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71" r:id="rId12"/>
    <p:sldId id="296" r:id="rId13"/>
    <p:sldId id="269" r:id="rId14"/>
    <p:sldId id="273" r:id="rId15"/>
    <p:sldId id="270" r:id="rId16"/>
    <p:sldId id="276" r:id="rId17"/>
    <p:sldId id="306" r:id="rId18"/>
    <p:sldId id="301" r:id="rId19"/>
    <p:sldId id="305" r:id="rId20"/>
    <p:sldId id="303" r:id="rId21"/>
    <p:sldId id="299" r:id="rId22"/>
    <p:sldId id="302" r:id="rId23"/>
    <p:sldId id="307" r:id="rId24"/>
    <p:sldId id="257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E9C9-63CA-476B-A0F7-6B990955EA74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D14-3CAB-41D6-9423-73E801CD447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470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04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019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295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720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324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251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735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120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975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383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22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252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07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429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754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457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2E5FD3-C182-4D23-B285-397702ED13A9}" type="datetimeFigureOut">
              <a:rPr lang="en-NZ" smtClean="0"/>
              <a:t>28/07/2023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5A4A34A-9956-4F49-A1D6-664E216417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78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qsc.govt.nz/our-work/system-safety/reducing-harm/medicines/projects/medicine-reconciliation/" TargetMode="External"/><Relationship Id="rId2" Type="http://schemas.openxmlformats.org/officeDocument/2006/relationships/hyperlink" Target="https://www.hqsc.govt.nz/resources/resource-library/jessica-nand-and-dr-mark-beale-talk-about-medicine-reconciliation-in-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.nz/search?sxsrf=AB5stBi6vCD08j0dDnxhw1Sdc041CxLeQA:1690095152502&amp;q=medication+reconciliation+video+bmj+learning&amp;sa=X&amp;ved=2ahUKEwib5M2Jn6SAAxVFqFYBHRliAAcQ7xYoAHoECA0QAQ&amp;biw=1625&amp;bih=907&amp;dpr=1#fpstate=ive&amp;vld=cid:73912ed0,vid:hkVIFmLBxv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qsc.govt.nz/our-work/system-safety/reducing-harm/medicines/projects/medicine-reconcili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1CFE-CE6D-6CB6-AD72-E5D72C22F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Medicine Reconciliation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sz="2000" dirty="0" smtClean="0"/>
              <a:t>Catherine Wilson – Pharmacist</a:t>
            </a:r>
            <a:br>
              <a:rPr lang="en-NZ" sz="2000" dirty="0" smtClean="0"/>
            </a:br>
            <a:r>
              <a:rPr lang="en-NZ" sz="2000" dirty="0" smtClean="0"/>
              <a:t>Helen Muller - Technician</a:t>
            </a:r>
            <a:endParaRPr lang="en-NZ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94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5BBD-2599-BA41-67E8-9BB0C451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Medicine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B6E3-651E-C3E4-1F28-B62457760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000" dirty="0"/>
              <a:t>Medicine </a:t>
            </a:r>
            <a:r>
              <a:rPr lang="en-NZ" sz="2000" dirty="0" smtClean="0"/>
              <a:t>name (generic name)</a:t>
            </a:r>
            <a:endParaRPr lang="en-NZ" sz="2000" dirty="0"/>
          </a:p>
          <a:p>
            <a:r>
              <a:rPr lang="en-NZ" sz="2000" dirty="0"/>
              <a:t>Medicine dose and units</a:t>
            </a:r>
          </a:p>
          <a:p>
            <a:r>
              <a:rPr lang="en-NZ" sz="2000" dirty="0"/>
              <a:t>Frequency of </a:t>
            </a:r>
            <a:r>
              <a:rPr lang="en-NZ" sz="2000" dirty="0" smtClean="0"/>
              <a:t>administration</a:t>
            </a:r>
            <a:endParaRPr lang="en-NZ" sz="2000" dirty="0"/>
          </a:p>
          <a:p>
            <a:r>
              <a:rPr lang="en-NZ" sz="2000" dirty="0"/>
              <a:t>Route(s) of administration</a:t>
            </a:r>
          </a:p>
          <a:p>
            <a:r>
              <a:rPr lang="en-NZ" sz="2000" dirty="0"/>
              <a:t>If there are specified individualised times for the medicines to be administered</a:t>
            </a:r>
          </a:p>
          <a:p>
            <a:r>
              <a:rPr lang="en-NZ" sz="2000" dirty="0"/>
              <a:t>Supplemental information to aid decision making </a:t>
            </a:r>
            <a:r>
              <a:rPr lang="en-NZ" sz="2000" dirty="0" err="1"/>
              <a:t>eg.</a:t>
            </a:r>
            <a:r>
              <a:rPr lang="en-NZ" sz="2000" dirty="0"/>
              <a:t> indication for PRN medicines, recently discontinued medicines, adherence issues.</a:t>
            </a:r>
          </a:p>
        </p:txBody>
      </p:sp>
    </p:spTree>
    <p:extLst>
      <p:ext uri="{BB962C8B-B14F-4D97-AF65-F5344CB8AC3E}">
        <p14:creationId xmlns:p14="http://schemas.microsoft.com/office/powerpoint/2010/main" val="27519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233F-06DB-2C0F-B30F-F7094193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Remember….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A480-8ED3-AE1E-AF7D-758F94756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2377440"/>
            <a:ext cx="10515600" cy="4659059"/>
          </a:xfrm>
        </p:spPr>
        <p:txBody>
          <a:bodyPr/>
          <a:lstStyle/>
          <a:p>
            <a:r>
              <a:rPr lang="en-NZ" sz="2000" dirty="0"/>
              <a:t>Inhalers, eye drops, creams etc</a:t>
            </a:r>
          </a:p>
          <a:p>
            <a:pPr lvl="1"/>
            <a:r>
              <a:rPr lang="en-NZ" sz="2000" dirty="0"/>
              <a:t>Patients may not think of these as medicines</a:t>
            </a:r>
          </a:p>
          <a:p>
            <a:r>
              <a:rPr lang="en-NZ" sz="2000" dirty="0"/>
              <a:t>Short courses of medicines such as antibiotics and steroids</a:t>
            </a:r>
          </a:p>
          <a:p>
            <a:r>
              <a:rPr lang="en-NZ" sz="2000" dirty="0"/>
              <a:t>If a patient has their medicines with them – do they have the patient’s name on them, how old are they?</a:t>
            </a:r>
          </a:p>
          <a:p>
            <a:r>
              <a:rPr lang="en-NZ" sz="2000" dirty="0"/>
              <a:t>Does the patient buy over the counter medicines?</a:t>
            </a:r>
          </a:p>
          <a:p>
            <a:r>
              <a:rPr lang="en-NZ" sz="2000" dirty="0"/>
              <a:t>Do they use complementary/alternative medicines or Rongoa?</a:t>
            </a:r>
          </a:p>
          <a:p>
            <a:r>
              <a:rPr lang="en-NZ" sz="2000" dirty="0"/>
              <a:t>There might be a difference between medicines prescribed, medicines dispensed, medicines taken</a:t>
            </a:r>
          </a:p>
          <a:p>
            <a:endParaRPr lang="en-NZ" sz="20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28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Some electronic sources of medicine histories at Waikato</a:t>
            </a:r>
            <a:r>
              <a:rPr lang="en-NZ" dirty="0">
                <a:solidFill>
                  <a:schemeClr val="bg2"/>
                </a:solidFill>
              </a:rPr>
              <a:t/>
            </a:r>
            <a:br>
              <a:rPr lang="en-NZ" dirty="0">
                <a:solidFill>
                  <a:schemeClr val="bg2"/>
                </a:solidFill>
              </a:rPr>
            </a:b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90" y="1922624"/>
            <a:ext cx="1418731" cy="4408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801" y="1651028"/>
            <a:ext cx="3948546" cy="222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704" y="4238351"/>
            <a:ext cx="4318093" cy="2379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321" y="4220585"/>
            <a:ext cx="1245129" cy="1937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702" y="2267378"/>
            <a:ext cx="3696562" cy="2554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0321" y="4536510"/>
            <a:ext cx="1245129" cy="1937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11" name="Rectangle 10"/>
          <p:cNvSpPr/>
          <p:nvPr/>
        </p:nvSpPr>
        <p:spPr>
          <a:xfrm>
            <a:off x="879109" y="6132827"/>
            <a:ext cx="1245129" cy="1937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12" name="Rectangle 11"/>
          <p:cNvSpPr/>
          <p:nvPr/>
        </p:nvSpPr>
        <p:spPr>
          <a:xfrm>
            <a:off x="4367631" y="1643764"/>
            <a:ext cx="856885" cy="22427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13" name="Rectangle 12"/>
          <p:cNvSpPr/>
          <p:nvPr/>
        </p:nvSpPr>
        <p:spPr>
          <a:xfrm>
            <a:off x="5560747" y="4455173"/>
            <a:ext cx="1303002" cy="27506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31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F7C9-FC76-78C1-4D34-9203201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00B050"/>
                </a:solidFill>
              </a:rPr>
              <a:t>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ABB7-9EB1-4D8A-377D-E73CF432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dirty="0"/>
              <a:t>Compare the collected medicines, allergies and ADR list to the prescribed medicines, allergies and ADRs (at admission, transfer and discharge) to identify any differences. </a:t>
            </a:r>
            <a:endParaRPr lang="en-NZ" sz="2000" dirty="0" smtClean="0"/>
          </a:p>
          <a:p>
            <a:endParaRPr lang="en-NZ" sz="2000" dirty="0"/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531" y="3409401"/>
            <a:ext cx="3101578" cy="31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77DA-2B03-E98B-BD2E-EA20F92D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Information to share with the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CA62-FD7C-B941-47E1-0EC4006B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perceived medication errors</a:t>
            </a:r>
          </a:p>
          <a:p>
            <a:r>
              <a:rPr lang="en-US" dirty="0" smtClean="0"/>
              <a:t>Anything that could result in patient harm</a:t>
            </a:r>
          </a:p>
          <a:p>
            <a:r>
              <a:rPr lang="en-US" dirty="0" smtClean="0"/>
              <a:t>Anything the patient tells you that could cause harm</a:t>
            </a:r>
          </a:p>
          <a:p>
            <a:r>
              <a:rPr lang="en-US" dirty="0" smtClean="0"/>
              <a:t>Final medicines reconciliation form</a:t>
            </a:r>
          </a:p>
          <a:p>
            <a:endParaRPr lang="en-NZ" dirty="0"/>
          </a:p>
        </p:txBody>
      </p:sp>
      <p:pic>
        <p:nvPicPr>
          <p:cNvPr id="1026" name="Picture 2" descr="https://pub.doubleverify.com/blog/content/images/size/w1000/2018/01/600x280_AJ_blogImg_reportingquestion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07" y="3977640"/>
            <a:ext cx="5766571" cy="26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D8EE-1631-B45D-39F1-ADC86852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00B050"/>
                </a:solidFill>
              </a:rPr>
              <a:t>Communicate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4AB2-7DFB-C04A-545F-404C02C6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Electronic or paper documentation</a:t>
            </a:r>
          </a:p>
          <a:p>
            <a:r>
              <a:rPr lang="en-NZ" dirty="0"/>
              <a:t>Highlight the discrepancies</a:t>
            </a:r>
          </a:p>
          <a:p>
            <a:r>
              <a:rPr lang="en-NZ" dirty="0"/>
              <a:t>Pharmacist to relay discrepancies to the prescribers</a:t>
            </a:r>
          </a:p>
        </p:txBody>
      </p:sp>
    </p:spTree>
    <p:extLst>
      <p:ext uri="{BB962C8B-B14F-4D97-AF65-F5344CB8AC3E}">
        <p14:creationId xmlns:p14="http://schemas.microsoft.com/office/powerpoint/2010/main" val="21865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0DA1-8444-8364-036C-A3499148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Paper form at Waikato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736" y="2395728"/>
            <a:ext cx="7518802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Paper form at Waikato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133" y="2356611"/>
            <a:ext cx="4743053" cy="42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E1B1-7762-F0E6-CF69-40D48616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Medicine Reconciliation – an example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BE0F-DCCD-D485-A990-53E97517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1627632" y="2724912"/>
            <a:ext cx="8567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0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Background from clinical notes: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Post-surgical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patient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Tramadol commenced for pain</a:t>
            </a: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NZ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Hypertension, AF and DVT/PE </a:t>
            </a:r>
            <a:r>
              <a:rPr lang="en-NZ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prophylaxis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7412" y="585216"/>
            <a:ext cx="5229393" cy="5723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7453" y="585216"/>
            <a:ext cx="5441511" cy="5723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C1E1B1-7762-F0E6-CF69-40D4861658A0}"/>
              </a:ext>
            </a:extLst>
          </p:cNvPr>
          <p:cNvSpPr txBox="1">
            <a:spLocks/>
          </p:cNvSpPr>
          <p:nvPr/>
        </p:nvSpPr>
        <p:spPr>
          <a:xfrm>
            <a:off x="185057" y="86451"/>
            <a:ext cx="10515600" cy="557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smtClean="0"/>
              <a:t>Medicine Reconciliation - prescribed medication on NMC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4747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EB00-9659-3344-FEE0-D4C734FC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Medicine reconciliation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00D4-DDEA-8057-F272-0C88C41D2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000" dirty="0">
                <a:solidFill>
                  <a:srgbClr val="333333"/>
                </a:solidFill>
                <a:latin typeface="Whitney"/>
              </a:rPr>
              <a:t>Medicine reconciliation is an evidence-based process, which has been demonstrated to </a:t>
            </a:r>
            <a:r>
              <a:rPr lang="en-NZ" sz="2000" b="1" dirty="0">
                <a:solidFill>
                  <a:srgbClr val="333333"/>
                </a:solidFill>
                <a:latin typeface="Whitney"/>
              </a:rPr>
              <a:t>significantly</a:t>
            </a:r>
            <a:r>
              <a:rPr lang="en-NZ" sz="2000" i="1" dirty="0">
                <a:solidFill>
                  <a:srgbClr val="333333"/>
                </a:solidFill>
                <a:latin typeface="Whitney"/>
              </a:rPr>
              <a:t> </a:t>
            </a:r>
            <a:r>
              <a:rPr lang="en-NZ" sz="2000" b="1" dirty="0">
                <a:solidFill>
                  <a:srgbClr val="333333"/>
                </a:solidFill>
                <a:latin typeface="Whitney"/>
              </a:rPr>
              <a:t>reduce</a:t>
            </a:r>
            <a:r>
              <a:rPr lang="en-NZ" sz="2000" i="1" dirty="0">
                <a:solidFill>
                  <a:srgbClr val="333333"/>
                </a:solidFill>
                <a:latin typeface="Whitney"/>
              </a:rPr>
              <a:t> </a:t>
            </a:r>
            <a:r>
              <a:rPr lang="en-NZ" sz="2000" dirty="0">
                <a:solidFill>
                  <a:srgbClr val="333333"/>
                </a:solidFill>
                <a:latin typeface="Whitney"/>
              </a:rPr>
              <a:t>medication errors caused by incomplete or insufficient documentation of medicine related </a:t>
            </a:r>
            <a:r>
              <a:rPr lang="en-NZ" sz="2000" dirty="0" smtClean="0">
                <a:solidFill>
                  <a:srgbClr val="333333"/>
                </a:solidFill>
                <a:latin typeface="Whitney"/>
              </a:rPr>
              <a:t>information.</a:t>
            </a:r>
          </a:p>
          <a:p>
            <a:r>
              <a:rPr lang="en-NZ" sz="2000" dirty="0" smtClean="0">
                <a:solidFill>
                  <a:srgbClr val="333333"/>
                </a:solidFill>
                <a:latin typeface="Whitney"/>
              </a:rPr>
              <a:t>It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is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the process of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collecting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,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comparing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 and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communicating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 the most accurate list of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all </a:t>
            </a:r>
            <a:r>
              <a:rPr lang="en-GB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medications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,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allergies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 and </a:t>
            </a:r>
            <a:r>
              <a:rPr lang="en-GB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adverse drug reactions (ADRs) </a:t>
            </a: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for a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Whitney"/>
              </a:rPr>
              <a:t>patient</a:t>
            </a:r>
            <a:endParaRPr lang="en-NZ" sz="2000" dirty="0">
              <a:solidFill>
                <a:srgbClr val="333333"/>
              </a:solidFill>
              <a:latin typeface="Whitney"/>
            </a:endParaRPr>
          </a:p>
          <a:p>
            <a:r>
              <a:rPr lang="en-NZ" sz="2000" dirty="0">
                <a:solidFill>
                  <a:srgbClr val="333333"/>
                </a:solidFill>
                <a:latin typeface="Whitney"/>
              </a:rPr>
              <a:t>Any discrepancies are then documented and reconciled.</a:t>
            </a:r>
          </a:p>
          <a:p>
            <a:r>
              <a:rPr lang="en-NZ" sz="2000" dirty="0">
                <a:solidFill>
                  <a:srgbClr val="333333"/>
                </a:solidFill>
                <a:latin typeface="Whitney"/>
              </a:rPr>
              <a:t>A key to its success lies in accurate communication of medicine related information between healthcare practitioners.</a:t>
            </a:r>
          </a:p>
        </p:txBody>
      </p:sp>
    </p:spTree>
    <p:extLst>
      <p:ext uri="{BB962C8B-B14F-4D97-AF65-F5344CB8AC3E}">
        <p14:creationId xmlns:p14="http://schemas.microsoft.com/office/powerpoint/2010/main" val="37645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NZePS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NZ" sz="2000" dirty="0"/>
              <a:t>Metoprolol succinate 95 mg CR tab, 1 tab </a:t>
            </a:r>
            <a:r>
              <a:rPr lang="en-NZ" sz="2000" dirty="0" smtClean="0"/>
              <a:t>daily – regularly dispensed</a:t>
            </a:r>
            <a:endParaRPr lang="en-NZ" sz="2000" dirty="0"/>
          </a:p>
          <a:p>
            <a:pPr fontAlgn="t"/>
            <a:r>
              <a:rPr lang="en-NZ" sz="2000" dirty="0" err="1"/>
              <a:t>Rivaroxaban</a:t>
            </a:r>
            <a:r>
              <a:rPr lang="en-NZ" sz="2000" dirty="0"/>
              <a:t> 10 mg tablet, 1 tab </a:t>
            </a:r>
            <a:r>
              <a:rPr lang="en-NZ" sz="2000" dirty="0" smtClean="0"/>
              <a:t>daily – regularly dispensed</a:t>
            </a:r>
            <a:endParaRPr lang="en-NZ" sz="2000" dirty="0"/>
          </a:p>
          <a:p>
            <a:pPr fontAlgn="t"/>
            <a:r>
              <a:rPr lang="en-NZ" sz="2000" dirty="0"/>
              <a:t>Candesartan 8 mg tablet, 1 tab </a:t>
            </a:r>
            <a:r>
              <a:rPr lang="en-NZ" sz="2000" dirty="0" smtClean="0"/>
              <a:t>daily - regularly dispensed</a:t>
            </a:r>
            <a:endParaRPr lang="en-NZ" sz="2000" dirty="0"/>
          </a:p>
          <a:p>
            <a:pPr fontAlgn="t"/>
            <a:r>
              <a:rPr lang="en-NZ" sz="2000" dirty="0"/>
              <a:t>Paracetamol 500 mg tablets, 2 tablets QID </a:t>
            </a:r>
            <a:r>
              <a:rPr lang="en-NZ" sz="2000" dirty="0" smtClean="0"/>
              <a:t>– 1000 tablets in the last 3 months</a:t>
            </a:r>
            <a:endParaRPr lang="en-NZ" sz="2000" dirty="0"/>
          </a:p>
          <a:p>
            <a:pPr fontAlgn="t"/>
            <a:r>
              <a:rPr lang="en-NZ" sz="2000" dirty="0" err="1"/>
              <a:t>Triazolam</a:t>
            </a:r>
            <a:r>
              <a:rPr lang="en-NZ" sz="2000" dirty="0"/>
              <a:t> 125 mcg tablets for sleep – </a:t>
            </a:r>
            <a:r>
              <a:rPr lang="en-NZ" sz="2000" dirty="0" smtClean="0"/>
              <a:t>1 tablet </a:t>
            </a:r>
            <a:r>
              <a:rPr lang="en-NZ" sz="2000" dirty="0" err="1" smtClean="0"/>
              <a:t>nocte</a:t>
            </a:r>
            <a:r>
              <a:rPr lang="en-NZ" sz="2000" dirty="0" smtClean="0"/>
              <a:t> – 30</a:t>
            </a:r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835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E1B1-7762-F0E6-CF69-40D48616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patient tells you….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BE0F-DCCD-D485-A990-53E97517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10535"/>
              </p:ext>
            </p:extLst>
          </p:nvPr>
        </p:nvGraphicFramePr>
        <p:xfrm>
          <a:off x="1322874" y="2240555"/>
          <a:ext cx="8586236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236">
                  <a:extLst>
                    <a:ext uri="{9D8B030D-6E8A-4147-A177-3AD203B41FA5}">
                      <a16:colId xmlns:a16="http://schemas.microsoft.com/office/drawing/2014/main" val="1972052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Medications that patient actually takes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Metoprolol succinate 95</a:t>
                      </a:r>
                      <a:r>
                        <a:rPr lang="en-NZ" baseline="0" dirty="0" smtClean="0"/>
                        <a:t> mg CR tab, 1 tab mane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7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Rivaroxaban</a:t>
                      </a:r>
                      <a:r>
                        <a:rPr lang="en-NZ" dirty="0" smtClean="0"/>
                        <a:t> 10 mg tablet,</a:t>
                      </a:r>
                      <a:r>
                        <a:rPr lang="en-NZ" baseline="0" dirty="0" smtClean="0"/>
                        <a:t> 1 tab </a:t>
                      </a:r>
                      <a:r>
                        <a:rPr lang="en-NZ" baseline="0" dirty="0" err="1" smtClean="0">
                          <a:solidFill>
                            <a:srgbClr val="FF0000"/>
                          </a:solidFill>
                        </a:rPr>
                        <a:t>nocte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8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Candesartan 8 mg tablet, 1 tab</a:t>
                      </a:r>
                      <a:r>
                        <a:rPr lang="en-NZ" baseline="0" dirty="0" smtClean="0"/>
                        <a:t> 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mane</a:t>
                      </a:r>
                      <a:r>
                        <a:rPr lang="en-NZ" baseline="0" dirty="0" smtClean="0"/>
                        <a:t> 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7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Paracetamol 500 mg tablets,</a:t>
                      </a:r>
                      <a:r>
                        <a:rPr lang="en-NZ" baseline="0" dirty="0" smtClean="0"/>
                        <a:t> 2 tablets QID 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regularly</a:t>
                      </a:r>
                      <a:r>
                        <a:rPr lang="en-NZ" baseline="0" dirty="0" smtClean="0"/>
                        <a:t> for arthritis pain 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3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Triazolam</a:t>
                      </a:r>
                      <a:r>
                        <a:rPr lang="en-NZ" dirty="0" smtClean="0"/>
                        <a:t> 125 mc</a:t>
                      </a:r>
                      <a:r>
                        <a:rPr lang="en-NZ" baseline="0" dirty="0" smtClean="0"/>
                        <a:t>g tablets for sleep – 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takes half a tablet every night 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9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Aspirin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 100 mg </a:t>
                      </a:r>
                      <a:r>
                        <a:rPr lang="en-NZ" baseline="0" dirty="0" err="1" smtClean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 daily – buys OTC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210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St John’s </a:t>
                      </a:r>
                      <a:r>
                        <a:rPr lang="en-NZ" dirty="0" err="1" smtClean="0">
                          <a:solidFill>
                            <a:srgbClr val="FF0000"/>
                          </a:solidFill>
                        </a:rPr>
                        <a:t>Wort</a:t>
                      </a:r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 – buys OTC Thompson’s one a day, 4000 –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 would like to keep taking this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06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rgbClr val="FF0000"/>
                          </a:solidFill>
                        </a:rPr>
                        <a:t>Allergies:</a:t>
                      </a:r>
                      <a:r>
                        <a:rPr lang="en-NZ" baseline="0" dirty="0" smtClean="0">
                          <a:solidFill>
                            <a:srgbClr val="FF0000"/>
                          </a:solidFill>
                        </a:rPr>
                        <a:t> ACE inhibitors - cough</a:t>
                      </a:r>
                      <a:endParaRPr lang="en-N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5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the med rec documentation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44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med rec documentation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4" y="2113099"/>
            <a:ext cx="5191876" cy="4552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85" y="2864167"/>
            <a:ext cx="6268224" cy="33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C0A8-58AB-E7D5-4566-CA08772A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resources, references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633C-8F29-DD9C-6A12-295FEFDC2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>
                <a:hlinkClick r:id="rId2"/>
              </a:rPr>
              <a:t>Jessica Nand and Dr Mark Beale talk about medicine reconciliation in NZ | Health Quality &amp; Safety Commission (hqsc.govt.nz)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>
                <a:hlinkClick r:id="rId3"/>
              </a:rPr>
              <a:t>Medicine Reconciliation | Health Quality &amp; Safety Commission (hqsc.govt.nz)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>
                <a:hlinkClick r:id="rId4"/>
              </a:rPr>
              <a:t>medication reconciliation video </a:t>
            </a:r>
            <a:r>
              <a:rPr lang="en-NZ" dirty="0" err="1">
                <a:hlinkClick r:id="rId4"/>
              </a:rPr>
              <a:t>bmj</a:t>
            </a:r>
            <a:r>
              <a:rPr lang="en-NZ" dirty="0">
                <a:hlinkClick r:id="rId4"/>
              </a:rPr>
              <a:t> learning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0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EFEB-F9E7-54CA-7039-556529ED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do it?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FB7BD-3979-9A35-5D1B-BB61EC77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24070" cy="3852164"/>
          </a:xfrm>
        </p:spPr>
        <p:txBody>
          <a:bodyPr>
            <a:normAutofit/>
          </a:bodyPr>
          <a:lstStyle/>
          <a:p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There are often changes to a patient's medicines when their care is handed over to other health professionals</a:t>
            </a:r>
          </a:p>
          <a:p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Examples include </a:t>
            </a:r>
            <a:r>
              <a:rPr lang="en-NZ" sz="2000" dirty="0">
                <a:solidFill>
                  <a:srgbClr val="333333"/>
                </a:solidFill>
                <a:latin typeface="Whitney"/>
              </a:rPr>
              <a:t>a</a:t>
            </a:r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dmission to hospital, transfer between wards or discharge from hospital. </a:t>
            </a:r>
          </a:p>
          <a:p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Some of these medicine changes are unintentional due to poor information and some are intentional but not clearly documented.  </a:t>
            </a:r>
          </a:p>
          <a:p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Both types of change can result in medication errors and/or patient harm.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5901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1661-B609-3488-D0A2-BB759B63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International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7515-E814-255A-7749-91FE5C31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68" y="2605088"/>
            <a:ext cx="10515600" cy="448627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NZ" sz="2000" b="0" i="0" dirty="0" smtClean="0">
                <a:solidFill>
                  <a:srgbClr val="333333"/>
                </a:solidFill>
                <a:effectLst/>
                <a:latin typeface="Whitney"/>
              </a:rPr>
              <a:t> Between </a:t>
            </a:r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10 to 67 percent of medication histories have at least one error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rgbClr val="333333"/>
                </a:solidFill>
                <a:latin typeface="Whitney"/>
              </a:rPr>
              <a:t> U</a:t>
            </a:r>
            <a:r>
              <a:rPr lang="en-NZ" sz="2000" b="0" i="0" dirty="0" smtClean="0">
                <a:solidFill>
                  <a:srgbClr val="333333"/>
                </a:solidFill>
                <a:effectLst/>
                <a:latin typeface="Whitney"/>
              </a:rPr>
              <a:t>p </a:t>
            </a:r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to one-third of these errors have the potential to cause patient harm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rgbClr val="333333"/>
                </a:solidFill>
                <a:latin typeface="Whitney"/>
              </a:rPr>
              <a:t> M</a:t>
            </a:r>
            <a:r>
              <a:rPr lang="en-NZ" sz="2000" b="0" i="0" dirty="0" smtClean="0">
                <a:solidFill>
                  <a:srgbClr val="333333"/>
                </a:solidFill>
                <a:effectLst/>
                <a:latin typeface="Whitney"/>
              </a:rPr>
              <a:t>ore </a:t>
            </a:r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than 50 percent of medication errors occur at transitions of care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000" dirty="0" smtClean="0">
                <a:solidFill>
                  <a:srgbClr val="333333"/>
                </a:solidFill>
                <a:latin typeface="Whitney"/>
              </a:rPr>
              <a:t> P</a:t>
            </a:r>
            <a:r>
              <a:rPr lang="en-NZ" sz="2000" b="0" i="0" dirty="0" smtClean="0">
                <a:solidFill>
                  <a:srgbClr val="333333"/>
                </a:solidFill>
                <a:effectLst/>
                <a:latin typeface="Whitney"/>
              </a:rPr>
              <a:t>atients </a:t>
            </a:r>
            <a:r>
              <a:rPr lang="en-NZ" sz="2000" b="0" i="0" dirty="0">
                <a:solidFill>
                  <a:srgbClr val="333333"/>
                </a:solidFill>
                <a:effectLst/>
                <a:latin typeface="Whitney"/>
              </a:rPr>
              <a:t>with one or more medicines missing from their discharge information are 2.3 times more likely to be readmitted to hospital than those with correct information on discharge.</a:t>
            </a:r>
            <a:r>
              <a:rPr lang="en-NZ" sz="2000" b="1" i="0" dirty="0">
                <a:solidFill>
                  <a:srgbClr val="333333"/>
                </a:solidFill>
                <a:effectLst/>
                <a:latin typeface="Whitney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000" dirty="0" smtClean="0"/>
              <a:t> </a:t>
            </a:r>
            <a:r>
              <a:rPr lang="en-NZ" sz="2000" dirty="0" smtClean="0">
                <a:latin typeface="Whitney"/>
              </a:rPr>
              <a:t>85 </a:t>
            </a:r>
            <a:r>
              <a:rPr lang="en-NZ" sz="2000" dirty="0">
                <a:latin typeface="Whitney"/>
              </a:rPr>
              <a:t>percent of discrepancies in medication treatment </a:t>
            </a:r>
            <a:r>
              <a:rPr lang="en-NZ" sz="2000" dirty="0">
                <a:solidFill>
                  <a:srgbClr val="333333"/>
                </a:solidFill>
                <a:latin typeface="Whitney"/>
              </a:rPr>
              <a:t>originate</a:t>
            </a:r>
            <a:r>
              <a:rPr lang="en-NZ" sz="2000" dirty="0">
                <a:latin typeface="Whitney"/>
              </a:rPr>
              <a:t> from poor medication history taking</a:t>
            </a:r>
          </a:p>
          <a:p>
            <a:pPr marL="0" indent="0" algn="l">
              <a:buNone/>
            </a:pPr>
            <a:endParaRPr lang="en-NZ" sz="2000" b="1" i="0" dirty="0">
              <a:solidFill>
                <a:srgbClr val="333333"/>
              </a:solidFill>
              <a:effectLst/>
              <a:latin typeface="Whitney"/>
            </a:endParaRPr>
          </a:p>
          <a:p>
            <a:pPr marL="0" indent="0" algn="l">
              <a:buNone/>
            </a:pPr>
            <a:r>
              <a:rPr lang="en-NZ" sz="2000" dirty="0">
                <a:hlinkClick r:id="rId2"/>
              </a:rPr>
              <a:t>Medicine Reconciliation | Health Quality &amp; Safety Commission (hqsc.govt.nz)</a:t>
            </a:r>
            <a:endParaRPr lang="en-NZ" sz="2000" b="0" i="0" dirty="0">
              <a:solidFill>
                <a:srgbClr val="333333"/>
              </a:solidFill>
              <a:effectLst/>
              <a:latin typeface="Whitney"/>
            </a:endParaRP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350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7A65-B37C-F49E-21E6-D36D3B2B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Medicine reconciliation standards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2BC621-7FE8-FF09-7A2C-91341FEE4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316" y="2329180"/>
            <a:ext cx="4497068" cy="3763914"/>
          </a:xfrm>
        </p:spPr>
      </p:pic>
      <p:sp>
        <p:nvSpPr>
          <p:cNvPr id="3" name="Rectangle 2"/>
          <p:cNvSpPr/>
          <p:nvPr/>
        </p:nvSpPr>
        <p:spPr>
          <a:xfrm>
            <a:off x="1563624" y="5943600"/>
            <a:ext cx="957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>
                <a:solidFill>
                  <a:srgbClr val="0070C0"/>
                </a:solidFill>
              </a:rPr>
              <a:t>www.hqsc.govt.nz/assets/Our-work/System-safety/Reducing-harm/Medicines/Publications-resources/Medication_Rec_Standard_v3.pdf</a:t>
            </a:r>
            <a:endParaRPr lang="en-N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8C7FDB-2652-9CFB-696C-5176ED93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 can do medicine reconciliation?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9F59207-6679-7E32-794E-984D8AAB1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926" y="1883664"/>
            <a:ext cx="8481666" cy="379476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76FA9F-880A-1BE8-11C8-2810CA350FBA}"/>
              </a:ext>
            </a:extLst>
          </p:cNvPr>
          <p:cNvSpPr/>
          <p:nvPr/>
        </p:nvSpPr>
        <p:spPr>
          <a:xfrm>
            <a:off x="3035808" y="4169664"/>
            <a:ext cx="6784848" cy="73152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46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F311-DE4E-C313-C1D9-36CE8FF9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6600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ED1CD-F652-8FD3-4F77-16769F8D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Collect</a:t>
            </a:r>
          </a:p>
          <a:p>
            <a:r>
              <a:rPr lang="en-NZ" sz="4000" dirty="0"/>
              <a:t>Compare </a:t>
            </a:r>
          </a:p>
          <a:p>
            <a:r>
              <a:rPr lang="en-NZ" sz="4000" dirty="0"/>
              <a:t>Communicate</a:t>
            </a:r>
          </a:p>
        </p:txBody>
      </p:sp>
      <p:pic>
        <p:nvPicPr>
          <p:cNvPr id="2050" name="Picture 2" descr="Medication Reconcil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03" y="2533841"/>
            <a:ext cx="5111369" cy="2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CC4B-E74C-DAEB-CA8C-6E9E8613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00B050"/>
                </a:solidFill>
              </a:rPr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08F2-D015-1454-2E8E-068921F7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000" dirty="0"/>
              <a:t>Minimum of two sources</a:t>
            </a:r>
          </a:p>
          <a:p>
            <a:r>
              <a:rPr lang="en-NZ" sz="2000" dirty="0"/>
              <a:t>A primary source will be one of the minimum sources used where possible. </a:t>
            </a:r>
          </a:p>
          <a:p>
            <a:pPr lvl="1"/>
            <a:r>
              <a:rPr lang="en-NZ" sz="2000" dirty="0"/>
              <a:t>Talk to the patient (or their carer)!</a:t>
            </a:r>
          </a:p>
          <a:p>
            <a:r>
              <a:rPr lang="en-NZ" sz="2000" dirty="0"/>
              <a:t>Consult and confirm with the patient the secondary and tertiary source information.</a:t>
            </a:r>
          </a:p>
          <a:p>
            <a:r>
              <a:rPr lang="en-NZ" sz="2000" dirty="0"/>
              <a:t>Information provided by sources should cover at least a period of six weeks prior to the present day. </a:t>
            </a:r>
          </a:p>
          <a:p>
            <a:r>
              <a:rPr lang="en-NZ" sz="2000" dirty="0"/>
              <a:t>Written sources of information should not be used if older than three months.</a:t>
            </a:r>
          </a:p>
        </p:txBody>
      </p:sp>
    </p:spTree>
    <p:extLst>
      <p:ext uri="{BB962C8B-B14F-4D97-AF65-F5344CB8AC3E}">
        <p14:creationId xmlns:p14="http://schemas.microsoft.com/office/powerpoint/2010/main" val="6998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EF54-C46F-D009-8D3D-2BFD3CD1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70"/>
            <a:ext cx="9720072" cy="1499616"/>
          </a:xfrm>
        </p:spPr>
        <p:txBody>
          <a:bodyPr/>
          <a:lstStyle/>
          <a:p>
            <a:r>
              <a:rPr lang="en-NZ" dirty="0"/>
              <a:t>Sources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911A-91B0-7891-95C5-22913DCB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4A4C60-3DC1-294C-1717-04B2DDA2A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54739"/>
              </p:ext>
            </p:extLst>
          </p:nvPr>
        </p:nvGraphicFramePr>
        <p:xfrm>
          <a:off x="838200" y="1444753"/>
          <a:ext cx="10619232" cy="519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609">
                  <a:extLst>
                    <a:ext uri="{9D8B030D-6E8A-4147-A177-3AD203B41FA5}">
                      <a16:colId xmlns:a16="http://schemas.microsoft.com/office/drawing/2014/main" val="4183375631"/>
                    </a:ext>
                  </a:extLst>
                </a:gridCol>
                <a:gridCol w="8011623">
                  <a:extLst>
                    <a:ext uri="{9D8B030D-6E8A-4147-A177-3AD203B41FA5}">
                      <a16:colId xmlns:a16="http://schemas.microsoft.com/office/drawing/2014/main" val="1794751077"/>
                    </a:ext>
                  </a:extLst>
                </a:gridCol>
              </a:tblGrid>
              <a:tr h="1468283">
                <a:tc>
                  <a:txBody>
                    <a:bodyPr/>
                    <a:lstStyle/>
                    <a:p>
                      <a:r>
                        <a:rPr lang="en-NZ" b="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b="0" dirty="0"/>
                        <a:t>Verbal information from the patient, patient’s family/caregiver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b="0" dirty="0"/>
                        <a:t>Patient held medication list </a:t>
                      </a:r>
                      <a:r>
                        <a:rPr lang="en-NZ" b="0" dirty="0" err="1"/>
                        <a:t>eg.</a:t>
                      </a:r>
                      <a:r>
                        <a:rPr lang="en-NZ" b="0" dirty="0"/>
                        <a:t> yellow card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b="0" dirty="0"/>
                        <a:t>Patient’s own medicines as presented by the patient (noting date of supply and expiry 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64820"/>
                  </a:ext>
                </a:extLst>
              </a:tr>
              <a:tr h="1977864">
                <a:tc>
                  <a:txBody>
                    <a:bodyPr/>
                    <a:lstStyle/>
                    <a:p>
                      <a:r>
                        <a:rPr lang="en-NZ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General practitioner’s information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Community pharmacy’s information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Community mental health team information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Non-government organisations (NGOs)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Aged residential care facility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Lead maternity carers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Other appropriate community health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43717"/>
                  </a:ext>
                </a:extLst>
              </a:tr>
              <a:tr h="1711069">
                <a:tc>
                  <a:txBody>
                    <a:bodyPr/>
                    <a:lstStyle/>
                    <a:p>
                      <a:r>
                        <a:rPr lang="en-NZ" dirty="0"/>
                        <a:t>Tertiary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Clinical notes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Current medication chart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Transfer letters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Hospital pharmacy records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Previous reconciliation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3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901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Whitney</vt:lpstr>
      <vt:lpstr>Wingdings 3</vt:lpstr>
      <vt:lpstr>Ion Boardroom</vt:lpstr>
      <vt:lpstr> Medicine Reconciliation  Catherine Wilson – Pharmacist Helen Muller - Technician</vt:lpstr>
      <vt:lpstr>Medicine reconciliation</vt:lpstr>
      <vt:lpstr>Why do it?</vt:lpstr>
      <vt:lpstr>International studies</vt:lpstr>
      <vt:lpstr>Medicine reconciliation standards</vt:lpstr>
      <vt:lpstr>Who can do medicine reconciliation?</vt:lpstr>
      <vt:lpstr>Steps</vt:lpstr>
      <vt:lpstr>Collect</vt:lpstr>
      <vt:lpstr>Sources of information</vt:lpstr>
      <vt:lpstr>Medicine details</vt:lpstr>
      <vt:lpstr>Remember….</vt:lpstr>
      <vt:lpstr>Some electronic sources of medicine histories at Waikato </vt:lpstr>
      <vt:lpstr>Compare</vt:lpstr>
      <vt:lpstr>Information to share with the pharmacist</vt:lpstr>
      <vt:lpstr>Communicate</vt:lpstr>
      <vt:lpstr>Paper form at Waikato</vt:lpstr>
      <vt:lpstr>Paper form at Waikato</vt:lpstr>
      <vt:lpstr>Medicine Reconciliation – an example</vt:lpstr>
      <vt:lpstr>PowerPoint Presentation</vt:lpstr>
      <vt:lpstr>NZePS</vt:lpstr>
      <vt:lpstr>What the patient tells you….</vt:lpstr>
      <vt:lpstr>Prepare the med rec documentation</vt:lpstr>
      <vt:lpstr>Prepare the med rec documentation</vt:lpstr>
      <vt:lpstr>Other useful resources,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 Reconciliation</dc:title>
  <dc:creator>User</dc:creator>
  <cp:lastModifiedBy>Catherine Wilson</cp:lastModifiedBy>
  <cp:revision>57</cp:revision>
  <cp:lastPrinted>2023-07-27T02:52:43Z</cp:lastPrinted>
  <dcterms:created xsi:type="dcterms:W3CDTF">2023-07-23T06:55:10Z</dcterms:created>
  <dcterms:modified xsi:type="dcterms:W3CDTF">2023-07-28T01:34:01Z</dcterms:modified>
</cp:coreProperties>
</file>