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322" r:id="rId7"/>
    <p:sldId id="323" r:id="rId8"/>
    <p:sldId id="272" r:id="rId9"/>
    <p:sldId id="278" r:id="rId10"/>
    <p:sldId id="279" r:id="rId11"/>
    <p:sldId id="326" r:id="rId12"/>
    <p:sldId id="277" r:id="rId13"/>
    <p:sldId id="298" r:id="rId14"/>
    <p:sldId id="280" r:id="rId15"/>
    <p:sldId id="284" r:id="rId16"/>
    <p:sldId id="281" r:id="rId17"/>
    <p:sldId id="285" r:id="rId18"/>
    <p:sldId id="324" r:id="rId19"/>
    <p:sldId id="283" r:id="rId20"/>
    <p:sldId id="305" r:id="rId21"/>
    <p:sldId id="288" r:id="rId22"/>
    <p:sldId id="294" r:id="rId23"/>
    <p:sldId id="307" r:id="rId24"/>
    <p:sldId id="296" r:id="rId25"/>
    <p:sldId id="293" r:id="rId26"/>
    <p:sldId id="301" r:id="rId27"/>
    <p:sldId id="300" r:id="rId28"/>
    <p:sldId id="303" r:id="rId29"/>
    <p:sldId id="299" r:id="rId30"/>
    <p:sldId id="328" r:id="rId31"/>
    <p:sldId id="304" r:id="rId32"/>
    <p:sldId id="286" r:id="rId33"/>
    <p:sldId id="308" r:id="rId34"/>
    <p:sldId id="309" r:id="rId35"/>
    <p:sldId id="310" r:id="rId36"/>
    <p:sldId id="311" r:id="rId37"/>
    <p:sldId id="317" r:id="rId38"/>
    <p:sldId id="314" r:id="rId39"/>
    <p:sldId id="315" r:id="rId40"/>
    <p:sldId id="319" r:id="rId41"/>
    <p:sldId id="320" r:id="rId42"/>
    <p:sldId id="318" r:id="rId43"/>
    <p:sldId id="329" r:id="rId4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3792" autoAdjust="0"/>
  </p:normalViewPr>
  <p:slideViewPr>
    <p:cSldViewPr snapToGrid="0">
      <p:cViewPr varScale="1">
        <p:scale>
          <a:sx n="108" d="100"/>
          <a:sy n="108" d="100"/>
        </p:scale>
        <p:origin x="54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EEB2-6BD0-2924-1788-778B16743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CB75C-6E2E-3D9A-111D-0A11979EA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12EB7-0084-A894-AF6E-2ACEA8B2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0600-0071-49D1-BB2B-99D7CB2E7166}" type="datetimeFigureOut">
              <a:rPr lang="en-NZ" smtClean="0"/>
              <a:t>13/09/2023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87CB4-17B5-EE97-AA7A-9FBC313D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6B34D-660F-4743-15BD-63AF6091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737-8899-4D70-B7B3-3CFEB25726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025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DD0E-4EC8-5485-97AD-1C672863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AA7F8-1A2A-35B4-A8D2-0B4FF3A24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66876-D052-1433-CB06-D4D1665BD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0600-0071-49D1-BB2B-99D7CB2E7166}" type="datetimeFigureOut">
              <a:rPr lang="en-NZ" smtClean="0"/>
              <a:t>13/09/2023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F43D3-6314-DB60-A5C4-567538E9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6D88E-36CB-436A-71D3-E011F2BE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737-8899-4D70-B7B3-3CFEB25726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997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50F047-B1A4-DA2C-947B-3AC62D1ED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29B64-8CF1-5523-E5EB-D7E625E92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DD239-89C7-19A1-6218-3E892F79C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0600-0071-49D1-BB2B-99D7CB2E7166}" type="datetimeFigureOut">
              <a:rPr lang="en-NZ" smtClean="0"/>
              <a:t>13/09/2023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6E3C0-1171-8D88-36B4-E60164E2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B897E-C104-AE57-B8F5-282418BB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737-8899-4D70-B7B3-3CFEB25726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08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4D22-8833-E1DA-60AA-B3E942F6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B382A-14FE-F4D7-0FF9-C46601643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7A3BA-7FA4-AD0A-1FF7-0FEEAB33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0600-0071-49D1-BB2B-99D7CB2E7166}" type="datetimeFigureOut">
              <a:rPr lang="en-NZ" smtClean="0"/>
              <a:t>13/09/2023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DCE1A-034A-B2F9-ED06-D7D16CF06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0D138-2B3E-0FCA-131B-823FADBA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737-8899-4D70-B7B3-3CFEB25726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99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468F-A154-6607-E0F4-77BCB184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94B6F-CC4C-2C1D-D3EA-5CCDA5DBF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A9A03-FEAE-1692-C21B-DCDDE7D91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0600-0071-49D1-BB2B-99D7CB2E7166}" type="datetimeFigureOut">
              <a:rPr lang="en-NZ" smtClean="0"/>
              <a:t>13/09/2023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2AE34-6175-3F59-CF53-91CA8681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54F4B-DF37-50F4-D59F-DD1B9CC4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737-8899-4D70-B7B3-3CFEB25726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947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7A32-F3EE-1C4B-98C8-E8DB99EF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4F992-37F6-9709-1CB1-414F6B83B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3F38C-0884-8B6E-578A-DC0E1CF14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4A9A0-78F5-FC21-3A70-4903DE1E8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0600-0071-49D1-BB2B-99D7CB2E7166}" type="datetimeFigureOut">
              <a:rPr lang="en-NZ" smtClean="0"/>
              <a:t>13/09/2023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623AB-BF8F-484B-5291-C04DD937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CAD05-4C93-AF07-0894-793E72D7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737-8899-4D70-B7B3-3CFEB25726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285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91F4-4C57-168D-2D6F-F2C65D2F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B2734-9FA2-AEFC-EE97-4DB438EB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F6ECA-0C2E-C001-92C8-C9FD60D18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1D40C-2759-E444-43D6-6153339D3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120C5-9CE0-E05A-636C-F9926AB65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99544-FAB5-9CFC-283A-C3E742B1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0600-0071-49D1-BB2B-99D7CB2E7166}" type="datetimeFigureOut">
              <a:rPr lang="en-NZ" smtClean="0"/>
              <a:t>13/09/2023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2C29A-DAEC-F7A8-A226-225F0892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64171B-0FCE-0E72-B324-4EEEAB71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737-8899-4D70-B7B3-3CFEB25726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943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FA48-506D-BABC-400A-A354A5F1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D1324F-063F-942F-FF93-E10A4466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0600-0071-49D1-BB2B-99D7CB2E7166}" type="datetimeFigureOut">
              <a:rPr lang="en-NZ" smtClean="0"/>
              <a:t>13/09/2023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0AEFC-90E2-F755-E4B3-676064BD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D37A6-9AC4-32A7-4E61-3AE9670C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737-8899-4D70-B7B3-3CFEB25726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775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E140BB-2ABD-44C4-F131-0E6DEE29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0600-0071-49D1-BB2B-99D7CB2E7166}" type="datetimeFigureOut">
              <a:rPr lang="en-NZ" smtClean="0"/>
              <a:t>13/09/2023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EB336-C87D-5DA0-E5A7-BECFEDC2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5671B-92A8-5321-4F3D-BA7F4D15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737-8899-4D70-B7B3-3CFEB25726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500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FB8B-A811-12EB-D594-56678E68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709C1-E707-809A-AD53-FB3DC2B1E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6E37C-0170-7BF6-8F39-1AFCD1F5A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B616D-5A5B-F3A0-450A-2FC4F0AA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0600-0071-49D1-BB2B-99D7CB2E7166}" type="datetimeFigureOut">
              <a:rPr lang="en-NZ" smtClean="0"/>
              <a:t>13/09/2023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326C0-592B-96C2-A40C-D254BF03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A0304-2BB1-20FC-15D5-27478247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737-8899-4D70-B7B3-3CFEB25726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22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1C1E-8306-CC40-AF15-8BBB8AD2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443D67-8E55-44BB-DEF7-20FF71219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82835-2C3A-496C-4D7B-A9D1DD702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16BA7-CA02-DDF1-4FED-48C8885A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0600-0071-49D1-BB2B-99D7CB2E7166}" type="datetimeFigureOut">
              <a:rPr lang="en-NZ" smtClean="0"/>
              <a:t>13/09/2023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1BA10-9844-C1D8-9723-ADB3770D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86370-D72A-3643-6364-2259DDB0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B737-8899-4D70-B7B3-3CFEB25726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101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12B0D-3D00-42E2-CE6D-C7091CC0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48E27-A9A5-9892-C7E5-C9EFCDB8E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461B7-04F5-CB64-FA63-CF051F4BF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0600-0071-49D1-BB2B-99D7CB2E7166}" type="datetimeFigureOut">
              <a:rPr lang="en-NZ" smtClean="0"/>
              <a:t>13/09/2023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452C2-D0E0-F2AE-0F42-171983CCB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1C22E-32AC-DD06-3AA3-C2C5272E8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9B737-8899-4D70-B7B3-3CFEB25726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178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F880-588F-BEA8-055E-EDAAE0294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Endocrinology and Mental Health Pharmacy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ED322-FE33-F92C-54A7-676CBD951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Mental Health Pharmacists Meeting 2023</a:t>
            </a:r>
          </a:p>
          <a:p>
            <a:endParaRPr lang="en-NZ" dirty="0"/>
          </a:p>
          <a:p>
            <a:r>
              <a:rPr lang="en-NZ" dirty="0"/>
              <a:t>Professor Patrick Manning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C58BB-DE19-A2E6-50B1-1C40B3F7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31" y="179256"/>
            <a:ext cx="1457528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39114"/>
              </p:ext>
            </p:extLst>
          </p:nvPr>
        </p:nvGraphicFramePr>
        <p:xfrm>
          <a:off x="2048626" y="295717"/>
          <a:ext cx="8127999" cy="640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364285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458437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74031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Typical Antipsychotic 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Atypical Antipsychotic Drugs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6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Other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First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Novel or Second Generation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43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Phenothiazines</a:t>
                      </a:r>
                      <a:r>
                        <a:rPr lang="en-NZ" dirty="0"/>
                        <a:t> and </a:t>
                      </a:r>
                      <a:r>
                        <a:rPr lang="en-NZ" dirty="0" err="1"/>
                        <a:t>Butyrophenones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Diverse range of drugs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351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Mechanism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D2 Receptor antagonism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Multiple receptors: D2, 5HT, M, 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7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Use in Schizophrenia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Block Positive Symptoms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Delusions/Hallucinations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Thought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Block positive, negative and cognitive symptoms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Lack of pleasure, interest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Social withdrawal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Poverty of 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8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Other Indications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Bipolar Disorder, Depression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3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Side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u="sng" dirty="0"/>
                        <a:t>Neurologic</a:t>
                      </a:r>
                    </a:p>
                    <a:p>
                      <a:pPr algn="ctr"/>
                      <a:r>
                        <a:rPr lang="en-NZ" dirty="0"/>
                        <a:t>Extrapyramidal symptoms</a:t>
                      </a:r>
                    </a:p>
                    <a:p>
                      <a:pPr algn="ctr"/>
                      <a:r>
                        <a:rPr lang="en-NZ" dirty="0"/>
                        <a:t>Tardive Dyskinesia</a:t>
                      </a:r>
                    </a:p>
                    <a:p>
                      <a:pPr algn="ctr"/>
                      <a:r>
                        <a:rPr lang="en-NZ" dirty="0"/>
                        <a:t>Neuroleptic malignant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u="sng" dirty="0"/>
                        <a:t>Metabolic</a:t>
                      </a:r>
                    </a:p>
                    <a:p>
                      <a:pPr algn="ctr"/>
                      <a:r>
                        <a:rPr lang="en-NZ" dirty="0"/>
                        <a:t>Weight gain</a:t>
                      </a:r>
                    </a:p>
                    <a:p>
                      <a:pPr algn="ctr"/>
                      <a:r>
                        <a:rPr lang="en-NZ" dirty="0"/>
                        <a:t>Diabetes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321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520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58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F3FA-5364-8CA5-B1B5-ADC98B296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Antipsychotic drugs and Hyperprolactinaemia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1D90A-C04C-ED4C-BE33-03D790AC4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Hyperprolactinemia (HPRL) occurs in around 70% patients receiving APs</a:t>
            </a:r>
          </a:p>
          <a:p>
            <a:r>
              <a:rPr lang="en-NZ" dirty="0"/>
              <a:t>Not all antipsychotic drugs increase PRL levels. </a:t>
            </a:r>
          </a:p>
          <a:p>
            <a:r>
              <a:rPr lang="en-NZ" dirty="0"/>
              <a:t>The first-generation agents - the phenothiazines, </a:t>
            </a:r>
            <a:r>
              <a:rPr lang="en-NZ" dirty="0" err="1"/>
              <a:t>thioxanthenes</a:t>
            </a:r>
            <a:r>
              <a:rPr lang="en-NZ" dirty="0"/>
              <a:t> and butyrophenones - all raise PRL levels</a:t>
            </a:r>
          </a:p>
          <a:p>
            <a:r>
              <a:rPr lang="en-NZ" dirty="0"/>
              <a:t>Among the atypical antipsychotics, risperidone, paliperidone and </a:t>
            </a:r>
            <a:r>
              <a:rPr lang="en-NZ" dirty="0" err="1"/>
              <a:t>amisulpride</a:t>
            </a:r>
            <a:r>
              <a:rPr lang="en-NZ" dirty="0"/>
              <a:t> are associated with the highest prolactin increases and rates of hyperprolactinemia (70—100%)</a:t>
            </a:r>
          </a:p>
          <a:p>
            <a:r>
              <a:rPr lang="en-NZ" dirty="0"/>
              <a:t>Clozapine, olanzapine, quetiapine, ziprasidone, and aripiprazole much less commonly cause hyperprolactinemia </a:t>
            </a:r>
          </a:p>
          <a:p>
            <a:pPr lvl="1"/>
            <a:r>
              <a:rPr lang="en-NZ" dirty="0"/>
              <a:t>likely because they only transiently and weakly bind to tuberoinfundibular D2 receptors</a:t>
            </a:r>
          </a:p>
          <a:p>
            <a:pPr lvl="1"/>
            <a:r>
              <a:rPr lang="en-NZ" dirty="0"/>
              <a:t>having agonist as well as antagonist activity at D2 receptors </a:t>
            </a:r>
          </a:p>
        </p:txBody>
      </p:sp>
    </p:spTree>
    <p:extLst>
      <p:ext uri="{BB962C8B-B14F-4D97-AF65-F5344CB8AC3E}">
        <p14:creationId xmlns:p14="http://schemas.microsoft.com/office/powerpoint/2010/main" val="299503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FF81-9D87-2D04-AF74-8BF56BB7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Effects on Bone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3CE7A-764F-8D2B-5980-1A96CFD6D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APs reduce BMD</a:t>
            </a:r>
          </a:p>
          <a:p>
            <a:pPr lvl="1"/>
            <a:r>
              <a:rPr lang="en-NZ" dirty="0"/>
              <a:t>First generation more than second generation</a:t>
            </a:r>
          </a:p>
          <a:p>
            <a:pPr lvl="1"/>
            <a:r>
              <a:rPr lang="en-NZ" dirty="0"/>
              <a:t>Correlation between reduced BMD and high prolactin seen in half of studies</a:t>
            </a:r>
          </a:p>
          <a:p>
            <a:r>
              <a:rPr lang="en-NZ" dirty="0"/>
              <a:t>Meta-analysis on 12 case control and 7 cohort studies which included over 500,000 subjects on antipsychotics more than 80,000 fracture events were recorded with almost </a:t>
            </a:r>
            <a:r>
              <a:rPr lang="en-NZ" u="sng" dirty="0"/>
              <a:t>1.5-fold</a:t>
            </a:r>
            <a:r>
              <a:rPr lang="en-NZ" dirty="0"/>
              <a:t> increased risk associated with use of any antipsychotics</a:t>
            </a:r>
          </a:p>
          <a:p>
            <a:r>
              <a:rPr lang="en-NZ" dirty="0"/>
              <a:t>Mechanisms</a:t>
            </a:r>
          </a:p>
          <a:p>
            <a:pPr lvl="1"/>
            <a:r>
              <a:rPr lang="en-NZ" dirty="0"/>
              <a:t>Hyperprolactinaemia induced hypogonadism</a:t>
            </a:r>
          </a:p>
          <a:p>
            <a:pPr lvl="1"/>
            <a:r>
              <a:rPr lang="en-NZ" dirty="0"/>
              <a:t>? Increased falls risk due to AP induced sedation and hypotension</a:t>
            </a:r>
          </a:p>
          <a:p>
            <a:pPr marL="457200" lvl="1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1605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81F3-8B49-309F-33F7-D673A66C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Management of Antipsychotic induced hyperprolactinaemia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4C649-B33E-5C61-9687-67C7505C9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NZ" dirty="0"/>
              <a:t>Is it due to the medication?</a:t>
            </a:r>
          </a:p>
          <a:p>
            <a:pPr lvl="1"/>
            <a:r>
              <a:rPr lang="en-NZ" dirty="0"/>
              <a:t>Consider MRI scan to rule out pituitary lesion</a:t>
            </a:r>
          </a:p>
          <a:p>
            <a:pPr lvl="1"/>
            <a:r>
              <a:rPr lang="en-NZ" dirty="0"/>
              <a:t>Consider checking prolactin before starting AP treatment to make sure normal</a:t>
            </a:r>
          </a:p>
          <a:p>
            <a:pPr marL="514350" indent="-514350">
              <a:buAutoNum type="arabicPeriod"/>
            </a:pPr>
            <a:r>
              <a:rPr lang="en-NZ" dirty="0"/>
              <a:t>Is it causing any clinical features?</a:t>
            </a:r>
          </a:p>
          <a:p>
            <a:pPr lvl="1"/>
            <a:r>
              <a:rPr lang="en-NZ" dirty="0"/>
              <a:t>No – ignore</a:t>
            </a:r>
          </a:p>
          <a:p>
            <a:pPr lvl="1"/>
            <a:r>
              <a:rPr lang="en-NZ" dirty="0"/>
              <a:t>Yes - options </a:t>
            </a:r>
          </a:p>
          <a:p>
            <a:pPr lvl="2"/>
            <a:r>
              <a:rPr lang="en-NZ" dirty="0"/>
              <a:t>May be possible to just treat the clinical feature e.g. amenorrhoea with COCP; low BMD with bone sparing therapy; male hypogonadism with testosterone</a:t>
            </a:r>
          </a:p>
          <a:p>
            <a:pPr lvl="2"/>
            <a:r>
              <a:rPr lang="en-NZ" dirty="0"/>
              <a:t>Galactorrhoea and Infertility</a:t>
            </a:r>
          </a:p>
          <a:p>
            <a:pPr lvl="3"/>
            <a:r>
              <a:rPr lang="en-NZ" dirty="0"/>
              <a:t>Adding in Aripiprazole appears to be the best option</a:t>
            </a:r>
          </a:p>
          <a:p>
            <a:pPr lvl="3"/>
            <a:r>
              <a:rPr lang="en-NZ" dirty="0"/>
              <a:t>Otherwise </a:t>
            </a:r>
          </a:p>
          <a:p>
            <a:pPr lvl="4"/>
            <a:r>
              <a:rPr lang="en-NZ" dirty="0"/>
              <a:t>Switch to Aripiprazole</a:t>
            </a:r>
          </a:p>
          <a:p>
            <a:pPr lvl="4"/>
            <a:r>
              <a:rPr lang="en-NZ" dirty="0"/>
              <a:t>Add in cabergoline</a:t>
            </a:r>
          </a:p>
          <a:p>
            <a:pPr lvl="4"/>
            <a:r>
              <a:rPr lang="en-NZ" dirty="0"/>
              <a:t>Lower the dose of the antipsychotic</a:t>
            </a:r>
          </a:p>
          <a:p>
            <a:pPr lvl="4"/>
            <a:r>
              <a:rPr lang="en-NZ" dirty="0"/>
              <a:t>All options carry a small increased risk of worsening psychosis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90122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10176C-E979-6F67-1733-BAF3181CE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400" y="273904"/>
            <a:ext cx="6462043" cy="1613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F4EA5-539D-6530-BB64-99AC2D76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834" y="1887476"/>
            <a:ext cx="3372321" cy="32389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6BAB65-3794-680A-E3FB-96073A9CC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232758"/>
            <a:ext cx="5181600" cy="4351338"/>
          </a:xfrm>
        </p:spPr>
        <p:txBody>
          <a:bodyPr/>
          <a:lstStyle/>
          <a:p>
            <a:r>
              <a:rPr lang="en-NZ" dirty="0"/>
              <a:t>Aripiprazole is a potent (high-affinity) </a:t>
            </a:r>
            <a:r>
              <a:rPr lang="en-NZ" u="sng" dirty="0"/>
              <a:t>partial agonist at D2 receptors</a:t>
            </a:r>
            <a:r>
              <a:rPr lang="en-NZ" dirty="0"/>
              <a:t>, partial agonist at serotonin 5-HT1A receptors, and antagonist at 5-HT2A receptors</a:t>
            </a:r>
          </a:p>
          <a:p>
            <a:r>
              <a:rPr lang="en-NZ" dirty="0"/>
              <a:t>Addition of Aripiprazole to Risperidone treatment</a:t>
            </a:r>
          </a:p>
          <a:p>
            <a:endParaRPr lang="en-NZ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7D1D157-6BA1-3570-5D83-827C9EC7E2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77442" y="2732054"/>
            <a:ext cx="3930859" cy="300273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42FBEF-CF92-6774-98C4-6C743433C4BB}"/>
              </a:ext>
            </a:extLst>
          </p:cNvPr>
          <p:cNvCxnSpPr/>
          <p:nvPr/>
        </p:nvCxnSpPr>
        <p:spPr>
          <a:xfrm>
            <a:off x="7329155" y="4269996"/>
            <a:ext cx="2259462" cy="58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12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Ms 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Management</a:t>
            </a:r>
          </a:p>
          <a:p>
            <a:pPr lvl="1"/>
            <a:r>
              <a:rPr lang="en-NZ" dirty="0"/>
              <a:t>Could be from the microadenoma or secondary to olanzapine, fluoxetine or Methadone.</a:t>
            </a:r>
          </a:p>
          <a:p>
            <a:pPr lvl="1"/>
            <a:r>
              <a:rPr lang="en-NZ" dirty="0"/>
              <a:t>Rule out pregnancy</a:t>
            </a:r>
          </a:p>
          <a:p>
            <a:pPr lvl="1"/>
            <a:r>
              <a:rPr lang="en-NZ" dirty="0"/>
              <a:t>Small tumour (benign) – not causing any mass effect</a:t>
            </a:r>
          </a:p>
          <a:p>
            <a:pPr lvl="1"/>
            <a:r>
              <a:rPr lang="en-NZ" dirty="0"/>
              <a:t>Can manage the amenorrhoea with HRT/COCP</a:t>
            </a:r>
          </a:p>
          <a:p>
            <a:pPr lvl="1"/>
            <a:r>
              <a:rPr lang="en-NZ" dirty="0"/>
              <a:t>Measure the BMD</a:t>
            </a:r>
          </a:p>
          <a:p>
            <a:pPr lvl="1"/>
            <a:r>
              <a:rPr lang="en-NZ" dirty="0" err="1"/>
              <a:t>Galactorrhoea</a:t>
            </a:r>
            <a:r>
              <a:rPr lang="en-NZ" dirty="0"/>
              <a:t> not problematic</a:t>
            </a:r>
          </a:p>
          <a:p>
            <a:pPr lvl="1"/>
            <a:r>
              <a:rPr lang="en-NZ" dirty="0"/>
              <a:t>Monitor prolactin – if increases significantly can re-scan</a:t>
            </a:r>
          </a:p>
          <a:p>
            <a:pPr lvl="1"/>
            <a:r>
              <a:rPr lang="en-NZ" dirty="0"/>
              <a:t>If </a:t>
            </a:r>
            <a:r>
              <a:rPr lang="en-NZ" dirty="0" err="1"/>
              <a:t>galactorrhoea</a:t>
            </a:r>
            <a:r>
              <a:rPr lang="en-NZ" dirty="0"/>
              <a:t> becomes significant</a:t>
            </a:r>
          </a:p>
          <a:p>
            <a:pPr lvl="2"/>
            <a:r>
              <a:rPr lang="en-NZ" dirty="0"/>
              <a:t>Add in aripiprazole</a:t>
            </a:r>
          </a:p>
          <a:p>
            <a:pPr lvl="2"/>
            <a:r>
              <a:rPr lang="en-NZ" dirty="0"/>
              <a:t>OR trial of Cabergoline with careful watching for psychosis</a:t>
            </a:r>
          </a:p>
        </p:txBody>
      </p:sp>
    </p:spTree>
    <p:extLst>
      <p:ext uri="{BB962C8B-B14F-4D97-AF65-F5344CB8AC3E}">
        <p14:creationId xmlns:p14="http://schemas.microsoft.com/office/powerpoint/2010/main" val="226814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2A94-8B87-D52D-1390-9CDF6F02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Psychiatric Side Effects of Cabergoline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991F-7ED7-5AFA-8314-2805AEC1A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Psychosis</a:t>
            </a:r>
          </a:p>
          <a:p>
            <a:pPr lvl="1"/>
            <a:r>
              <a:rPr lang="en-NZ" dirty="0"/>
              <a:t>Several case reports of Cabergoline induced psychosis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Impulse Control Disorders</a:t>
            </a:r>
          </a:p>
          <a:p>
            <a:pPr lvl="1"/>
            <a:r>
              <a:rPr lang="en-NZ" dirty="0"/>
              <a:t>Failure to resist impulses to engage in a pleasurable activity that is harmful to self or others</a:t>
            </a:r>
          </a:p>
          <a:p>
            <a:pPr lvl="1"/>
            <a:r>
              <a:rPr lang="en-NZ" dirty="0"/>
              <a:t>Encompasses pathological gambling, </a:t>
            </a:r>
            <a:r>
              <a:rPr lang="en-NZ" dirty="0" err="1"/>
              <a:t>hypersexuality</a:t>
            </a:r>
            <a:r>
              <a:rPr lang="en-NZ" dirty="0"/>
              <a:t>, compulsive buying, and compulsive eating, </a:t>
            </a:r>
            <a:r>
              <a:rPr lang="en-NZ" dirty="0" err="1"/>
              <a:t>punding</a:t>
            </a:r>
            <a:r>
              <a:rPr lang="en-NZ" dirty="0"/>
              <a:t> (preoccupation with meaningless motor activities; </a:t>
            </a:r>
            <a:r>
              <a:rPr lang="en-NZ" dirty="0" err="1"/>
              <a:t>eg</a:t>
            </a:r>
            <a:r>
              <a:rPr lang="en-NZ" dirty="0"/>
              <a:t>, arranging objects), </a:t>
            </a:r>
            <a:r>
              <a:rPr lang="en-NZ" dirty="0" err="1"/>
              <a:t>hobbyism</a:t>
            </a:r>
            <a:r>
              <a:rPr lang="en-NZ" dirty="0"/>
              <a:t> (preoccupation with specific activities; </a:t>
            </a:r>
            <a:r>
              <a:rPr lang="en-NZ" dirty="0" err="1"/>
              <a:t>eg</a:t>
            </a:r>
            <a:r>
              <a:rPr lang="en-NZ" dirty="0"/>
              <a:t>, repairing machinery), and walkabout (excessive wandering without purpose) </a:t>
            </a:r>
          </a:p>
          <a:p>
            <a:pPr lvl="1"/>
            <a:r>
              <a:rPr lang="en-NZ" dirty="0"/>
              <a:t>The mechanism appears to involve reward system activation via D3 dopamine receptors in the </a:t>
            </a:r>
            <a:r>
              <a:rPr lang="en-NZ" dirty="0" err="1"/>
              <a:t>mesocorticolimbic</a:t>
            </a:r>
            <a:r>
              <a:rPr lang="en-NZ" dirty="0"/>
              <a:t> dopaminergic pathway</a:t>
            </a:r>
          </a:p>
          <a:p>
            <a:pPr lvl="1"/>
            <a:r>
              <a:rPr lang="en-NZ" dirty="0"/>
              <a:t>Variable prevalence in studies but approximately 10-20%</a:t>
            </a:r>
          </a:p>
          <a:p>
            <a:pPr lvl="1"/>
            <a:r>
              <a:rPr lang="en-NZ" dirty="0"/>
              <a:t>Unrelated to Cabergoline dose</a:t>
            </a:r>
          </a:p>
          <a:p>
            <a:pPr lvl="1"/>
            <a:r>
              <a:rPr lang="en-NZ" dirty="0"/>
              <a:t>Hypersexuality is the most common and mainly in men</a:t>
            </a:r>
          </a:p>
          <a:p>
            <a:pPr lvl="1"/>
            <a:r>
              <a:rPr lang="en-NZ" dirty="0"/>
              <a:t>Compulsive eating more common in females</a:t>
            </a:r>
          </a:p>
        </p:txBody>
      </p:sp>
    </p:spTree>
    <p:extLst>
      <p:ext uri="{BB962C8B-B14F-4D97-AF65-F5344CB8AC3E}">
        <p14:creationId xmlns:p14="http://schemas.microsoft.com/office/powerpoint/2010/main" val="389014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Schizophrenia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2-3 fold increased risk of death</a:t>
            </a:r>
          </a:p>
          <a:p>
            <a:r>
              <a:rPr lang="en-NZ" dirty="0"/>
              <a:t>60% related to cardiovascular disease</a:t>
            </a:r>
          </a:p>
          <a:p>
            <a:r>
              <a:rPr lang="en-NZ" dirty="0"/>
              <a:t>High degree of obesity, metabolic syndrome and Type 2 Diabetes largely explains this risk</a:t>
            </a:r>
          </a:p>
          <a:p>
            <a:r>
              <a:rPr lang="en-NZ" dirty="0"/>
              <a:t>Two of the most effective antipsychotic drugs carry the greatest risk for metabolic disturbances</a:t>
            </a:r>
          </a:p>
          <a:p>
            <a:pPr lvl="1"/>
            <a:r>
              <a:rPr lang="en-NZ" dirty="0"/>
              <a:t>Clozapine</a:t>
            </a:r>
          </a:p>
          <a:p>
            <a:pPr lvl="1"/>
            <a:r>
              <a:rPr lang="en-NZ" dirty="0"/>
              <a:t>Olanzapine</a:t>
            </a:r>
          </a:p>
          <a:p>
            <a:r>
              <a:rPr lang="en-NZ" dirty="0"/>
              <a:t>Studies have demonstrated limited effects for counteracting antipsychotic induced weight gain with adjunct pharmacologic treatments, behavioural interventions, or switch of antipsychotics</a:t>
            </a:r>
          </a:p>
        </p:txBody>
      </p:sp>
    </p:spTree>
    <p:extLst>
      <p:ext uri="{BB962C8B-B14F-4D97-AF65-F5344CB8AC3E}">
        <p14:creationId xmlns:p14="http://schemas.microsoft.com/office/powerpoint/2010/main" val="3344499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55B87-E6D9-9D6A-B115-A5558337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Metabolic Effects of Antipsychotic drugs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15855-B28C-D1FD-3F5A-503CFD3E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Weight gain and obesity are more problematic with atypical antipsychotics than with typical antipsychotics</a:t>
            </a:r>
          </a:p>
          <a:p>
            <a:r>
              <a:rPr lang="en-NZ" dirty="0"/>
              <a:t>Of the atypical antipsychotics, clozapine and olanzapine have the most significant effect on weight.</a:t>
            </a:r>
          </a:p>
          <a:p>
            <a:r>
              <a:rPr lang="en-NZ" dirty="0"/>
              <a:t>The amount of weight gain with clozapine can be related to duration of treatment and patients not being overweight at baseline</a:t>
            </a:r>
          </a:p>
          <a:p>
            <a:r>
              <a:rPr lang="en-NZ" dirty="0"/>
              <a:t>Clozapine: almost half of patients gained 20% or more of their initial body weight</a:t>
            </a:r>
          </a:p>
          <a:p>
            <a:r>
              <a:rPr lang="en-NZ" dirty="0"/>
              <a:t>Olanzapine: weight gain of more than 7% from baseline (mean increase of 9.4 kg)</a:t>
            </a:r>
          </a:p>
        </p:txBody>
      </p:sp>
    </p:spTree>
    <p:extLst>
      <p:ext uri="{BB962C8B-B14F-4D97-AF65-F5344CB8AC3E}">
        <p14:creationId xmlns:p14="http://schemas.microsoft.com/office/powerpoint/2010/main" val="283269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362075"/>
            <a:ext cx="71247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5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30CC-A14A-A5FC-C6B9-E3DF4FB4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Overview of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1F6E0-607E-6755-BFFC-05B071E1E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Mental Health Drugs with Endocrine Consequences</a:t>
            </a:r>
          </a:p>
          <a:p>
            <a:pPr lvl="1"/>
            <a:r>
              <a:rPr lang="en-NZ" dirty="0"/>
              <a:t>Antipsychotic Drugs</a:t>
            </a:r>
          </a:p>
          <a:p>
            <a:pPr lvl="2"/>
            <a:r>
              <a:rPr lang="en-NZ" dirty="0"/>
              <a:t>Hyperprolactinaemia</a:t>
            </a:r>
          </a:p>
          <a:p>
            <a:pPr lvl="2"/>
            <a:r>
              <a:rPr lang="en-NZ" dirty="0"/>
              <a:t>Metabolic Effects</a:t>
            </a:r>
          </a:p>
          <a:p>
            <a:pPr lvl="1"/>
            <a:r>
              <a:rPr lang="en-NZ" dirty="0"/>
              <a:t>Lithium</a:t>
            </a:r>
          </a:p>
          <a:p>
            <a:pPr lvl="2"/>
            <a:r>
              <a:rPr lang="en-NZ" dirty="0"/>
              <a:t>Thyroid effects</a:t>
            </a:r>
          </a:p>
          <a:p>
            <a:pPr lvl="2"/>
            <a:r>
              <a:rPr lang="en-NZ" dirty="0"/>
              <a:t>Parathyroid effects</a:t>
            </a:r>
          </a:p>
          <a:p>
            <a:r>
              <a:rPr lang="en-NZ" dirty="0"/>
              <a:t>Anorexia Nervosa and the Endocrine System</a:t>
            </a:r>
          </a:p>
          <a:p>
            <a:r>
              <a:rPr lang="en-NZ" dirty="0"/>
              <a:t>Gender Affirming Hormonal Therapy</a:t>
            </a:r>
          </a:p>
        </p:txBody>
      </p:sp>
    </p:spTree>
    <p:extLst>
      <p:ext uri="{BB962C8B-B14F-4D97-AF65-F5344CB8AC3E}">
        <p14:creationId xmlns:p14="http://schemas.microsoft.com/office/powerpoint/2010/main" val="1435580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Animal studies suggest that APD-induced weight gain is primarily the result of increased food intake</a:t>
            </a:r>
          </a:p>
          <a:p>
            <a:r>
              <a:rPr lang="en-NZ" dirty="0"/>
              <a:t>Hypothalamus of rats treated with Olanzapine </a:t>
            </a:r>
          </a:p>
          <a:p>
            <a:pPr lvl="1"/>
            <a:r>
              <a:rPr lang="en-NZ" dirty="0"/>
              <a:t>Increases </a:t>
            </a:r>
            <a:r>
              <a:rPr lang="en-NZ" dirty="0" err="1"/>
              <a:t>orexigenic</a:t>
            </a:r>
            <a:r>
              <a:rPr lang="en-NZ" dirty="0"/>
              <a:t> neuronal activity[neuropeptide Y (NPY) and agouti related protein (</a:t>
            </a:r>
            <a:r>
              <a:rPr lang="en-NZ" dirty="0" err="1"/>
              <a:t>AgRP</a:t>
            </a:r>
            <a:r>
              <a:rPr lang="en-NZ" dirty="0"/>
              <a:t>)] </a:t>
            </a:r>
          </a:p>
          <a:p>
            <a:pPr lvl="2"/>
            <a:r>
              <a:rPr lang="en-NZ" dirty="0"/>
              <a:t>Via 5HT2C receptor antagonism</a:t>
            </a:r>
          </a:p>
          <a:p>
            <a:pPr lvl="1"/>
            <a:r>
              <a:rPr lang="en-NZ" dirty="0"/>
              <a:t>Decreases anorexigenic neuronal activity[proopiomelanocortin(POMC)]</a:t>
            </a:r>
          </a:p>
          <a:p>
            <a:r>
              <a:rPr lang="en-NZ" dirty="0"/>
              <a:t>Note: </a:t>
            </a:r>
            <a:r>
              <a:rPr lang="en-NZ" dirty="0" err="1"/>
              <a:t>Lorcaserin</a:t>
            </a:r>
            <a:r>
              <a:rPr lang="en-NZ" dirty="0"/>
              <a:t> 5HT2C receptor agonist – weight loss medication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4633" y="1825625"/>
            <a:ext cx="50167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7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751" y="706583"/>
            <a:ext cx="9282286" cy="52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19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00" y="1151438"/>
            <a:ext cx="8158151" cy="3544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00" y="397303"/>
            <a:ext cx="8099962" cy="754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0858" y="5278582"/>
            <a:ext cx="842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Probably a complex combination of receptors involved in the mechanism of weight gain</a:t>
            </a:r>
          </a:p>
        </p:txBody>
      </p:sp>
    </p:spTree>
    <p:extLst>
      <p:ext uri="{BB962C8B-B14F-4D97-AF65-F5344CB8AC3E}">
        <p14:creationId xmlns:p14="http://schemas.microsoft.com/office/powerpoint/2010/main" val="2881878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Risperidone least atypical and Clozapine most atypical</a:t>
            </a:r>
          </a:p>
          <a:p>
            <a:r>
              <a:rPr lang="en-NZ" dirty="0"/>
              <a:t>More atypical the more molecular targets</a:t>
            </a:r>
          </a:p>
          <a:p>
            <a:r>
              <a:rPr lang="en-NZ" dirty="0"/>
              <a:t>The more molecular targets the more likely to gain weight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9519" y="1825625"/>
            <a:ext cx="4386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36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Risk of Diabetes with Atypical APD’s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Not necessarily as a consequence of weight gain</a:t>
            </a:r>
          </a:p>
          <a:p>
            <a:pPr lvl="1"/>
            <a:r>
              <a:rPr lang="en-NZ" dirty="0"/>
              <a:t>25% of patients develop hyperglycaemia without gaining weight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411" y="2916420"/>
            <a:ext cx="5176492" cy="36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6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364" y="1439777"/>
            <a:ext cx="3697523" cy="3880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413" y="1439776"/>
            <a:ext cx="4004015" cy="3996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62" y="1439777"/>
            <a:ext cx="3518716" cy="395072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5406"/>
          </a:xfrm>
        </p:spPr>
        <p:txBody>
          <a:bodyPr/>
          <a:lstStyle/>
          <a:p>
            <a:r>
              <a:rPr lang="en-NZ" dirty="0"/>
              <a:t>Mechanisms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403" y="5611433"/>
            <a:ext cx="2891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Liver</a:t>
            </a:r>
            <a:endParaRPr lang="en-N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/>
              <a:t>Hepatic Insulin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/>
              <a:t>Increased hepatic glucose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/>
              <a:t>Reduced glycogen storage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4421" y="5719154"/>
            <a:ext cx="22359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Skeletal Muscle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/>
              <a:t>Insulin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/>
              <a:t>Reduced glucose uptake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09041" y="5642011"/>
            <a:ext cx="378295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Beta and Alpha Cell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/>
              <a:t>Can be both insulin stimulating and inhibiting</a:t>
            </a:r>
          </a:p>
          <a:p>
            <a:r>
              <a:rPr lang="en-NZ" sz="1400" dirty="0"/>
              <a:t> secretion effects depending on drug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/>
              <a:t>Increased glucagon secretion</a:t>
            </a:r>
          </a:p>
          <a:p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4187890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Weight gain can be a reason for poor adherence </a:t>
            </a:r>
          </a:p>
          <a:p>
            <a:r>
              <a:rPr lang="en-NZ" dirty="0"/>
              <a:t>Patient awareness of the effect</a:t>
            </a:r>
          </a:p>
          <a:p>
            <a:r>
              <a:rPr lang="en-NZ" dirty="0"/>
              <a:t>Significant inter-individual differences in terms of weight gain for the same drug</a:t>
            </a:r>
          </a:p>
          <a:p>
            <a:pPr lvl="1"/>
            <a:r>
              <a:rPr lang="en-NZ" dirty="0"/>
              <a:t>Possibly due to genetic effects</a:t>
            </a:r>
          </a:p>
          <a:p>
            <a:pPr lvl="1"/>
            <a:r>
              <a:rPr lang="en-NZ" dirty="0"/>
              <a:t>Polymorphisms of 5HT2C receptors  </a:t>
            </a:r>
          </a:p>
          <a:p>
            <a:r>
              <a:rPr lang="en-NZ" dirty="0"/>
              <a:t>Monitor for the development of diabetes</a:t>
            </a:r>
          </a:p>
          <a:p>
            <a:r>
              <a:rPr lang="en-NZ" dirty="0"/>
              <a:t>Manage other aspects of the metabolic syndrome</a:t>
            </a:r>
          </a:p>
          <a:p>
            <a:pPr lvl="1"/>
            <a:r>
              <a:rPr lang="en-NZ" dirty="0"/>
              <a:t>Hypertension</a:t>
            </a:r>
          </a:p>
          <a:p>
            <a:pPr lvl="1"/>
            <a:r>
              <a:rPr lang="en-NZ" dirty="0"/>
              <a:t>Dyslipidaemia</a:t>
            </a:r>
          </a:p>
        </p:txBody>
      </p:sp>
    </p:spTree>
    <p:extLst>
      <p:ext uri="{BB962C8B-B14F-4D97-AF65-F5344CB8AC3E}">
        <p14:creationId xmlns:p14="http://schemas.microsoft.com/office/powerpoint/2010/main" val="4164841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50DD-A656-22ED-8E1A-AE87FF92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Pharmacologic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364E0-DC50-A12A-ED6F-DD14E00F3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Weight Loss</a:t>
            </a:r>
          </a:p>
          <a:p>
            <a:pPr lvl="1"/>
            <a:r>
              <a:rPr lang="en-NZ" dirty="0"/>
              <a:t>Lifestyle education greatest effect</a:t>
            </a:r>
          </a:p>
          <a:p>
            <a:pPr lvl="1"/>
            <a:r>
              <a:rPr lang="en-NZ" dirty="0"/>
              <a:t>Psychoeducation</a:t>
            </a:r>
          </a:p>
          <a:p>
            <a:pPr lvl="1"/>
            <a:r>
              <a:rPr lang="en-NZ" dirty="0"/>
              <a:t>Aripiprazole augmentation</a:t>
            </a:r>
          </a:p>
          <a:p>
            <a:pPr lvl="1"/>
            <a:r>
              <a:rPr lang="en-NZ" dirty="0"/>
              <a:t>Topiramate</a:t>
            </a:r>
          </a:p>
          <a:p>
            <a:pPr lvl="1"/>
            <a:r>
              <a:rPr lang="en-NZ" dirty="0"/>
              <a:t>GLP1R agonists</a:t>
            </a:r>
          </a:p>
          <a:p>
            <a:r>
              <a:rPr lang="en-NZ" dirty="0"/>
              <a:t>Diabetes</a:t>
            </a:r>
          </a:p>
          <a:p>
            <a:pPr lvl="1"/>
            <a:r>
              <a:rPr lang="en-NZ" dirty="0"/>
              <a:t>Change from Olanzapine/Clozapine to Aripiprazole</a:t>
            </a:r>
          </a:p>
          <a:p>
            <a:pPr lvl="1"/>
            <a:r>
              <a:rPr lang="en-NZ" dirty="0"/>
              <a:t>Metformin</a:t>
            </a:r>
          </a:p>
          <a:p>
            <a:pPr lvl="1"/>
            <a:r>
              <a:rPr lang="en-NZ" dirty="0"/>
              <a:t>GLP1R agonists</a:t>
            </a:r>
          </a:p>
        </p:txBody>
      </p:sp>
    </p:spTree>
    <p:extLst>
      <p:ext uri="{BB962C8B-B14F-4D97-AF65-F5344CB8AC3E}">
        <p14:creationId xmlns:p14="http://schemas.microsoft.com/office/powerpoint/2010/main" val="2573163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393" y="258126"/>
            <a:ext cx="579120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918" y="2256948"/>
            <a:ext cx="4248150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85" y="4341495"/>
            <a:ext cx="3181350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178" y="4522470"/>
            <a:ext cx="6067425" cy="201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5945" y="489585"/>
            <a:ext cx="20383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32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07D67-0CB4-7142-2924-9A2E817B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Lithium and Thyroid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8171-9E5D-7125-E420-61DE247D1C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Approximately 20% of patients on long-term lithium develop hypothyroidism</a:t>
            </a:r>
          </a:p>
          <a:p>
            <a:r>
              <a:rPr lang="en-NZ" dirty="0"/>
              <a:t>Mechanisms</a:t>
            </a:r>
          </a:p>
          <a:p>
            <a:pPr lvl="1"/>
            <a:r>
              <a:rPr lang="en-NZ" dirty="0"/>
              <a:t>? Impairs iodine uptake by the Na/I symporter</a:t>
            </a:r>
          </a:p>
          <a:p>
            <a:pPr lvl="1"/>
            <a:r>
              <a:rPr lang="en-NZ" dirty="0"/>
              <a:t>impairment of </a:t>
            </a:r>
            <a:r>
              <a:rPr lang="en-NZ" dirty="0" err="1"/>
              <a:t>iodotyrosine</a:t>
            </a:r>
            <a:r>
              <a:rPr lang="en-NZ" dirty="0"/>
              <a:t> coupling</a:t>
            </a:r>
          </a:p>
          <a:p>
            <a:pPr lvl="1"/>
            <a:r>
              <a:rPr lang="en-NZ" dirty="0"/>
              <a:t>reducing colloid droplet formation  and impairing TSH stimulated thyroid hormone release from the thyroid gland</a:t>
            </a:r>
          </a:p>
          <a:p>
            <a:r>
              <a:rPr lang="en-NZ" dirty="0"/>
              <a:t>Treat with thyroxine</a:t>
            </a:r>
          </a:p>
          <a:p>
            <a:pPr lvl="1"/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27032"/>
            <a:ext cx="5181600" cy="32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4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Ms 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40 year old woman </a:t>
            </a:r>
          </a:p>
          <a:p>
            <a:r>
              <a:rPr lang="en-NZ" dirty="0"/>
              <a:t>2 year history of secondary amenorrhoea following the birth of her son</a:t>
            </a:r>
          </a:p>
          <a:p>
            <a:r>
              <a:rPr lang="en-NZ" dirty="0"/>
              <a:t>Found to have hyperprolactinaemia</a:t>
            </a:r>
          </a:p>
          <a:p>
            <a:r>
              <a:rPr lang="en-NZ" dirty="0"/>
              <a:t>Also has intermittent galactorrhoea</a:t>
            </a:r>
          </a:p>
          <a:p>
            <a:r>
              <a:rPr lang="en-NZ" dirty="0"/>
              <a:t>Prolactin levels: 3000 -4000mIU/L (N&lt;400)</a:t>
            </a:r>
          </a:p>
          <a:p>
            <a:r>
              <a:rPr lang="en-NZ" dirty="0"/>
              <a:t>Other medical problems</a:t>
            </a:r>
          </a:p>
          <a:p>
            <a:pPr lvl="1"/>
            <a:r>
              <a:rPr lang="en-NZ" dirty="0"/>
              <a:t>Psychosis</a:t>
            </a:r>
          </a:p>
          <a:p>
            <a:pPr lvl="1"/>
            <a:r>
              <a:rPr lang="en-NZ" dirty="0"/>
              <a:t>Depression</a:t>
            </a:r>
          </a:p>
          <a:p>
            <a:pPr lvl="1"/>
            <a:r>
              <a:rPr lang="en-NZ" dirty="0"/>
              <a:t>Opiate addiction</a:t>
            </a:r>
          </a:p>
          <a:p>
            <a:pPr lvl="1"/>
            <a:r>
              <a:rPr lang="en-NZ" dirty="0"/>
              <a:t>Ankylosing Spondylitis</a:t>
            </a:r>
          </a:p>
          <a:p>
            <a:pPr lvl="1"/>
            <a:r>
              <a:rPr lang="en-NZ" dirty="0"/>
              <a:t>Chronic Hepatitis C</a:t>
            </a:r>
            <a:br>
              <a:rPr lang="en-NZ" dirty="0"/>
            </a:br>
            <a:r>
              <a:rPr lang="en-NZ" dirty="0"/>
              <a:t>	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1099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Lithium and Parathyroid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Approximately a quarter of patients on long-term lithium treatment develop hypercalcaemia</a:t>
            </a:r>
          </a:p>
          <a:p>
            <a:r>
              <a:rPr lang="en-NZ" dirty="0"/>
              <a:t>Lithium increases the set point at which calcium inhibits PTH secretion by binding to the Ca-sensing receptor</a:t>
            </a:r>
          </a:p>
          <a:p>
            <a:r>
              <a:rPr lang="en-NZ" dirty="0"/>
              <a:t>May result in 4 gland hyperplasia</a:t>
            </a:r>
          </a:p>
          <a:p>
            <a:r>
              <a:rPr lang="en-NZ" dirty="0"/>
              <a:t>Treatment is usually surgical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5769" y="1825625"/>
            <a:ext cx="43144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64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Anorexia Nervosa – Endocrine Effects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Gonadal Axis</a:t>
            </a:r>
          </a:p>
          <a:p>
            <a:pPr lvl="1"/>
            <a:r>
              <a:rPr lang="en-NZ" dirty="0"/>
              <a:t>Amenorrhoea common: ~70-80%</a:t>
            </a:r>
          </a:p>
          <a:p>
            <a:pPr lvl="1"/>
            <a:r>
              <a:rPr lang="en-NZ" dirty="0"/>
              <a:t>Male hypogonadism can occur too</a:t>
            </a:r>
          </a:p>
          <a:p>
            <a:pPr lvl="1"/>
            <a:r>
              <a:rPr lang="en-NZ" dirty="0"/>
              <a:t>Low leptin levels signal low fat stores to the brain</a:t>
            </a:r>
          </a:p>
          <a:p>
            <a:pPr lvl="1"/>
            <a:r>
              <a:rPr lang="en-NZ" dirty="0"/>
              <a:t>High Ghrelin levels also implicated</a:t>
            </a:r>
          </a:p>
          <a:p>
            <a:pPr lvl="1"/>
            <a:r>
              <a:rPr lang="en-NZ" dirty="0"/>
              <a:t>Alter </a:t>
            </a:r>
            <a:r>
              <a:rPr lang="en-NZ" dirty="0" err="1"/>
              <a:t>GnRH</a:t>
            </a:r>
            <a:r>
              <a:rPr lang="en-NZ" dirty="0"/>
              <a:t> neuron </a:t>
            </a:r>
            <a:r>
              <a:rPr lang="en-NZ" dirty="0" err="1"/>
              <a:t>pulsatility</a:t>
            </a:r>
            <a:endParaRPr lang="en-NZ" dirty="0"/>
          </a:p>
          <a:p>
            <a:pPr lvl="1"/>
            <a:r>
              <a:rPr lang="en-NZ" dirty="0"/>
              <a:t>Induce hypogonadotropic hypogonadism</a:t>
            </a:r>
          </a:p>
          <a:p>
            <a:pPr lvl="1"/>
            <a:endParaRPr lang="en-NZ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59429"/>
            <a:ext cx="5815564" cy="368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92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Anorexia Nervosa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/>
              <a:t>Skeletal Effects</a:t>
            </a:r>
          </a:p>
          <a:p>
            <a:pPr lvl="1"/>
            <a:r>
              <a:rPr lang="en-NZ" dirty="0"/>
              <a:t>Low BMD and increased fracture risk</a:t>
            </a:r>
          </a:p>
          <a:p>
            <a:pPr lvl="1"/>
            <a:r>
              <a:rPr lang="en-NZ" dirty="0"/>
              <a:t>Contributors include </a:t>
            </a:r>
          </a:p>
          <a:p>
            <a:pPr lvl="2"/>
            <a:r>
              <a:rPr lang="en-NZ" dirty="0"/>
              <a:t>Low oestrogen or testosterone </a:t>
            </a:r>
          </a:p>
          <a:p>
            <a:pPr lvl="2"/>
            <a:r>
              <a:rPr lang="en-NZ" dirty="0"/>
              <a:t>Poor nutrition</a:t>
            </a:r>
          </a:p>
          <a:p>
            <a:pPr lvl="2"/>
            <a:r>
              <a:rPr lang="en-NZ" dirty="0"/>
              <a:t>Low IGF1 levels</a:t>
            </a:r>
          </a:p>
          <a:p>
            <a:pPr lvl="1"/>
            <a:r>
              <a:rPr lang="en-NZ" dirty="0"/>
              <a:t>Reduced formation and resorption</a:t>
            </a:r>
          </a:p>
          <a:p>
            <a:pPr lvl="1"/>
            <a:r>
              <a:rPr lang="en-NZ" dirty="0"/>
              <a:t>Weight restoration and resumption of menstrual periods are the cornerstone of therapy</a:t>
            </a:r>
          </a:p>
          <a:p>
            <a:pPr lvl="1"/>
            <a:r>
              <a:rPr lang="en-NZ" dirty="0"/>
              <a:t>Can consider transdermal oestrogen</a:t>
            </a:r>
          </a:p>
          <a:p>
            <a:pPr lvl="1"/>
            <a:r>
              <a:rPr lang="en-NZ" dirty="0"/>
              <a:t>Oral contraceptives not recommended</a:t>
            </a:r>
          </a:p>
          <a:p>
            <a:pPr lvl="1"/>
            <a:r>
              <a:rPr lang="en-NZ" dirty="0"/>
              <a:t>Bisphosphonates </a:t>
            </a:r>
          </a:p>
          <a:p>
            <a:pPr lvl="2"/>
            <a:r>
              <a:rPr lang="en-NZ" dirty="0"/>
              <a:t>Avoid in women who may want to conceive in the future</a:t>
            </a:r>
          </a:p>
          <a:p>
            <a:pPr lvl="2"/>
            <a:r>
              <a:rPr lang="en-NZ" dirty="0"/>
              <a:t>Not effective in adolescents as bone resorption already 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086" y="1996145"/>
            <a:ext cx="5327136" cy="39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56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Anorexia Nervosa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Thyroid Function</a:t>
            </a:r>
          </a:p>
          <a:p>
            <a:pPr lvl="1"/>
            <a:r>
              <a:rPr lang="en-NZ" dirty="0"/>
              <a:t>Reduced conversion of T4 to T3</a:t>
            </a:r>
          </a:p>
          <a:p>
            <a:pPr lvl="1"/>
            <a:r>
              <a:rPr lang="en-NZ" dirty="0"/>
              <a:t>Results in a low T3 state (non-thyroidal illness)</a:t>
            </a:r>
          </a:p>
          <a:p>
            <a:pPr lvl="1"/>
            <a:r>
              <a:rPr lang="en-NZ" dirty="0"/>
              <a:t>Adaptive – to reduce basal metabolic rate and energy expenditure</a:t>
            </a:r>
          </a:p>
          <a:p>
            <a:pPr lvl="1"/>
            <a:r>
              <a:rPr lang="en-NZ" dirty="0"/>
              <a:t>No role for thyroid hormones and can be abused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/>
              <a:t>Adrenal Function</a:t>
            </a:r>
          </a:p>
          <a:p>
            <a:pPr lvl="1"/>
            <a:r>
              <a:rPr lang="en-NZ" dirty="0"/>
              <a:t>Increased cortisol production seen in 1/3 and inversely correlates with BMI</a:t>
            </a:r>
          </a:p>
          <a:p>
            <a:pPr lvl="1"/>
            <a:r>
              <a:rPr lang="en-NZ" dirty="0"/>
              <a:t>Due to chronic stress and starvation, including elevated ghrelin levels</a:t>
            </a:r>
          </a:p>
          <a:p>
            <a:pPr lvl="1"/>
            <a:r>
              <a:rPr lang="en-NZ" dirty="0"/>
              <a:t> Activation of hypothalamic–pituitary–adrenal axis through increased </a:t>
            </a:r>
            <a:r>
              <a:rPr lang="en-NZ" dirty="0" err="1"/>
              <a:t>corticotropin</a:t>
            </a:r>
            <a:r>
              <a:rPr lang="en-NZ" dirty="0"/>
              <a:t>-releasing hormone (CRH) secretion from the hypothalamus</a:t>
            </a:r>
          </a:p>
        </p:txBody>
      </p:sp>
    </p:spTree>
    <p:extLst>
      <p:ext uri="{BB962C8B-B14F-4D97-AF65-F5344CB8AC3E}">
        <p14:creationId xmlns:p14="http://schemas.microsoft.com/office/powerpoint/2010/main" val="3626306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Gender Affirming </a:t>
            </a:r>
            <a:r>
              <a:rPr lang="en-NZ"/>
              <a:t>Healthcare: Terminology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NZ" dirty="0"/>
              <a:t>GENDER IDENTITY refers to a person’s deeply felt, internal, intrinsic sense of their own gender. </a:t>
            </a:r>
          </a:p>
          <a:p>
            <a:r>
              <a:rPr lang="en-NZ" dirty="0"/>
              <a:t>GENDER INCONGRUENCE is a diagnostic term used in the ICD-11 that describes a person’s marked and persistent experience of an incompatibility between that person’s gender identity and the gender expected of them based on their birth-assigned sex.</a:t>
            </a:r>
          </a:p>
          <a:p>
            <a:r>
              <a:rPr lang="en-NZ" dirty="0"/>
              <a:t>GENDER DYSPHORIA describes a state of distress or discomfort that may be experienced because a person’s gender identity differs from that which is physically and/or socially attributed to their sex assigned at birth. Gender Dysphoria is also a diagnostic term in the DSM-5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TRANSGENDER or trans are umbrella terms used to describe people whose gender identities are not what is typically expected for the sex to which they were assigned at birth.</a:t>
            </a:r>
          </a:p>
          <a:p>
            <a:r>
              <a:rPr lang="en-NZ" dirty="0"/>
              <a:t>GENDER DIVERSE is a term used to describe people with gender identities and/or expressions that are different from social and cultural expectations attributed to their sex assigned at birth. This may include, among many other culturally diverse identities, people who identify as non-binary, gender expansive, gender nonconforming, and others who do not identify as cisgender.</a:t>
            </a:r>
          </a:p>
        </p:txBody>
      </p:sp>
    </p:spTree>
    <p:extLst>
      <p:ext uri="{BB962C8B-B14F-4D97-AF65-F5344CB8AC3E}">
        <p14:creationId xmlns:p14="http://schemas.microsoft.com/office/powerpoint/2010/main" val="1517780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381000"/>
            <a:ext cx="84391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59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491" y="262175"/>
            <a:ext cx="7562850" cy="103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429" y="1408475"/>
            <a:ext cx="7334250" cy="193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491" y="3552279"/>
            <a:ext cx="7629525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891" y="4847814"/>
            <a:ext cx="7553325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1349" y="6365283"/>
            <a:ext cx="895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https://www.adhb.health.nz/assets/Documents/OIA/2021/07-21/gender-dysphoria.pdf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1187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Female TGD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/>
              <a:t>Try to simulate puberty</a:t>
            </a:r>
          </a:p>
          <a:p>
            <a:r>
              <a:rPr lang="en-NZ" dirty="0"/>
              <a:t>Avoid </a:t>
            </a:r>
            <a:r>
              <a:rPr lang="en-NZ" dirty="0" err="1"/>
              <a:t>ethinyl-oestradiol</a:t>
            </a:r>
            <a:r>
              <a:rPr lang="en-NZ" dirty="0"/>
              <a:t> and CEE due to</a:t>
            </a:r>
          </a:p>
          <a:p>
            <a:pPr lvl="1"/>
            <a:r>
              <a:rPr lang="en-NZ" dirty="0"/>
              <a:t>increased VTE risk</a:t>
            </a:r>
          </a:p>
          <a:p>
            <a:pPr lvl="1"/>
            <a:r>
              <a:rPr lang="en-NZ" dirty="0"/>
              <a:t>cannot be measured in circulation</a:t>
            </a:r>
          </a:p>
          <a:p>
            <a:r>
              <a:rPr lang="en-NZ" dirty="0"/>
              <a:t>Lowest VTE risk with transdermal </a:t>
            </a:r>
            <a:r>
              <a:rPr lang="en-NZ" dirty="0" err="1"/>
              <a:t>oestradiol</a:t>
            </a:r>
            <a:r>
              <a:rPr lang="en-NZ" dirty="0"/>
              <a:t> </a:t>
            </a:r>
          </a:p>
          <a:p>
            <a:pPr lvl="1"/>
            <a:r>
              <a:rPr lang="en-NZ" dirty="0" err="1"/>
              <a:t>Estradot</a:t>
            </a:r>
            <a:endParaRPr lang="en-NZ" dirty="0"/>
          </a:p>
          <a:p>
            <a:pPr lvl="1"/>
            <a:r>
              <a:rPr lang="en-NZ" dirty="0" err="1"/>
              <a:t>Climara</a:t>
            </a:r>
            <a:endParaRPr lang="en-NZ" dirty="0"/>
          </a:p>
          <a:p>
            <a:r>
              <a:rPr lang="en-NZ" dirty="0"/>
              <a:t>Parenteral </a:t>
            </a:r>
            <a:r>
              <a:rPr lang="en-NZ" dirty="0" err="1"/>
              <a:t>oestradiol</a:t>
            </a:r>
            <a:r>
              <a:rPr lang="en-NZ" dirty="0"/>
              <a:t> unavailable in NZ apart from compounded</a:t>
            </a:r>
          </a:p>
          <a:p>
            <a:r>
              <a:rPr lang="en-NZ" dirty="0"/>
              <a:t>Fertility consequences &amp; preservation considered before treatment</a:t>
            </a:r>
          </a:p>
          <a:p>
            <a:pPr lvl="1"/>
            <a:r>
              <a:rPr lang="en-NZ" dirty="0"/>
              <a:t>Semen cryopreservation</a:t>
            </a:r>
          </a:p>
          <a:p>
            <a:pPr lvl="1"/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/>
              <a:t>Spironolactone and CPA used as Testosterone blocking therapies</a:t>
            </a:r>
          </a:p>
          <a:p>
            <a:r>
              <a:rPr lang="en-NZ" dirty="0"/>
              <a:t>Occasional </a:t>
            </a:r>
            <a:r>
              <a:rPr lang="en-NZ" dirty="0" err="1"/>
              <a:t>GnRH</a:t>
            </a:r>
            <a:r>
              <a:rPr lang="en-NZ" dirty="0"/>
              <a:t> usage</a:t>
            </a:r>
          </a:p>
          <a:p>
            <a:r>
              <a:rPr lang="en-NZ" dirty="0"/>
              <a:t>GA Surgery</a:t>
            </a:r>
          </a:p>
          <a:p>
            <a:pPr lvl="1"/>
            <a:r>
              <a:rPr lang="en-NZ" dirty="0" err="1"/>
              <a:t>Orchidectomy</a:t>
            </a:r>
            <a:endParaRPr lang="en-NZ" dirty="0"/>
          </a:p>
          <a:p>
            <a:pPr lvl="1"/>
            <a:r>
              <a:rPr lang="en-NZ" dirty="0"/>
              <a:t>Gender reassignment surgery</a:t>
            </a:r>
          </a:p>
          <a:p>
            <a:pPr lvl="1"/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50441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Male TGD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Simulate puberty</a:t>
            </a:r>
          </a:p>
          <a:p>
            <a:r>
              <a:rPr lang="en-NZ" dirty="0"/>
              <a:t>Usually use parenteral testosterone</a:t>
            </a:r>
          </a:p>
          <a:p>
            <a:pPr lvl="1"/>
            <a:r>
              <a:rPr lang="en-NZ" dirty="0"/>
              <a:t>Depo-Testosterone</a:t>
            </a:r>
          </a:p>
          <a:p>
            <a:pPr lvl="1"/>
            <a:r>
              <a:rPr lang="en-NZ" dirty="0" err="1"/>
              <a:t>Sustanon</a:t>
            </a:r>
            <a:endParaRPr lang="en-NZ" dirty="0"/>
          </a:p>
          <a:p>
            <a:pPr lvl="1"/>
            <a:r>
              <a:rPr lang="en-NZ" dirty="0" err="1"/>
              <a:t>Reandron</a:t>
            </a:r>
            <a:endParaRPr lang="en-NZ" dirty="0"/>
          </a:p>
          <a:p>
            <a:r>
              <a:rPr lang="en-NZ" dirty="0"/>
              <a:t>Concerns</a:t>
            </a:r>
          </a:p>
          <a:p>
            <a:pPr lvl="1"/>
            <a:r>
              <a:rPr lang="en-NZ" dirty="0" err="1"/>
              <a:t>Polycythemia</a:t>
            </a:r>
            <a:endParaRPr lang="en-NZ" dirty="0"/>
          </a:p>
          <a:p>
            <a:pPr lvl="1"/>
            <a:r>
              <a:rPr lang="en-NZ" dirty="0"/>
              <a:t>?Cardiovascular risk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81785"/>
            <a:ext cx="5181600" cy="4351338"/>
          </a:xfrm>
        </p:spPr>
        <p:txBody>
          <a:bodyPr/>
          <a:lstStyle/>
          <a:p>
            <a:r>
              <a:rPr lang="en-NZ" dirty="0"/>
              <a:t>Fertility </a:t>
            </a:r>
          </a:p>
          <a:p>
            <a:pPr lvl="1"/>
            <a:r>
              <a:rPr lang="en-NZ" dirty="0"/>
              <a:t>Ovarian cryopreservation unavailable in NZ</a:t>
            </a:r>
          </a:p>
          <a:p>
            <a:pPr lvl="1"/>
            <a:r>
              <a:rPr lang="en-NZ" dirty="0"/>
              <a:t>What are the long-term effects of testosterone on oocytes?</a:t>
            </a:r>
          </a:p>
          <a:p>
            <a:pPr lvl="1"/>
            <a:r>
              <a:rPr lang="en-NZ" dirty="0"/>
              <a:t>Most people are fertile on stopping testosterone</a:t>
            </a:r>
          </a:p>
          <a:p>
            <a:r>
              <a:rPr lang="en-NZ" dirty="0"/>
              <a:t>GA Surgery</a:t>
            </a:r>
          </a:p>
          <a:p>
            <a:pPr lvl="1"/>
            <a:r>
              <a:rPr lang="en-NZ" dirty="0"/>
              <a:t>Masculinising chest surgery</a:t>
            </a:r>
          </a:p>
          <a:p>
            <a:pPr lvl="1"/>
            <a:r>
              <a:rPr lang="en-NZ" dirty="0"/>
              <a:t>Hysterectomy/oophorectomy</a:t>
            </a:r>
          </a:p>
          <a:p>
            <a:pPr lvl="1"/>
            <a:r>
              <a:rPr lang="en-NZ" dirty="0"/>
              <a:t>Gender reassignment surgery</a:t>
            </a:r>
          </a:p>
          <a:p>
            <a:pPr lvl="1"/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49215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GAHT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1462" y="1825625"/>
            <a:ext cx="4055076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55353" y="1825625"/>
            <a:ext cx="34152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4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Ms 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Medications</a:t>
            </a:r>
          </a:p>
          <a:p>
            <a:pPr lvl="1"/>
            <a:r>
              <a:rPr lang="en-NZ" dirty="0" err="1"/>
              <a:t>Adalimumab</a:t>
            </a:r>
            <a:r>
              <a:rPr lang="en-NZ" dirty="0"/>
              <a:t>	40mg every 2 weeks </a:t>
            </a:r>
            <a:r>
              <a:rPr lang="en-NZ" dirty="0" err="1"/>
              <a:t>sc</a:t>
            </a:r>
            <a:endParaRPr lang="en-NZ" dirty="0"/>
          </a:p>
          <a:p>
            <a:pPr lvl="1"/>
            <a:r>
              <a:rPr lang="en-NZ" dirty="0"/>
              <a:t>Methadone since 2008</a:t>
            </a:r>
          </a:p>
          <a:p>
            <a:pPr lvl="1"/>
            <a:r>
              <a:rPr lang="en-NZ" dirty="0"/>
              <a:t>Olanzapine	5mg per day</a:t>
            </a:r>
          </a:p>
          <a:p>
            <a:pPr lvl="1"/>
            <a:r>
              <a:rPr lang="en-NZ" dirty="0"/>
              <a:t>Fluoxetine	20mg per day</a:t>
            </a:r>
          </a:p>
          <a:p>
            <a:pPr lvl="1"/>
            <a:endParaRPr lang="en-NZ" dirty="0"/>
          </a:p>
          <a:p>
            <a:r>
              <a:rPr lang="en-NZ" dirty="0"/>
              <a:t>MRI scan: small </a:t>
            </a:r>
            <a:r>
              <a:rPr lang="en-NZ" dirty="0" err="1"/>
              <a:t>microadenoma</a:t>
            </a:r>
            <a:r>
              <a:rPr lang="en-NZ" dirty="0"/>
              <a:t> of the pituitary (5mm)</a:t>
            </a:r>
          </a:p>
          <a:p>
            <a:endParaRPr lang="en-NZ" dirty="0"/>
          </a:p>
          <a:p>
            <a:r>
              <a:rPr lang="en-NZ" dirty="0"/>
              <a:t>How should this be managed?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6D125-01D8-9C86-1119-098E8F02F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927" y="681037"/>
            <a:ext cx="3446874" cy="330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06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9EEE0F-3F4F-F3D1-7868-647B8C585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86" y="554254"/>
            <a:ext cx="4210768" cy="3547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8686F-624E-EDC8-E404-5FDDD5FC7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261" y="1988882"/>
            <a:ext cx="5261153" cy="1720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7C9547-D2E2-820F-B41B-5DFD8C14B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261" y="1141039"/>
            <a:ext cx="3296110" cy="847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A5A21-7EF9-2C6A-CAD3-8B2E995C7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248" y="4430856"/>
            <a:ext cx="7011378" cy="1486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FA5FAD-E4EE-0059-1900-D0A9F0226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0551" y="5650276"/>
            <a:ext cx="1590897" cy="1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5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816E-BBFF-D87F-5C7A-B9F5E2C7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Control of Prolactin Secretion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CBE7EC-3EA8-7801-E75B-135973C0EC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NZ" dirty="0" err="1"/>
              <a:t>Tubuloinfundibular</a:t>
            </a:r>
            <a:r>
              <a:rPr lang="en-NZ" dirty="0"/>
              <a:t> dopamine(TIDA) neurons release dopamine into the hypophyseal portal circulation </a:t>
            </a:r>
          </a:p>
          <a:p>
            <a:r>
              <a:rPr lang="en-NZ" dirty="0"/>
              <a:t>Dopamine inhibits prolactin secretion via </a:t>
            </a:r>
            <a:r>
              <a:rPr lang="en-NZ" u="sng" dirty="0"/>
              <a:t>D2 receptors</a:t>
            </a:r>
            <a:r>
              <a:rPr lang="en-NZ" dirty="0"/>
              <a:t> on lactotrophs</a:t>
            </a:r>
          </a:p>
          <a:p>
            <a:r>
              <a:rPr lang="en-NZ" dirty="0"/>
              <a:t>Prolactin feeds back to TIDA neurons hypothalamus to stimulate dopamine secretion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D5BE29C-265C-CBEE-4460-C821697341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2526" y="1934571"/>
            <a:ext cx="4480948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8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91B609-D990-FAA0-8C0A-F5051AD68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Hyperprolactinaemia Effects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AD3A7C-01AA-C492-AB58-4ADBE0A885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Prolactin binds to receptors on </a:t>
            </a:r>
            <a:r>
              <a:rPr lang="en-NZ" dirty="0" err="1"/>
              <a:t>KNDy</a:t>
            </a:r>
            <a:r>
              <a:rPr lang="en-NZ" dirty="0"/>
              <a:t> neurons in the hypothalamus</a:t>
            </a:r>
          </a:p>
          <a:p>
            <a:r>
              <a:rPr lang="en-NZ" dirty="0"/>
              <a:t>Reduces Kisspeptin secretion that then inhibits GnRH neuronal activity</a:t>
            </a:r>
          </a:p>
          <a:p>
            <a:r>
              <a:rPr lang="en-NZ" dirty="0"/>
              <a:t>In turn this causes reductions in gonadotrophin secretion from the anterior pituitary gland</a:t>
            </a:r>
          </a:p>
          <a:p>
            <a:r>
              <a:rPr lang="en-NZ" dirty="0"/>
              <a:t>Subsequent hypogonadism</a:t>
            </a:r>
          </a:p>
          <a:p>
            <a:pPr lvl="1"/>
            <a:r>
              <a:rPr lang="en-NZ" dirty="0"/>
              <a:t>Females: amenorrhoea, infertility</a:t>
            </a:r>
          </a:p>
          <a:p>
            <a:pPr lvl="1"/>
            <a:r>
              <a:rPr lang="en-NZ" dirty="0"/>
              <a:t>Males: reduced libido, impotence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81EA81-03E6-8F51-62B6-6C5DA5C7F7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2068" y="2068694"/>
            <a:ext cx="3401863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5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7AE8-EBF8-149D-F622-12E2A3E8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Hyperprolactinaemia Effects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87A40-F3FA-38FE-DD6B-7901F0276C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Galactorrhoea</a:t>
            </a:r>
          </a:p>
          <a:p>
            <a:pPr lvl="1"/>
            <a:r>
              <a:rPr lang="en-NZ" dirty="0"/>
              <a:t>Milk secretion when not pregnant</a:t>
            </a:r>
          </a:p>
          <a:p>
            <a:pPr lvl="1"/>
            <a:r>
              <a:rPr lang="en-NZ" dirty="0"/>
              <a:t>Usually bilateral</a:t>
            </a:r>
          </a:p>
          <a:p>
            <a:pPr lvl="1"/>
            <a:r>
              <a:rPr lang="en-NZ" dirty="0"/>
              <a:t>Often not present with hyperprolactinaemia because requires oestrogen too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166C63-A19A-5C11-F0CE-1293872C88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1242" y="1630145"/>
            <a:ext cx="3382240" cy="22518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8D16BB-B4FB-D9C3-42A1-A2F6684C1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992" y="4241015"/>
            <a:ext cx="2800741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0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AC66-E3AA-FFD5-E23E-6D406C77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Causes of Hyperprolactinaemia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A2154A-53B3-1F95-071B-940203FFAD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9377" y="2541204"/>
            <a:ext cx="5246916" cy="2660408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BCD6A5-E668-1C75-9896-7B1DC63F78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8844" y="2421279"/>
            <a:ext cx="4984955" cy="3040106"/>
          </a:xfrm>
        </p:spPr>
      </p:pic>
    </p:spTree>
    <p:extLst>
      <p:ext uri="{BB962C8B-B14F-4D97-AF65-F5344CB8AC3E}">
        <p14:creationId xmlns:p14="http://schemas.microsoft.com/office/powerpoint/2010/main" val="80601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E2FB1D-ED4A-435B-21F8-0DCE1C650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58148"/>
            <a:ext cx="5021387" cy="3060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1173F-ACC8-A8F9-DBBD-EF388C448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0" y="1058148"/>
            <a:ext cx="4891670" cy="3486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8E8390-3C8D-BB1C-EBB7-EC7D22760E02}"/>
              </a:ext>
            </a:extLst>
          </p:cNvPr>
          <p:cNvSpPr txBox="1"/>
          <p:nvPr/>
        </p:nvSpPr>
        <p:spPr>
          <a:xfrm>
            <a:off x="1526796" y="5159229"/>
            <a:ext cx="948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The antipsychotic effects of the antipsychotic drugs are mediated by dopamine D2 receptor blockade as well as D1, D3 and D4 receptor blockade in the mesolimbic area of the brain </a:t>
            </a:r>
          </a:p>
        </p:txBody>
      </p:sp>
    </p:spTree>
    <p:extLst>
      <p:ext uri="{BB962C8B-B14F-4D97-AF65-F5344CB8AC3E}">
        <p14:creationId xmlns:p14="http://schemas.microsoft.com/office/powerpoint/2010/main" val="2411917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2ED6C325CF4419338B7DFC720E767" ma:contentTypeVersion="9" ma:contentTypeDescription="Create a new document." ma:contentTypeScope="" ma:versionID="a27ac0d32cafce42809e77a4feedced2">
  <xsd:schema xmlns:xsd="http://www.w3.org/2001/XMLSchema" xmlns:xs="http://www.w3.org/2001/XMLSchema" xmlns:p="http://schemas.microsoft.com/office/2006/metadata/properties" xmlns:ns3="16621889-26d1-42df-8d69-a85430cc575f" xmlns:ns4="310d5d37-3647-411f-8e9d-f27781556497" targetNamespace="http://schemas.microsoft.com/office/2006/metadata/properties" ma:root="true" ma:fieldsID="d5c503cf2ef7ce7737f5f112950cd0bf" ns3:_="" ns4:_="">
    <xsd:import namespace="16621889-26d1-42df-8d69-a85430cc575f"/>
    <xsd:import namespace="310d5d37-3647-411f-8e9d-f277815564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21889-26d1-42df-8d69-a85430cc57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d5d37-3647-411f-8e9d-f27781556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10d5d37-3647-411f-8e9d-f27781556497" xsi:nil="true"/>
  </documentManagement>
</p:properties>
</file>

<file path=customXml/itemProps1.xml><?xml version="1.0" encoding="utf-8"?>
<ds:datastoreItem xmlns:ds="http://schemas.openxmlformats.org/officeDocument/2006/customXml" ds:itemID="{81217C2E-2D0A-474A-971D-D068E39EB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21889-26d1-42df-8d69-a85430cc575f"/>
    <ds:schemaRef ds:uri="310d5d37-3647-411f-8e9d-f27781556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86FE2A-0F67-475D-B31D-537B8B1D00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2846BA-E2A4-405C-8C5F-F97DE057DA0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10d5d37-3647-411f-8e9d-f27781556497"/>
    <ds:schemaRef ds:uri="http://schemas.microsoft.com/office/infopath/2007/PartnerControls"/>
    <ds:schemaRef ds:uri="http://purl.org/dc/elements/1.1/"/>
    <ds:schemaRef ds:uri="16621889-26d1-42df-8d69-a85430cc575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4611</TotalTime>
  <Words>1821</Words>
  <Application>Microsoft Office PowerPoint</Application>
  <PresentationFormat>Widescreen</PresentationFormat>
  <Paragraphs>287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Endocrinology and Mental Health Pharmacy</vt:lpstr>
      <vt:lpstr>Overview of Topics</vt:lpstr>
      <vt:lpstr>Ms M</vt:lpstr>
      <vt:lpstr>Ms M</vt:lpstr>
      <vt:lpstr>Control of Prolactin Secretion</vt:lpstr>
      <vt:lpstr>Hyperprolactinaemia Effects 1</vt:lpstr>
      <vt:lpstr>Hyperprolactinaemia Effects 2</vt:lpstr>
      <vt:lpstr>Causes of Hyperprolactinaemia</vt:lpstr>
      <vt:lpstr>PowerPoint Presentation</vt:lpstr>
      <vt:lpstr>PowerPoint Presentation</vt:lpstr>
      <vt:lpstr>Antipsychotic drugs and Hyperprolactinaemia</vt:lpstr>
      <vt:lpstr>Effects on Bone</vt:lpstr>
      <vt:lpstr>Management of Antipsychotic induced hyperprolactinaemia</vt:lpstr>
      <vt:lpstr>PowerPoint Presentation</vt:lpstr>
      <vt:lpstr>Ms M</vt:lpstr>
      <vt:lpstr>Psychiatric Side Effects of Cabergoline</vt:lpstr>
      <vt:lpstr>Schizophrenia</vt:lpstr>
      <vt:lpstr>Metabolic Effects of Antipsychotic drugs</vt:lpstr>
      <vt:lpstr>PowerPoint Presentation</vt:lpstr>
      <vt:lpstr>Mechanism</vt:lpstr>
      <vt:lpstr>PowerPoint Presentation</vt:lpstr>
      <vt:lpstr>PowerPoint Presentation</vt:lpstr>
      <vt:lpstr>PowerPoint Presentation</vt:lpstr>
      <vt:lpstr>Risk of Diabetes with Atypical APD’s</vt:lpstr>
      <vt:lpstr>Mechanisms</vt:lpstr>
      <vt:lpstr>Management</vt:lpstr>
      <vt:lpstr>Pharmacologic Interventions</vt:lpstr>
      <vt:lpstr>PowerPoint Presentation</vt:lpstr>
      <vt:lpstr>Lithium and Thyroid Function</vt:lpstr>
      <vt:lpstr>Lithium and Parathyroid Function</vt:lpstr>
      <vt:lpstr>Anorexia Nervosa – Endocrine Effects</vt:lpstr>
      <vt:lpstr>Anorexia Nervosa</vt:lpstr>
      <vt:lpstr>Anorexia Nervosa</vt:lpstr>
      <vt:lpstr>Gender Affirming Healthcare: Terminology</vt:lpstr>
      <vt:lpstr>PowerPoint Presentation</vt:lpstr>
      <vt:lpstr>PowerPoint Presentation</vt:lpstr>
      <vt:lpstr>Female TGD Patient</vt:lpstr>
      <vt:lpstr>Male TGD Patient</vt:lpstr>
      <vt:lpstr>GAHT</vt:lpstr>
      <vt:lpstr>PowerPoint Presentation</vt:lpstr>
    </vt:vector>
  </TitlesOfParts>
  <Company>Southern DHB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Endocrinology and Mental Health Pharmacy</dc:title>
  <dc:creator>Patrick Manning</dc:creator>
  <cp:lastModifiedBy>Kathryn Lawrie [CCDHB]</cp:lastModifiedBy>
  <cp:revision>86</cp:revision>
  <cp:lastPrinted>2023-08-11T00:56:25Z</cp:lastPrinted>
  <dcterms:created xsi:type="dcterms:W3CDTF">2023-07-10T01:59:08Z</dcterms:created>
  <dcterms:modified xsi:type="dcterms:W3CDTF">2023-09-13T05:12:13Z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0x0101008FF2ED6C325CF4419338B7DFC720E767</vt:lpwstr>
  </property>
</Properties>
</file>