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0" r:id="rId2"/>
    <p:sldMasterId id="2147483703" r:id="rId3"/>
    <p:sldMasterId id="2147483715" r:id="rId4"/>
  </p:sldMasterIdLst>
  <p:notesMasterIdLst>
    <p:notesMasterId r:id="rId33"/>
  </p:notesMasterIdLst>
  <p:sldIdLst>
    <p:sldId id="393" r:id="rId5"/>
    <p:sldId id="297" r:id="rId6"/>
    <p:sldId id="422" r:id="rId7"/>
    <p:sldId id="415" r:id="rId8"/>
    <p:sldId id="424" r:id="rId9"/>
    <p:sldId id="410" r:id="rId10"/>
    <p:sldId id="416" r:id="rId11"/>
    <p:sldId id="330" r:id="rId12"/>
    <p:sldId id="403" r:id="rId13"/>
    <p:sldId id="339" r:id="rId14"/>
    <p:sldId id="425" r:id="rId15"/>
    <p:sldId id="408" r:id="rId16"/>
    <p:sldId id="406" r:id="rId17"/>
    <p:sldId id="390" r:id="rId18"/>
    <p:sldId id="387" r:id="rId19"/>
    <p:sldId id="395" r:id="rId20"/>
    <p:sldId id="396" r:id="rId21"/>
    <p:sldId id="386" r:id="rId22"/>
    <p:sldId id="274" r:id="rId23"/>
    <p:sldId id="294" r:id="rId24"/>
    <p:sldId id="401" r:id="rId25"/>
    <p:sldId id="399" r:id="rId26"/>
    <p:sldId id="298" r:id="rId27"/>
    <p:sldId id="391" r:id="rId28"/>
    <p:sldId id="426" r:id="rId29"/>
    <p:sldId id="289" r:id="rId30"/>
    <p:sldId id="398" r:id="rId31"/>
    <p:sldId id="3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66"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FFE8A7"/>
    <a:srgbClr val="CCECFF"/>
    <a:srgbClr val="FFECB7"/>
    <a:srgbClr val="FACC06"/>
    <a:srgbClr val="69BFFF"/>
    <a:srgbClr val="2FA6FF"/>
    <a:srgbClr val="8BCDFF"/>
    <a:srgbClr val="43AEFF"/>
    <a:srgbClr val="71C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ABDA3D-4390-4537-B5B5-6AFB68AA6648}" v="22" dt="2023-08-11T20:02:16.0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94" autoAdjust="0"/>
    <p:restoredTop sz="93792" autoAdjust="0"/>
  </p:normalViewPr>
  <p:slideViewPr>
    <p:cSldViewPr snapToGrid="0">
      <p:cViewPr varScale="1">
        <p:scale>
          <a:sx n="67" d="100"/>
          <a:sy n="67" d="100"/>
        </p:scale>
        <p:origin x="420" y="44"/>
      </p:cViewPr>
      <p:guideLst>
        <p:guide orient="horz" pos="3566"/>
        <p:guide pos="3863"/>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837B6-7C68-4071-B5CE-0D1D1FE5939B}" type="datetimeFigureOut">
              <a:rPr lang="en-NZ" smtClean="0"/>
              <a:t>07/09/2023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8066C0-E47F-4403-8DEF-348757263190}" type="slidenum">
              <a:rPr lang="en-NZ" smtClean="0"/>
              <a:t>‹#›</a:t>
            </a:fld>
            <a:endParaRPr lang="en-NZ"/>
          </a:p>
        </p:txBody>
      </p:sp>
    </p:spTree>
    <p:extLst>
      <p:ext uri="{BB962C8B-B14F-4D97-AF65-F5344CB8AC3E}">
        <p14:creationId xmlns:p14="http://schemas.microsoft.com/office/powerpoint/2010/main" val="308939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bi.nlm.nih.gov/pmc/articles/PMC6618900/#B1"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ncbi.nlm.nih.gov/pmc/articles/PMC6618900/#B7" TargetMode="External"/><Relationship Id="rId5" Type="http://schemas.openxmlformats.org/officeDocument/2006/relationships/hyperlink" Target="https://www.ncbi.nlm.nih.gov/pmc/articles/PMC6618900/#B5" TargetMode="External"/><Relationship Id="rId4" Type="http://schemas.openxmlformats.org/officeDocument/2006/relationships/hyperlink" Target="https://www.ncbi.nlm.nih.gov/pmc/articles/PMC6618900/#B4"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dirty="0">
                <a:latin typeface="Arial" panose="020B0604020202020204" pitchFamily="34" charset="0"/>
                <a:cs typeface="Arial" panose="020B0604020202020204" pitchFamily="34" charset="0"/>
              </a:rPr>
              <a:t>Thank you for the introduction.  Very pleased to be invited to talk.</a:t>
            </a:r>
          </a:p>
          <a:p>
            <a:r>
              <a:rPr lang="en-NZ" sz="1000" dirty="0">
                <a:latin typeface="Arial" panose="020B0604020202020204" pitchFamily="34" charset="0"/>
                <a:cs typeface="Arial" panose="020B0604020202020204" pitchFamily="34" charset="0"/>
              </a:rPr>
              <a:t>Pharmacologist with an interest in developing treatments for stroke and HD. </a:t>
            </a:r>
          </a:p>
          <a:p>
            <a:endParaRPr lang="en-NZ" sz="1000" dirty="0">
              <a:latin typeface="Arial" panose="020B0604020202020204" pitchFamily="34" charset="0"/>
              <a:cs typeface="Arial" panose="020B0604020202020204" pitchFamily="34" charset="0"/>
            </a:endParaRPr>
          </a:p>
          <a:p>
            <a:r>
              <a:rPr lang="en-NZ" sz="1000" dirty="0">
                <a:latin typeface="Arial" panose="020B0604020202020204" pitchFamily="34" charset="0"/>
                <a:cs typeface="Arial" panose="020B0604020202020204" pitchFamily="34" charset="0"/>
              </a:rPr>
              <a:t>My plan is to tell you a little bit about the type of research we are doing in our lab and focus on some recent data from our stroke work.  Thought we could break this up into 2 parts with questions in between each</a:t>
            </a:r>
          </a:p>
          <a:p>
            <a:endParaRPr lang="en-NZ" sz="1000" dirty="0">
              <a:latin typeface="Arial" panose="020B0604020202020204" pitchFamily="34" charset="0"/>
              <a:cs typeface="Arial" panose="020B0604020202020204" pitchFamily="34" charset="0"/>
            </a:endParaRPr>
          </a:p>
          <a:p>
            <a:endParaRPr lang="en-NZ"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9152D-F0B3-4027-9CC6-FDA70452A1BF}"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501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a second recent qualitative study conducted by Jamie Hounsell </a:t>
            </a:r>
          </a:p>
          <a:p>
            <a:r>
              <a:rPr lang="en-NZ" dirty="0"/>
              <a:t>Confirmed that most troubling symptoms for participants were those that affected their mood </a:t>
            </a:r>
          </a:p>
          <a:p>
            <a:r>
              <a:rPr lang="en-NZ" dirty="0"/>
              <a:t>He also highlighted a difference between patients’ priorities, and what clinicians and researchers think patients want, meaning what’s being studied doesn’t meet patients need</a:t>
            </a:r>
          </a:p>
          <a:p>
            <a:endParaRPr lang="en-NZ" sz="1800" dirty="0">
              <a:effectLst/>
              <a:latin typeface="Arial" panose="020B0604020202020204" pitchFamily="34" charset="0"/>
            </a:endParaRPr>
          </a:p>
          <a:p>
            <a:r>
              <a:rPr lang="en-NZ" sz="1800" dirty="0">
                <a:effectLst/>
                <a:latin typeface="Arial" panose="020B0604020202020204" pitchFamily="34" charset="0"/>
              </a:rPr>
              <a:t>Involving consumers at every step of the research journey, planning, and execution could ……</a:t>
            </a: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ACD81-AC8E-49F1-BC06-1AA3B52A3497}"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119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3B847-6D32-4CB4-B810-AC7768BBD41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167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23232"/>
                </a:solidFill>
                <a:effectLst/>
                <a:latin typeface="Georgia" panose="02040502050405020303" pitchFamily="18" charset="0"/>
              </a:rPr>
              <a:t>In mid-March 2021,  Roche announced that it was halting a phase III study of its ASO drug, </a:t>
            </a:r>
            <a:r>
              <a:rPr lang="en-US" b="0" i="0" dirty="0" err="1">
                <a:solidFill>
                  <a:srgbClr val="323232"/>
                </a:solidFill>
                <a:effectLst/>
                <a:latin typeface="Georgia" panose="02040502050405020303" pitchFamily="18" charset="0"/>
              </a:rPr>
              <a:t>tominersen</a:t>
            </a:r>
            <a:r>
              <a:rPr lang="en-US" b="0" i="0" dirty="0">
                <a:solidFill>
                  <a:srgbClr val="323232"/>
                </a:solidFill>
                <a:effectLst/>
                <a:latin typeface="Georgia" panose="02040502050405020303" pitchFamily="18" charset="0"/>
              </a:rPr>
              <a:t>. </a:t>
            </a:r>
          </a:p>
          <a:p>
            <a:r>
              <a:rPr lang="en-US" b="0" i="0" dirty="0">
                <a:solidFill>
                  <a:srgbClr val="323232"/>
                </a:solidFill>
                <a:effectLst/>
                <a:latin typeface="Georgia" panose="02040502050405020303" pitchFamily="18" charset="0"/>
              </a:rPr>
              <a:t>A week later, Wave Life Sciences said that it would discontinue the development of two of its HD ASOs that were in phase I/II clinical trials.</a:t>
            </a:r>
          </a:p>
          <a:p>
            <a:endParaRPr lang="en-US" b="0" i="0" dirty="0">
              <a:solidFill>
                <a:srgbClr val="323232"/>
              </a:solidFill>
              <a:effectLst/>
              <a:latin typeface="Georgia" panose="02040502050405020303" pitchFamily="18" charset="0"/>
            </a:endParaRPr>
          </a:p>
          <a:p>
            <a:endParaRPr lang="en-NZ" dirty="0"/>
          </a:p>
        </p:txBody>
      </p:sp>
      <p:sp>
        <p:nvSpPr>
          <p:cNvPr id="4" name="Slide Number Placeholder 3"/>
          <p:cNvSpPr>
            <a:spLocks noGrp="1"/>
          </p:cNvSpPr>
          <p:nvPr>
            <p:ph type="sldNum" sz="quarter" idx="5"/>
          </p:nvPr>
        </p:nvSpPr>
        <p:spPr/>
        <p:txBody>
          <a:bodyPr/>
          <a:lstStyle/>
          <a:p>
            <a:fld id="{998066C0-E47F-4403-8DEF-348757263190}" type="slidenum">
              <a:rPr lang="en-NZ" smtClean="0"/>
              <a:t>12</a:t>
            </a:fld>
            <a:endParaRPr lang="en-NZ"/>
          </a:p>
        </p:txBody>
      </p:sp>
    </p:spTree>
    <p:extLst>
      <p:ext uri="{BB962C8B-B14F-4D97-AF65-F5344CB8AC3E}">
        <p14:creationId xmlns:p14="http://schemas.microsoft.com/office/powerpoint/2010/main" val="1320604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23232"/>
                </a:solidFill>
                <a:effectLst/>
                <a:latin typeface="Georgia" panose="02040502050405020303" pitchFamily="18" charset="0"/>
              </a:rPr>
              <a:t>2 bombshells sandwiched in a series of disappointing outcomes. Including pridopidine and </a:t>
            </a:r>
            <a:r>
              <a:rPr lang="en-US" b="0" i="0" dirty="0" err="1">
                <a:solidFill>
                  <a:srgbClr val="323232"/>
                </a:solidFill>
                <a:effectLst/>
                <a:latin typeface="Georgia" panose="02040502050405020303" pitchFamily="18" charset="0"/>
              </a:rPr>
              <a:t>branaplam</a:t>
            </a:r>
            <a:r>
              <a:rPr lang="en-US" b="0" i="0" dirty="0">
                <a:solidFill>
                  <a:srgbClr val="323232"/>
                </a:solidFill>
                <a:effectLst/>
                <a:latin typeface="Georgia" panose="02040502050405020303" pitchFamily="18" charset="0"/>
              </a:rPr>
              <a:t>.</a:t>
            </a:r>
          </a:p>
          <a:p>
            <a:endParaRPr lang="en-US" b="0" i="0" dirty="0">
              <a:solidFill>
                <a:srgbClr val="323232"/>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BlinkMacSystemFont"/>
              </a:rPr>
              <a:t>Despite the knowledge neuropsychiatric symptoms are known to increase caregiver burden and decrease patient quality of life among patients with Huntington's disease</a:t>
            </a:r>
            <a:r>
              <a:rPr lang="en-US" b="0" i="0" dirty="0">
                <a:solidFill>
                  <a:srgbClr val="323232"/>
                </a:solidFill>
                <a:effectLst/>
                <a:latin typeface="Georgia" panose="02040502050405020303" pitchFamily="18" charset="0"/>
              </a:rPr>
              <a:t> the endpoint for several regenerative and small molecule investigational drugs was total motor score.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23232"/>
              </a:solidFill>
              <a:effectLst/>
              <a:latin typeface="Georgia" panose="02040502050405020303" pitchFamily="18" charset="0"/>
            </a:endParaRPr>
          </a:p>
          <a:p>
            <a:r>
              <a:rPr lang="en-US" b="0" i="0" dirty="0">
                <a:solidFill>
                  <a:srgbClr val="212121"/>
                </a:solidFill>
                <a:effectLst/>
                <a:latin typeface="BlinkMacSystemFont"/>
              </a:rPr>
              <a:t>evidence that there is a relationship between </a:t>
            </a:r>
            <a:r>
              <a:rPr lang="en-US" b="0" i="0" dirty="0" err="1">
                <a:solidFill>
                  <a:srgbClr val="212121"/>
                </a:solidFill>
                <a:effectLst/>
                <a:latin typeface="BlinkMacSystemFont"/>
              </a:rPr>
              <a:t>neuropych</a:t>
            </a:r>
            <a:r>
              <a:rPr lang="en-US" b="0" i="0" dirty="0">
                <a:solidFill>
                  <a:srgbClr val="212121"/>
                </a:solidFill>
                <a:effectLst/>
                <a:latin typeface="BlinkMacSystemFont"/>
              </a:rPr>
              <a:t> symptoms and </a:t>
            </a:r>
            <a:r>
              <a:rPr lang="en-US" b="0" i="0" dirty="0" err="1">
                <a:solidFill>
                  <a:srgbClr val="212121"/>
                </a:solidFill>
                <a:effectLst/>
                <a:latin typeface="BlinkMacSystemFont"/>
              </a:rPr>
              <a:t>functionalc</a:t>
            </a:r>
            <a:r>
              <a:rPr lang="en-US" b="0" i="0" dirty="0">
                <a:solidFill>
                  <a:srgbClr val="212121"/>
                </a:solidFill>
                <a:effectLst/>
                <a:latin typeface="BlinkMacSystemFont"/>
              </a:rPr>
              <a:t> </a:t>
            </a:r>
            <a:r>
              <a:rPr lang="en-US" b="0" i="0" dirty="0" err="1">
                <a:solidFill>
                  <a:srgbClr val="212121"/>
                </a:solidFill>
                <a:effectLst/>
                <a:latin typeface="BlinkMacSystemFont"/>
              </a:rPr>
              <a:t>apacity</a:t>
            </a:r>
            <a:r>
              <a:rPr lang="en-US" b="0" i="0" dirty="0">
                <a:solidFill>
                  <a:srgbClr val="212121"/>
                </a:solidFill>
                <a:effectLst/>
                <a:latin typeface="BlinkMacSystemFont"/>
              </a:rPr>
              <a:t>. </a:t>
            </a:r>
          </a:p>
          <a:p>
            <a:r>
              <a:rPr lang="en-US" b="0" i="0" dirty="0">
                <a:solidFill>
                  <a:srgbClr val="212121"/>
                </a:solidFill>
                <a:effectLst/>
                <a:latin typeface="BlinkMacSystemFont"/>
              </a:rPr>
              <a:t>depression and apathy are associated with decreased functional capacity in Huntington's disease – better endpoint in conjunction with specific clinical rating scales to assess  </a:t>
            </a:r>
            <a:r>
              <a:rPr lang="en-NZ" b="0" i="0" dirty="0">
                <a:solidFill>
                  <a:srgbClr val="212121"/>
                </a:solidFill>
                <a:effectLst/>
                <a:latin typeface="BlinkMacSystemFont"/>
              </a:rPr>
              <a:t>disease progression or intervention response</a:t>
            </a:r>
            <a:endParaRPr lang="en-US" b="0" i="0" dirty="0">
              <a:solidFill>
                <a:srgbClr val="323232"/>
              </a:solidFill>
              <a:effectLst/>
              <a:latin typeface="Georgia" panose="02040502050405020303" pitchFamily="18" charset="0"/>
            </a:endParaRPr>
          </a:p>
          <a:p>
            <a:endParaRPr lang="en-US" b="0" i="0" dirty="0">
              <a:solidFill>
                <a:srgbClr val="323232"/>
              </a:solidFill>
              <a:effectLst/>
              <a:latin typeface="Georgia" panose="02040502050405020303" pitchFamily="18" charset="0"/>
            </a:endParaRPr>
          </a:p>
          <a:p>
            <a:endParaRPr lang="en-NZ" dirty="0"/>
          </a:p>
        </p:txBody>
      </p:sp>
      <p:sp>
        <p:nvSpPr>
          <p:cNvPr id="4" name="Slide Number Placeholder 3"/>
          <p:cNvSpPr>
            <a:spLocks noGrp="1"/>
          </p:cNvSpPr>
          <p:nvPr>
            <p:ph type="sldNum" sz="quarter" idx="5"/>
          </p:nvPr>
        </p:nvSpPr>
        <p:spPr/>
        <p:txBody>
          <a:bodyPr/>
          <a:lstStyle/>
          <a:p>
            <a:fld id="{998066C0-E47F-4403-8DEF-348757263190}" type="slidenum">
              <a:rPr lang="en-NZ" smtClean="0"/>
              <a:t>13</a:t>
            </a:fld>
            <a:endParaRPr lang="en-NZ"/>
          </a:p>
        </p:txBody>
      </p:sp>
    </p:spTree>
    <p:extLst>
      <p:ext uri="{BB962C8B-B14F-4D97-AF65-F5344CB8AC3E}">
        <p14:creationId xmlns:p14="http://schemas.microsoft.com/office/powerpoint/2010/main" val="2190806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a:p>
        </p:txBody>
      </p:sp>
      <p:sp>
        <p:nvSpPr>
          <p:cNvPr id="4" name="Slide Number Placeholder 3"/>
          <p:cNvSpPr>
            <a:spLocks noGrp="1"/>
          </p:cNvSpPr>
          <p:nvPr>
            <p:ph type="sldNum" sz="quarter" idx="10"/>
          </p:nvPr>
        </p:nvSpPr>
        <p:spPr/>
        <p:txBody>
          <a:bodyPr/>
          <a:lstStyle/>
          <a:p>
            <a:fld id="{70A3B847-6D32-4CB4-B810-AC7768BBD411}" type="slidenum">
              <a:rPr lang="en-NZ" smtClean="0"/>
              <a:t>14</a:t>
            </a:fld>
            <a:endParaRPr lang="en-NZ"/>
          </a:p>
        </p:txBody>
      </p:sp>
    </p:spTree>
    <p:extLst>
      <p:ext uri="{BB962C8B-B14F-4D97-AF65-F5344CB8AC3E}">
        <p14:creationId xmlns:p14="http://schemas.microsoft.com/office/powerpoint/2010/main" val="1970888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NZ" altLang="en-US" b="0" dirty="0"/>
              <a:t>How do we investigate this?  Well, we are a preclinical lab</a:t>
            </a:r>
            <a:r>
              <a:rPr lang="en-NZ" altLang="en-US" b="0" baseline="0" dirty="0"/>
              <a:t> </a:t>
            </a:r>
            <a:r>
              <a:rPr lang="en-NZ" altLang="en-US" b="0" dirty="0"/>
              <a:t>but we’ve adopted a translational approach to our 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Can we invent</a:t>
            </a:r>
            <a:r>
              <a:rPr lang="en-US" altLang="en-US" baseline="0" dirty="0"/>
              <a:t> a solution, can we be sure that it will work in people and does it benefit patients</a:t>
            </a:r>
          </a:p>
          <a:p>
            <a:endParaRPr lang="en-NZ" altLang="en-US" b="0" dirty="0"/>
          </a:p>
          <a:p>
            <a:r>
              <a:rPr lang="en-NZ" altLang="en-US" b="0" dirty="0"/>
              <a:t>No longer enough to understand how things work, it’s important to demonstrate impact, or the tangible benefits that occur as a result of this flow of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ltLang="en-US" b="0" dirty="0"/>
              <a:t>We want to apply</a:t>
            </a:r>
            <a:r>
              <a:rPr lang="en-NZ" altLang="en-US" b="0" baseline="0" dirty="0"/>
              <a:t> </a:t>
            </a:r>
            <a:r>
              <a:rPr lang="en-NZ" altLang="en-US" b="0" dirty="0"/>
              <a:t>the findings from our fundamental science research to medical practice </a:t>
            </a:r>
            <a:r>
              <a:rPr lang="en-NZ" altLang="en-US" b="0" baseline="0" dirty="0"/>
              <a:t>and </a:t>
            </a:r>
            <a:r>
              <a:rPr lang="en-NZ" altLang="en-US" b="0" dirty="0"/>
              <a:t>improve health outcomes.  </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current process of translating a new discovery into a therapy is slow and expensive. The average length of time from discovery to approval of a new drug is more than 15 years, and the failure rate exceeds 95 percent.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baseline="0" dirty="0"/>
          </a:p>
        </p:txBody>
      </p:sp>
      <p:sp>
        <p:nvSpPr>
          <p:cNvPr id="7168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32E36D-9878-40AF-A3A1-ED4EB60726F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293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The cognitive deficits associated with normal aging and age-related neurodegenerative diseases are proposed to be caused by impairments in cholinergic neurotransmission, in particular due to a reduction in the number of nicotinic acetylcholine receptors (</a:t>
            </a:r>
            <a:r>
              <a:rPr lang="en-NZ" sz="1200" kern="1200" dirty="0" err="1">
                <a:solidFill>
                  <a:schemeClr val="tx1"/>
                </a:solidFill>
                <a:effectLst/>
                <a:latin typeface="+mn-lt"/>
                <a:ea typeface="+mn-ea"/>
                <a:cs typeface="+mn-cs"/>
              </a:rPr>
              <a:t>nAChRs</a:t>
            </a:r>
            <a:r>
              <a:rPr lang="en-NZ" sz="1200" kern="1200" dirty="0">
                <a:solidFill>
                  <a:schemeClr val="tx1"/>
                </a:solidFill>
                <a:effectLst/>
                <a:latin typeface="+mn-lt"/>
                <a:ea typeface="+mn-ea"/>
                <a:cs typeface="+mn-cs"/>
              </a:rPr>
              <a:t>) (8-10).  </a:t>
            </a: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However, post-mortem analysis of the HD brain shows no change in the number of </a:t>
            </a:r>
            <a:r>
              <a:rPr lang="en-NZ" sz="1200" kern="1200" dirty="0" err="1">
                <a:solidFill>
                  <a:schemeClr val="tx1"/>
                </a:solidFill>
                <a:effectLst/>
                <a:latin typeface="+mn-lt"/>
                <a:ea typeface="+mn-ea"/>
                <a:cs typeface="+mn-cs"/>
              </a:rPr>
              <a:t>nAChRs</a:t>
            </a:r>
            <a:r>
              <a:rPr lang="en-NZ" sz="1200" kern="1200" dirty="0">
                <a:solidFill>
                  <a:schemeClr val="tx1"/>
                </a:solidFill>
                <a:effectLst/>
                <a:latin typeface="+mn-lt"/>
                <a:ea typeface="+mn-ea"/>
                <a:cs typeface="+mn-cs"/>
              </a:rPr>
              <a:t>,  rather a significant loss of the neurotransmitter acetylcholine (</a:t>
            </a:r>
            <a:r>
              <a:rPr lang="en-NZ" sz="1200" kern="1200" dirty="0" err="1">
                <a:solidFill>
                  <a:schemeClr val="tx1"/>
                </a:solidFill>
                <a:effectLst/>
                <a:latin typeface="+mn-lt"/>
                <a:ea typeface="+mn-ea"/>
                <a:cs typeface="+mn-cs"/>
              </a:rPr>
              <a:t>ACh</a:t>
            </a:r>
            <a:r>
              <a:rPr lang="en-NZ" sz="1200" kern="1200" dirty="0">
                <a:solidFill>
                  <a:schemeClr val="tx1"/>
                </a:solidFill>
                <a:effectLst/>
                <a:latin typeface="+mn-lt"/>
                <a:ea typeface="+mn-ea"/>
                <a:cs typeface="+mn-cs"/>
              </a:rPr>
              <a:t>), its key synthetic enzyme (</a:t>
            </a:r>
            <a:r>
              <a:rPr lang="en-NZ" sz="1200" kern="1200" dirty="0" err="1">
                <a:solidFill>
                  <a:schemeClr val="tx1"/>
                </a:solidFill>
                <a:effectLst/>
                <a:latin typeface="+mn-lt"/>
                <a:ea typeface="+mn-ea"/>
                <a:cs typeface="+mn-cs"/>
              </a:rPr>
              <a:t>ChAT</a:t>
            </a:r>
            <a:r>
              <a:rPr lang="en-NZ" sz="1200" kern="1200" dirty="0">
                <a:solidFill>
                  <a:schemeClr val="tx1"/>
                </a:solidFill>
                <a:effectLst/>
                <a:latin typeface="+mn-lt"/>
                <a:ea typeface="+mn-ea"/>
                <a:cs typeface="+mn-cs"/>
              </a:rPr>
              <a:t>: choline acetyl transferase) and transporter (</a:t>
            </a:r>
            <a:r>
              <a:rPr lang="en-NZ" sz="1200" kern="1200" dirty="0" err="1">
                <a:solidFill>
                  <a:schemeClr val="tx1"/>
                </a:solidFill>
                <a:effectLst/>
                <a:latin typeface="+mn-lt"/>
                <a:ea typeface="+mn-ea"/>
                <a:cs typeface="+mn-cs"/>
              </a:rPr>
              <a:t>VAChT</a:t>
            </a:r>
            <a:r>
              <a:rPr lang="en-NZ" sz="1200" kern="1200" dirty="0">
                <a:solidFill>
                  <a:schemeClr val="tx1"/>
                </a:solidFill>
                <a:effectLst/>
                <a:latin typeface="+mn-lt"/>
                <a:ea typeface="+mn-ea"/>
                <a:cs typeface="+mn-cs"/>
              </a:rPr>
              <a:t>: vesicular acetylcholine transporter) (11-13). </a:t>
            </a: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These neurochemical changes within the brain correlate with cognitive defects (3) and support the hypothesis that dysfunctional cholinergic transmission, through a loss of agonist, rather than receptors, may a significant contributing factor in the cognitive decline observed in HD.  </a:t>
            </a:r>
          </a:p>
          <a:p>
            <a:pPr marL="0" marR="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NZ" altLang="en-US" dirty="0"/>
              <a:t>A4b2 subtypes and to an extent a 7  play important role in mediating central processes that control reward, mood, cognition and attention</a:t>
            </a:r>
          </a:p>
          <a:p>
            <a:r>
              <a:rPr lang="en-NZ" altLang="en-US" dirty="0"/>
              <a:t>Cholinesterase inhibitors – rivastigmine, galantamine – limited success</a:t>
            </a:r>
          </a:p>
          <a:p>
            <a:pPr marL="0" marR="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endParaRPr lang="en-NZ" altLang="en-US" dirty="0"/>
          </a:p>
          <a:p>
            <a:endParaRPr lang="en-NZ" altLang="en-US" dirty="0"/>
          </a:p>
        </p:txBody>
      </p:sp>
      <p:sp>
        <p:nvSpPr>
          <p:cNvPr id="184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3600" b="1">
                <a:solidFill>
                  <a:schemeClr val="tx1"/>
                </a:solidFill>
                <a:latin typeface="Arial" panose="020B0604020202020204" pitchFamily="34" charset="0"/>
              </a:defRPr>
            </a:lvl1pPr>
            <a:lvl2pPr marL="742950" indent="-285750">
              <a:defRPr sz="3600" b="1">
                <a:solidFill>
                  <a:schemeClr val="tx1"/>
                </a:solidFill>
                <a:latin typeface="Arial" panose="020B0604020202020204" pitchFamily="34" charset="0"/>
              </a:defRPr>
            </a:lvl2pPr>
            <a:lvl3pPr marL="1143000" indent="-228600">
              <a:defRPr sz="3600" b="1">
                <a:solidFill>
                  <a:schemeClr val="tx1"/>
                </a:solidFill>
                <a:latin typeface="Arial" panose="020B0604020202020204" pitchFamily="34" charset="0"/>
              </a:defRPr>
            </a:lvl3pPr>
            <a:lvl4pPr marL="1600200" indent="-228600">
              <a:defRPr sz="3600" b="1">
                <a:solidFill>
                  <a:schemeClr val="tx1"/>
                </a:solidFill>
                <a:latin typeface="Arial" panose="020B0604020202020204" pitchFamily="34" charset="0"/>
              </a:defRPr>
            </a:lvl4pPr>
            <a:lvl5pPr marL="2057400" indent="-228600">
              <a:defRPr sz="3600" b="1">
                <a:solidFill>
                  <a:schemeClr val="tx1"/>
                </a:solidFill>
                <a:latin typeface="Arial" panose="020B0604020202020204" pitchFamily="34" charset="0"/>
              </a:defRPr>
            </a:lvl5pPr>
            <a:lvl6pPr marL="2514600" indent="-228600" eaLnBrk="0" fontAlgn="base" hangingPunct="0">
              <a:spcBef>
                <a:spcPct val="0"/>
              </a:spcBef>
              <a:spcAft>
                <a:spcPct val="0"/>
              </a:spcAft>
              <a:defRPr sz="3600" b="1">
                <a:solidFill>
                  <a:schemeClr val="tx1"/>
                </a:solidFill>
                <a:latin typeface="Arial" panose="020B0604020202020204" pitchFamily="34" charset="0"/>
              </a:defRPr>
            </a:lvl6pPr>
            <a:lvl7pPr marL="2971800" indent="-228600" eaLnBrk="0" fontAlgn="base" hangingPunct="0">
              <a:spcBef>
                <a:spcPct val="0"/>
              </a:spcBef>
              <a:spcAft>
                <a:spcPct val="0"/>
              </a:spcAft>
              <a:defRPr sz="3600" b="1">
                <a:solidFill>
                  <a:schemeClr val="tx1"/>
                </a:solidFill>
                <a:latin typeface="Arial" panose="020B0604020202020204" pitchFamily="34" charset="0"/>
              </a:defRPr>
            </a:lvl7pPr>
            <a:lvl8pPr marL="3429000" indent="-228600" eaLnBrk="0" fontAlgn="base" hangingPunct="0">
              <a:spcBef>
                <a:spcPct val="0"/>
              </a:spcBef>
              <a:spcAft>
                <a:spcPct val="0"/>
              </a:spcAft>
              <a:defRPr sz="3600" b="1">
                <a:solidFill>
                  <a:schemeClr val="tx1"/>
                </a:solidFill>
                <a:latin typeface="Arial" panose="020B0604020202020204" pitchFamily="34" charset="0"/>
              </a:defRPr>
            </a:lvl8pPr>
            <a:lvl9pPr marL="3886200" indent="-228600" eaLnBrk="0" fontAlgn="base" hangingPunct="0">
              <a:spcBef>
                <a:spcPct val="0"/>
              </a:spcBef>
              <a:spcAft>
                <a:spcPct val="0"/>
              </a:spcAft>
              <a:defRPr sz="36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FB8CFB-B1EA-4227-8D7B-892ECB03E790}"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8878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9DBBB7-A14F-45F7-890F-E7675A413371}" type="slidenum">
              <a:rPr lang="en-NZ" altLang="en-US"/>
              <a:pPr/>
              <a:t>17</a:t>
            </a:fld>
            <a:endParaRPr lang="en-NZ" alt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908262" y="4722694"/>
            <a:ext cx="4995440" cy="4474131"/>
          </a:xfrm>
        </p:spPr>
        <p:txBody>
          <a:bodyPr/>
          <a:lstStyle/>
          <a:p>
            <a:r>
              <a:rPr lang="en-NZ" sz="1200" kern="1200" dirty="0">
                <a:solidFill>
                  <a:schemeClr val="tx1"/>
                </a:solidFill>
                <a:effectLst/>
                <a:latin typeface="+mn-lt"/>
                <a:ea typeface="+mn-ea"/>
                <a:cs typeface="+mn-cs"/>
              </a:rPr>
              <a:t>The aim of this study was to describe the effects of varenicline</a:t>
            </a:r>
            <a:r>
              <a:rPr lang="en-NZ" sz="1200" kern="1200" baseline="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on cognitive function in patients with early clinical Huntington’s disease (HD) who </a:t>
            </a:r>
          </a:p>
          <a:p>
            <a:r>
              <a:rPr lang="en-NZ" sz="1200" kern="1200" dirty="0">
                <a:solidFill>
                  <a:schemeClr val="tx1"/>
                </a:solidFill>
                <a:effectLst/>
                <a:latin typeface="+mn-lt"/>
                <a:ea typeface="+mn-ea"/>
                <a:cs typeface="+mn-cs"/>
              </a:rPr>
              <a:t>were current smokers.  Three gene positive patients transitioning to symptomatic HD were evaluated</a:t>
            </a:r>
            <a:r>
              <a:rPr lang="en-NZ" sz="1200" kern="1200" baseline="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at baseline and after 4 weeks of treatment. </a:t>
            </a:r>
          </a:p>
          <a:p>
            <a:r>
              <a:rPr lang="en-GB" sz="1200" kern="1200" dirty="0">
                <a:solidFill>
                  <a:schemeClr val="tx1"/>
                </a:solidFill>
                <a:effectLst/>
                <a:latin typeface="+mn-lt"/>
                <a:ea typeface="+mn-ea"/>
                <a:cs typeface="+mn-cs"/>
              </a:rPr>
              <a:t>T</a:t>
            </a:r>
            <a:r>
              <a:rPr lang="en-NZ" sz="1200" kern="1200" dirty="0">
                <a:solidFill>
                  <a:schemeClr val="tx1"/>
                </a:solidFill>
                <a:effectLst/>
                <a:latin typeface="+mn-lt"/>
                <a:ea typeface="+mn-ea"/>
                <a:cs typeface="+mn-cs"/>
              </a:rPr>
              <a:t>he frequency, intensity and burden of side effects were recorded weekly, in addition to self-reported cigarette use.  </a:t>
            </a:r>
          </a:p>
          <a:p>
            <a:r>
              <a:rPr lang="en-NZ" sz="1200" kern="1200" dirty="0">
                <a:solidFill>
                  <a:schemeClr val="tx1"/>
                </a:solidFill>
                <a:effectLst/>
                <a:latin typeface="+mn-lt"/>
                <a:ea typeface="+mn-ea"/>
                <a:cs typeface="+mn-cs"/>
              </a:rPr>
              <a:t>Disease symptom severity was assessed at baseline and after 4 week treatment with varenicline using part I (motor) and III (behaviour) of the Unified </a:t>
            </a:r>
          </a:p>
          <a:p>
            <a:r>
              <a:rPr lang="en-NZ" sz="1200" kern="1200" dirty="0">
                <a:solidFill>
                  <a:schemeClr val="tx1"/>
                </a:solidFill>
                <a:effectLst/>
                <a:latin typeface="+mn-lt"/>
                <a:ea typeface="+mn-ea"/>
                <a:cs typeface="+mn-cs"/>
              </a:rPr>
              <a:t>Huntington’s Disease Rating Scale (UHDRS). </a:t>
            </a:r>
          </a:p>
          <a:p>
            <a:endParaRPr lang="en-NZ"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Cognitive function was assessed using the </a:t>
            </a:r>
            <a:r>
              <a:rPr lang="en-NZ" sz="1200" kern="1200" dirty="0" err="1">
                <a:solidFill>
                  <a:schemeClr val="tx1"/>
                </a:solidFill>
                <a:effectLst/>
                <a:latin typeface="+mn-lt"/>
                <a:ea typeface="+mn-ea"/>
                <a:cs typeface="+mn-cs"/>
              </a:rPr>
              <a:t>IntegNeuro</a:t>
            </a:r>
            <a:r>
              <a:rPr lang="en-NZ" sz="1200" kern="1200" dirty="0">
                <a:solidFill>
                  <a:schemeClr val="tx1"/>
                </a:solidFill>
                <a:effectLst/>
                <a:latin typeface="+mn-lt"/>
                <a:ea typeface="+mn-ea"/>
                <a:cs typeface="+mn-cs"/>
              </a:rPr>
              <a:t>™ computerised test battery (Brain Resource Company Ltd).  </a:t>
            </a: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Domains assessed were manual dexterity (motor tapping), impulsivity and attention (</a:t>
            </a:r>
            <a:r>
              <a:rPr lang="en-GB" sz="1200" kern="1200" dirty="0">
                <a:solidFill>
                  <a:schemeClr val="tx1"/>
                </a:solidFill>
                <a:effectLst/>
                <a:latin typeface="+mn-lt"/>
                <a:ea typeface="+mn-ea"/>
                <a:cs typeface="+mn-cs"/>
              </a:rPr>
              <a:t>Go No-Go)</a:t>
            </a:r>
            <a:r>
              <a:rPr lang="en-NZ" sz="1200" kern="1200" dirty="0">
                <a:solidFill>
                  <a:schemeClr val="tx1"/>
                </a:solidFill>
                <a:effectLst/>
                <a:latin typeface="+mn-lt"/>
                <a:ea typeface="+mn-ea"/>
                <a:cs typeface="+mn-cs"/>
              </a:rPr>
              <a:t>, switching attention, verbal interference, executive maze, </a:t>
            </a: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and basic emotion recognition, in addition to a measure of premorbid intelligence (spot the real word)</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err="1">
                <a:solidFill>
                  <a:schemeClr val="tx1"/>
                </a:solidFill>
                <a:effectLst/>
                <a:latin typeface="+mn-lt"/>
                <a:ea typeface="+mn-ea"/>
                <a:cs typeface="+mn-cs"/>
              </a:rPr>
              <a:t>IntegNeuro</a:t>
            </a:r>
            <a:r>
              <a:rPr lang="en-NZ" sz="1200" kern="1200" dirty="0">
                <a:solidFill>
                  <a:schemeClr val="tx1"/>
                </a:solidFill>
                <a:effectLst/>
                <a:latin typeface="+mn-lt"/>
                <a:ea typeface="+mn-ea"/>
                <a:cs typeface="+mn-cs"/>
              </a:rPr>
              <a:t>™ uses different task versions for repeat testing sessions to minimize the effect of familiarisation and practice effects.</a:t>
            </a:r>
          </a:p>
          <a:p>
            <a:endParaRPr lang="en-US" altLang="en-US" baseline="0" dirty="0"/>
          </a:p>
        </p:txBody>
      </p:sp>
    </p:spTree>
    <p:extLst>
      <p:ext uri="{BB962C8B-B14F-4D97-AF65-F5344CB8AC3E}">
        <p14:creationId xmlns:p14="http://schemas.microsoft.com/office/powerpoint/2010/main" val="627947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9DBBB7-A14F-45F7-890F-E7675A413371}" type="slidenum">
              <a:rPr lang="en-NZ" altLang="en-US"/>
              <a:pPr/>
              <a:t>18</a:t>
            </a:fld>
            <a:endParaRPr lang="en-NZ" alt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908262" y="4722694"/>
            <a:ext cx="4995440" cy="4474131"/>
          </a:xfrm>
        </p:spPr>
        <p:txBody>
          <a:bodyPr/>
          <a:lstStyle/>
          <a:p>
            <a:r>
              <a:rPr lang="en-NZ" sz="1200" kern="1200" dirty="0">
                <a:solidFill>
                  <a:schemeClr val="tx1"/>
                </a:solidFill>
                <a:effectLst/>
                <a:latin typeface="+mn-lt"/>
                <a:ea typeface="+mn-ea"/>
                <a:cs typeface="+mn-cs"/>
              </a:rPr>
              <a:t>The aim of this study was to describe the effects of varenicline</a:t>
            </a:r>
            <a:r>
              <a:rPr lang="en-NZ" sz="1200" kern="1200" baseline="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on cognitive function in patients with early clinical Huntington’s disease (HD) who were current smokers.  Three gene positive patients transitioning to symptomatic HD were evaluated</a:t>
            </a:r>
            <a:r>
              <a:rPr lang="en-NZ" sz="1200" kern="1200" baseline="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at baseline and after 4 weeks of treatment. </a:t>
            </a:r>
          </a:p>
          <a:p>
            <a:r>
              <a:rPr lang="en-GB" sz="1200" kern="1200" dirty="0">
                <a:solidFill>
                  <a:schemeClr val="tx1"/>
                </a:solidFill>
                <a:effectLst/>
                <a:latin typeface="+mn-lt"/>
                <a:ea typeface="+mn-ea"/>
                <a:cs typeface="+mn-cs"/>
              </a:rPr>
              <a:t>T</a:t>
            </a:r>
            <a:r>
              <a:rPr lang="en-NZ" sz="1200" kern="1200" dirty="0">
                <a:solidFill>
                  <a:schemeClr val="tx1"/>
                </a:solidFill>
                <a:effectLst/>
                <a:latin typeface="+mn-lt"/>
                <a:ea typeface="+mn-ea"/>
                <a:cs typeface="+mn-cs"/>
              </a:rPr>
              <a:t>he frequency, intensity and burden of side effects were recorded weekly, in addition to self-reported cigarette use.  </a:t>
            </a:r>
          </a:p>
          <a:p>
            <a:r>
              <a:rPr lang="en-NZ" sz="1200" kern="1200" dirty="0">
                <a:solidFill>
                  <a:schemeClr val="tx1"/>
                </a:solidFill>
                <a:effectLst/>
                <a:latin typeface="+mn-lt"/>
                <a:ea typeface="+mn-ea"/>
                <a:cs typeface="+mn-cs"/>
              </a:rPr>
              <a:t>Disease symptom severity was assessed at baseline and after 4 week treatment with varenicline using part I (motor) and III (behaviour) of the Unified </a:t>
            </a:r>
          </a:p>
          <a:p>
            <a:r>
              <a:rPr lang="en-NZ" sz="1200" kern="1200" dirty="0">
                <a:solidFill>
                  <a:schemeClr val="tx1"/>
                </a:solidFill>
                <a:effectLst/>
                <a:latin typeface="+mn-lt"/>
                <a:ea typeface="+mn-ea"/>
                <a:cs typeface="+mn-cs"/>
              </a:rPr>
              <a:t>Huntington’s Disease Rating Scale (UHDRS). </a:t>
            </a:r>
          </a:p>
          <a:p>
            <a:endParaRPr lang="en-NZ"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Cognitive function was assessed using the </a:t>
            </a:r>
            <a:r>
              <a:rPr lang="en-NZ" sz="1200" kern="1200" dirty="0" err="1">
                <a:solidFill>
                  <a:schemeClr val="tx1"/>
                </a:solidFill>
                <a:effectLst/>
                <a:latin typeface="+mn-lt"/>
                <a:ea typeface="+mn-ea"/>
                <a:cs typeface="+mn-cs"/>
              </a:rPr>
              <a:t>IntegNeuro</a:t>
            </a:r>
            <a:r>
              <a:rPr lang="en-NZ" sz="1200" kern="1200" dirty="0">
                <a:solidFill>
                  <a:schemeClr val="tx1"/>
                </a:solidFill>
                <a:effectLst/>
                <a:latin typeface="+mn-lt"/>
                <a:ea typeface="+mn-ea"/>
                <a:cs typeface="+mn-cs"/>
              </a:rPr>
              <a:t>™ computerised test battery (Brain Resource Company Ltd).  </a:t>
            </a: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Domains assessed were manual dexterity (motor tapping), impulsivity and attention (</a:t>
            </a:r>
            <a:r>
              <a:rPr lang="en-GB" sz="1200" kern="1200" dirty="0">
                <a:solidFill>
                  <a:schemeClr val="tx1"/>
                </a:solidFill>
                <a:effectLst/>
                <a:latin typeface="+mn-lt"/>
                <a:ea typeface="+mn-ea"/>
                <a:cs typeface="+mn-cs"/>
              </a:rPr>
              <a:t>Go No-Go)</a:t>
            </a:r>
            <a:r>
              <a:rPr lang="en-NZ" sz="1200" kern="1200" dirty="0">
                <a:solidFill>
                  <a:schemeClr val="tx1"/>
                </a:solidFill>
                <a:effectLst/>
                <a:latin typeface="+mn-lt"/>
                <a:ea typeface="+mn-ea"/>
                <a:cs typeface="+mn-cs"/>
              </a:rPr>
              <a:t>, switching attention, verbal interference, executive maze, and basic emotion recognition, in addition to a measure of premorbid intelligence (spot the real word)</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err="1">
                <a:solidFill>
                  <a:schemeClr val="tx1"/>
                </a:solidFill>
                <a:effectLst/>
                <a:latin typeface="+mn-lt"/>
                <a:ea typeface="+mn-ea"/>
                <a:cs typeface="+mn-cs"/>
              </a:rPr>
              <a:t>IntegNeuro</a:t>
            </a:r>
            <a:r>
              <a:rPr lang="en-NZ" sz="1200" kern="1200" dirty="0">
                <a:solidFill>
                  <a:schemeClr val="tx1"/>
                </a:solidFill>
                <a:effectLst/>
                <a:latin typeface="+mn-lt"/>
                <a:ea typeface="+mn-ea"/>
                <a:cs typeface="+mn-cs"/>
              </a:rPr>
              <a:t>™ uses different task versions for repeat testing sessions to minimize the effect of familiarisation and practice effects.</a:t>
            </a:r>
          </a:p>
          <a:p>
            <a:pPr marL="0" marR="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After 4 weeks of varenicline treatment UHDRS total motor score decreased by 44% from16 to 9 with notable improvement in oculomotor function and hyperkinesia scores </a:t>
            </a:r>
          </a:p>
          <a:p>
            <a:r>
              <a:rPr lang="en-NZ" sz="1200" kern="1200" dirty="0">
                <a:solidFill>
                  <a:schemeClr val="tx1"/>
                </a:solidFill>
                <a:effectLst/>
                <a:latin typeface="+mn-lt"/>
                <a:ea typeface="+mn-ea"/>
                <a:cs typeface="+mn-cs"/>
              </a:rPr>
              <a:t>UHDRS total motor score decreased 28% from 11 to 8.  </a:t>
            </a:r>
            <a:endParaRPr lang="en-NZ" dirty="0"/>
          </a:p>
          <a:p>
            <a:pPr marL="0" marR="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endParaRPr lang="en-US" altLang="en-US" baseline="0" dirty="0"/>
          </a:p>
        </p:txBody>
      </p:sp>
    </p:spTree>
    <p:extLst>
      <p:ext uri="{BB962C8B-B14F-4D97-AF65-F5344CB8AC3E}">
        <p14:creationId xmlns:p14="http://schemas.microsoft.com/office/powerpoint/2010/main" val="3547097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98066C0-E47F-4403-8DEF-348757263190}" type="slidenum">
              <a:rPr lang="en-NZ" smtClean="0"/>
              <a:t>19</a:t>
            </a:fld>
            <a:endParaRPr lang="en-NZ"/>
          </a:p>
        </p:txBody>
      </p:sp>
    </p:spTree>
    <p:extLst>
      <p:ext uri="{BB962C8B-B14F-4D97-AF65-F5344CB8AC3E}">
        <p14:creationId xmlns:p14="http://schemas.microsoft.com/office/powerpoint/2010/main" val="3471135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2020D-F1E1-4795-AFB8-31DC7C7DBF43}" type="slidenum">
              <a:rPr kumimoji="0" lang="en-NZ"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Z"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xfrm>
            <a:off x="908262" y="4722694"/>
            <a:ext cx="4995440" cy="44741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ltLang="en-US" dirty="0">
                <a:latin typeface="Calibri" panose="020F0502020204030204" pitchFamily="34" charset="0"/>
              </a:rPr>
              <a:t>Huntington’s Disease (HD) is a rare fatal, inherited neurodegenerative disorder affecting 1:10,000 people in New Zealand.  </a:t>
            </a:r>
          </a:p>
          <a:p>
            <a:pPr marL="342900" indent="-342900">
              <a:buClr>
                <a:srgbClr val="000066"/>
              </a:buClr>
              <a:buSzPct val="120000"/>
              <a:defRPr/>
            </a:pPr>
            <a:endParaRPr lang="en-GB" dirty="0">
              <a:solidFill>
                <a:srgbClr val="000000"/>
              </a:solidFill>
              <a:latin typeface="Calibri" panose="020F0502020204030204" pitchFamily="34" charset="0"/>
            </a:endParaRPr>
          </a:p>
          <a:p>
            <a:pPr marL="342900" lvl="1" indent="-342900">
              <a:buClr>
                <a:srgbClr val="000066"/>
              </a:buClr>
              <a:buSzPct val="120000"/>
              <a:defRPr/>
            </a:pPr>
            <a:r>
              <a:rPr lang="en-GB" dirty="0">
                <a:solidFill>
                  <a:srgbClr val="000000"/>
                </a:solidFill>
                <a:latin typeface="Calibri" panose="020F0502020204030204" pitchFamily="34" charset="0"/>
              </a:rPr>
              <a:t>Single gene mutation leading to a CAG repeat expansion in </a:t>
            </a:r>
            <a:r>
              <a:rPr lang="en-GB" i="1" dirty="0">
                <a:solidFill>
                  <a:srgbClr val="000000"/>
                </a:solidFill>
                <a:latin typeface="Calibri" panose="020F0502020204030204" pitchFamily="34" charset="0"/>
              </a:rPr>
              <a:t>huntingtin gene , 40 or more repeats are fully penetrant</a:t>
            </a:r>
          </a:p>
          <a:p>
            <a:pPr marL="342900" marR="0" lvl="1" indent="-342900" algn="l" defTabSz="914400" rtl="0" eaLnBrk="1" fontAlgn="auto" latinLnBrk="0" hangingPunct="1">
              <a:lnSpc>
                <a:spcPct val="100000"/>
              </a:lnSpc>
              <a:spcBef>
                <a:spcPts val="0"/>
              </a:spcBef>
              <a:spcAft>
                <a:spcPts val="0"/>
              </a:spcAft>
              <a:buClr>
                <a:srgbClr val="000066"/>
              </a:buClr>
              <a:buSzPct val="120000"/>
              <a:buFontTx/>
              <a:buNone/>
              <a:tabLst/>
              <a:defRPr/>
            </a:pPr>
            <a:r>
              <a:rPr lang="en-GB" dirty="0">
                <a:solidFill>
                  <a:srgbClr val="000000"/>
                </a:solidFill>
                <a:latin typeface="Calibri" panose="020F0502020204030204" pitchFamily="34" charset="0"/>
              </a:rPr>
              <a:t> </a:t>
            </a:r>
            <a:r>
              <a:rPr lang="en-GB" dirty="0">
                <a:solidFill>
                  <a:srgbClr val="000000"/>
                </a:solidFill>
                <a:latin typeface="Calibri" panose="020F0502020204030204" pitchFamily="34" charset="0"/>
                <a:sym typeface="Wingdings" panose="05000000000000000000" pitchFamily="2" charset="2"/>
              </a:rPr>
              <a:t> abnormal protein </a:t>
            </a:r>
            <a:r>
              <a:rPr lang="en-GB" dirty="0">
                <a:solidFill>
                  <a:srgbClr val="000000"/>
                </a:solidFill>
                <a:latin typeface="Calibri" panose="020F0502020204030204" pitchFamily="34" charset="0"/>
              </a:rPr>
              <a:t>Results in loss of brain cells</a:t>
            </a:r>
          </a:p>
          <a:p>
            <a:pPr marL="342900" lvl="1" indent="-342900">
              <a:buClr>
                <a:srgbClr val="000066"/>
              </a:buClr>
              <a:buSzPct val="120000"/>
              <a:defRPr/>
            </a:pPr>
            <a:endParaRPr lang="en-GB" dirty="0">
              <a:solidFill>
                <a:srgbClr val="000000"/>
              </a:solidFill>
              <a:latin typeface="Calibri" panose="020F0502020204030204" pitchFamily="34" charset="0"/>
              <a:sym typeface="Wingdings" panose="05000000000000000000" pitchFamily="2" charset="2"/>
            </a:endParaRPr>
          </a:p>
          <a:p>
            <a:pPr marL="342900" lvl="1" indent="-342900">
              <a:buClr>
                <a:srgbClr val="000066"/>
              </a:buClr>
              <a:buSzPct val="120000"/>
              <a:defRPr/>
            </a:pPr>
            <a:r>
              <a:rPr lang="en-US" b="0" i="0" dirty="0">
                <a:solidFill>
                  <a:srgbClr val="000000"/>
                </a:solidFill>
                <a:effectLst/>
                <a:latin typeface="ui-sans-serif"/>
              </a:rPr>
              <a:t>neuropathological hallmark among individuals with HD is the progressive atrophy of basal ganglia structures - caudate nucleus and putamen due to loss of medium spiny neurons expressing dopaminergic type 1 or 2 receptors. It’s the loss of inhibitory input from the MSNs neurons, that’s thought to underly the uncontrolled </a:t>
            </a:r>
            <a:r>
              <a:rPr lang="en-US" b="0" i="0" dirty="0" err="1">
                <a:solidFill>
                  <a:srgbClr val="000000"/>
                </a:solidFill>
                <a:effectLst/>
                <a:latin typeface="ui-sans-serif"/>
              </a:rPr>
              <a:t>movemments</a:t>
            </a:r>
            <a:r>
              <a:rPr lang="en-US" b="0" i="0" dirty="0">
                <a:solidFill>
                  <a:srgbClr val="000000"/>
                </a:solidFill>
                <a:effectLst/>
                <a:latin typeface="ui-sans-serif"/>
              </a:rPr>
              <a:t> that characterize HD.</a:t>
            </a:r>
          </a:p>
          <a:p>
            <a:pPr marL="342900" lvl="1" indent="-342900">
              <a:buClr>
                <a:srgbClr val="000066"/>
              </a:buClr>
              <a:buSzPct val="120000"/>
              <a:defRPr/>
            </a:pPr>
            <a:endParaRPr lang="en-US" b="0" i="0" dirty="0">
              <a:solidFill>
                <a:srgbClr val="000000"/>
              </a:solidFill>
              <a:effectLst/>
              <a:latin typeface="ui-sans-serif"/>
            </a:endParaRPr>
          </a:p>
          <a:p>
            <a:pPr marL="342900" lvl="1" indent="-342900">
              <a:buClr>
                <a:srgbClr val="000066"/>
              </a:buClr>
              <a:buSzPct val="120000"/>
              <a:defRPr/>
            </a:pPr>
            <a:r>
              <a:rPr lang="en-US" b="0" i="0" dirty="0">
                <a:solidFill>
                  <a:srgbClr val="000000"/>
                </a:solidFill>
                <a:effectLst/>
                <a:latin typeface="ui-sans-serif"/>
              </a:rPr>
              <a:t>Global neuronal loss and generalized atrophy occur with disease progression, and the overall brain weight can decrease by up to 40%. </a:t>
            </a:r>
          </a:p>
          <a:p>
            <a:pPr marL="342900" lvl="1" indent="-342900">
              <a:buClr>
                <a:srgbClr val="000066"/>
              </a:buClr>
              <a:buSzPct val="120000"/>
              <a:defRPr/>
            </a:pPr>
            <a:endParaRPr lang="en-US" b="0" i="0" dirty="0">
              <a:solidFill>
                <a:srgbClr val="000000"/>
              </a:solidFill>
              <a:effectLst/>
              <a:latin typeface="ui-sans-serif"/>
            </a:endParaRPr>
          </a:p>
          <a:p>
            <a:pPr marL="342900" lvl="1" indent="-342900">
              <a:buClr>
                <a:srgbClr val="000066"/>
              </a:buClr>
              <a:buSzPct val="120000"/>
              <a:defRPr/>
            </a:pPr>
            <a:r>
              <a:rPr lang="en-GB" dirty="0">
                <a:solidFill>
                  <a:srgbClr val="000000"/>
                </a:solidFill>
                <a:latin typeface="Calibri" panose="020F0502020204030204" pitchFamily="34" charset="0"/>
              </a:rPr>
              <a:t>Patients suffer from motor, cognitive and psychiatric symptom</a:t>
            </a:r>
            <a:endParaRPr lang="en-GB" dirty="0">
              <a:latin typeface="Calibri" panose="020F0502020204030204" pitchFamily="34" charset="0"/>
            </a:endParaRPr>
          </a:p>
          <a:p>
            <a:pPr marL="0" lvl="1">
              <a:buClr>
                <a:srgbClr val="000066"/>
              </a:buClr>
              <a:buSzPct val="120000"/>
              <a:defRPr/>
            </a:pPr>
            <a:r>
              <a:rPr lang="en-GB" dirty="0">
                <a:latin typeface="Calibri" panose="020F0502020204030204" pitchFamily="34" charset="0"/>
                <a:sym typeface="Wingdings" panose="05000000000000000000" pitchFamily="2" charset="2"/>
              </a:rPr>
              <a:t> Disease coping, relationships, judgement, independence</a:t>
            </a:r>
            <a:endParaRPr lang="en-GB" dirty="0">
              <a:latin typeface="Calibri" panose="020F0502020204030204" pitchFamily="34" charset="0"/>
            </a:endParaRPr>
          </a:p>
          <a:p>
            <a:pPr algn="l">
              <a:spcBef>
                <a:spcPts val="2000"/>
              </a:spcBef>
              <a:spcAft>
                <a:spcPts val="2000"/>
              </a:spcAft>
            </a:pPr>
            <a:endParaRPr lang="en-GB" b="0" i="0" dirty="0">
              <a:solidFill>
                <a:srgbClr val="000000"/>
              </a:solidFill>
              <a:effectLst/>
              <a:latin typeface="Calibri" panose="020F0502020204030204" pitchFamily="34" charset="0"/>
              <a:sym typeface="Wingdings" panose="05000000000000000000" pitchFamily="2" charset="2"/>
            </a:endParaRPr>
          </a:p>
          <a:p>
            <a:pPr algn="l">
              <a:spcBef>
                <a:spcPts val="2000"/>
              </a:spcBef>
              <a:spcAft>
                <a:spcPts val="2000"/>
              </a:spcAft>
            </a:pPr>
            <a:r>
              <a:rPr lang="en-US" b="0" i="0" dirty="0">
                <a:solidFill>
                  <a:srgbClr val="212121"/>
                </a:solidFill>
                <a:effectLst/>
                <a:latin typeface="Cambria" panose="02040503050406030204" pitchFamily="18" charset="0"/>
              </a:rPr>
              <a:t>Death occurs about 20 years after the onset of symptoms.</a:t>
            </a:r>
          </a:p>
          <a:p>
            <a:pPr algn="l">
              <a:spcBef>
                <a:spcPts val="2000"/>
              </a:spcBef>
              <a:spcAft>
                <a:spcPts val="2000"/>
              </a:spcAft>
            </a:pPr>
            <a:r>
              <a:rPr lang="en-US" b="0" i="0" dirty="0">
                <a:solidFill>
                  <a:srgbClr val="212121"/>
                </a:solidFill>
                <a:effectLst/>
                <a:latin typeface="Cambria" panose="02040503050406030204" pitchFamily="18" charset="0"/>
              </a:rPr>
              <a:t>More than a century after the first description of Huntington's disease (HD), there is still no curative treatment of the disease; however, symptomatic treatments are thought to be efficacious in controlling some of its troublesome symptoms. Yet, symptomatic management of HD remains inadequately documented (</a:t>
            </a:r>
            <a:r>
              <a:rPr lang="en-US" b="0" i="0" u="sng" dirty="0">
                <a:solidFill>
                  <a:srgbClr val="376FAA"/>
                </a:solidFill>
                <a:effectLst/>
                <a:latin typeface="Cambria" panose="02040503050406030204" pitchFamily="18" charset="0"/>
                <a:hlinkClick r:id="rId3"/>
              </a:rPr>
              <a:t>1</a:t>
            </a:r>
            <a:r>
              <a:rPr lang="en-US" b="0" i="0" dirty="0">
                <a:solidFill>
                  <a:srgbClr val="212121"/>
                </a:solidFill>
                <a:effectLst/>
                <a:latin typeface="Cambria" panose="02040503050406030204" pitchFamily="18" charset="0"/>
              </a:rPr>
              <a:t>–</a:t>
            </a:r>
            <a:r>
              <a:rPr lang="en-US" b="0" i="0" u="sng" dirty="0">
                <a:solidFill>
                  <a:srgbClr val="376FAA"/>
                </a:solidFill>
                <a:effectLst/>
                <a:latin typeface="Cambria" panose="02040503050406030204" pitchFamily="18" charset="0"/>
                <a:hlinkClick r:id="rId4"/>
              </a:rPr>
              <a:t>4</a:t>
            </a:r>
            <a:r>
              <a:rPr lang="en-US" b="0" i="0" dirty="0">
                <a:solidFill>
                  <a:srgbClr val="212121"/>
                </a:solidFill>
                <a:effectLst/>
                <a:latin typeface="Cambria" panose="02040503050406030204" pitchFamily="18" charset="0"/>
              </a:rPr>
              <a:t>), which may lead to variations in care mainly based on clinical experience and not on scientific evidence (</a:t>
            </a:r>
            <a:r>
              <a:rPr lang="en-US" b="0" i="0" u="sng" dirty="0">
                <a:solidFill>
                  <a:srgbClr val="376FAA"/>
                </a:solidFill>
                <a:effectLst/>
                <a:latin typeface="Cambria" panose="02040503050406030204" pitchFamily="18" charset="0"/>
                <a:hlinkClick r:id="rId5"/>
              </a:rPr>
              <a:t>5</a:t>
            </a:r>
            <a:r>
              <a:rPr lang="en-US" b="0" i="0" dirty="0">
                <a:solidFill>
                  <a:srgbClr val="212121"/>
                </a:solidFill>
                <a:effectLst/>
                <a:latin typeface="Cambria" panose="02040503050406030204" pitchFamily="18" charset="0"/>
              </a:rPr>
              <a:t>–</a:t>
            </a:r>
            <a:r>
              <a:rPr lang="en-US" b="0" i="0" u="sng" dirty="0">
                <a:solidFill>
                  <a:srgbClr val="376FAA"/>
                </a:solidFill>
                <a:effectLst/>
                <a:latin typeface="Cambria" panose="02040503050406030204" pitchFamily="18" charset="0"/>
                <a:hlinkClick r:id="rId6"/>
              </a:rPr>
              <a:t>7</a:t>
            </a:r>
            <a:r>
              <a:rPr lang="en-US" b="0" i="0" dirty="0">
                <a:solidFill>
                  <a:srgbClr val="212121"/>
                </a:solidFill>
                <a:effectLst/>
                <a:latin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alt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altLang="en-US" sz="1200" kern="1200" baseline="0" dirty="0">
              <a:solidFill>
                <a:schemeClr val="tx1"/>
              </a:solidFill>
              <a:effectLst/>
              <a:latin typeface="+mn-lt"/>
              <a:ea typeface="+mn-ea"/>
              <a:cs typeface="+mn-cs"/>
            </a:endParaRPr>
          </a:p>
        </p:txBody>
      </p:sp>
    </p:spTree>
    <p:extLst>
      <p:ext uri="{BB962C8B-B14F-4D97-AF65-F5344CB8AC3E}">
        <p14:creationId xmlns:p14="http://schemas.microsoft.com/office/powerpoint/2010/main" val="278856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Recent evidence from our preclinical experiments shows that the nicotine analogue, varenicline improves motor, cognitive and affective symptoms in a transgenic mouse model of Huntington’s disease, HD (1). Results from an open label study suggest that varenicline may also improve motor function and improve cognitive performance in patients with  early HD (2). Varenicline (2mg/ day for 4 weeks) produced modest improvements in motor score (assessed by the Unified Huntington’s Disease Rating Scale; UHDRS) and </a:t>
            </a:r>
            <a:r>
              <a:rPr lang="en-NZ" sz="1200" kern="1200" dirty="0">
                <a:solidFill>
                  <a:schemeClr val="tx1"/>
                </a:solidFill>
                <a:effectLst/>
                <a:latin typeface="+mn-lt"/>
                <a:ea typeface="+mn-ea"/>
                <a:cs typeface="+mn-cs"/>
              </a:rPr>
              <a:t>significantly improved performance in executive function and emotional recognition tasks</a:t>
            </a:r>
            <a:r>
              <a:rPr lang="en-GB" sz="1200" kern="1200" dirty="0">
                <a:solidFill>
                  <a:schemeClr val="tx1"/>
                </a:solidFill>
                <a:effectLst/>
                <a:latin typeface="+mn-lt"/>
                <a:ea typeface="+mn-ea"/>
                <a:cs typeface="+mn-cs"/>
              </a:rPr>
              <a:t> in patients with early motor symptoms.</a:t>
            </a:r>
            <a:endParaRPr lang="en-NZ" dirty="0"/>
          </a:p>
        </p:txBody>
      </p:sp>
      <p:sp>
        <p:nvSpPr>
          <p:cNvPr id="4" name="Slide Number Placeholder 3"/>
          <p:cNvSpPr>
            <a:spLocks noGrp="1"/>
          </p:cNvSpPr>
          <p:nvPr>
            <p:ph type="sldNum" sz="quarter" idx="5"/>
          </p:nvPr>
        </p:nvSpPr>
        <p:spPr/>
        <p:txBody>
          <a:bodyPr/>
          <a:lstStyle/>
          <a:p>
            <a:fld id="{810A9369-F0C8-4798-B9C9-200F983A7F7D}" type="slidenum">
              <a:rPr lang="en-NZ" smtClean="0"/>
              <a:t>20</a:t>
            </a:fld>
            <a:endParaRPr lang="en-NZ"/>
          </a:p>
        </p:txBody>
      </p:sp>
    </p:spTree>
    <p:extLst>
      <p:ext uri="{BB962C8B-B14F-4D97-AF65-F5344CB8AC3E}">
        <p14:creationId xmlns:p14="http://schemas.microsoft.com/office/powerpoint/2010/main" val="4080039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10A9369-F0C8-4798-B9C9-200F983A7F7D}" type="slidenum">
              <a:rPr lang="en-NZ" smtClean="0"/>
              <a:t>23</a:t>
            </a:fld>
            <a:endParaRPr lang="en-NZ"/>
          </a:p>
        </p:txBody>
      </p:sp>
    </p:spTree>
    <p:extLst>
      <p:ext uri="{BB962C8B-B14F-4D97-AF65-F5344CB8AC3E}">
        <p14:creationId xmlns:p14="http://schemas.microsoft.com/office/powerpoint/2010/main" val="3024659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0A3B847-6D32-4CB4-B810-AC7768BBD411}" type="slidenum">
              <a:rPr lang="en-NZ" smtClean="0"/>
              <a:t>24</a:t>
            </a:fld>
            <a:endParaRPr lang="en-NZ"/>
          </a:p>
        </p:txBody>
      </p:sp>
    </p:spTree>
    <p:extLst>
      <p:ext uri="{BB962C8B-B14F-4D97-AF65-F5344CB8AC3E}">
        <p14:creationId xmlns:p14="http://schemas.microsoft.com/office/powerpoint/2010/main" val="2264081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dirty="0"/>
              <a:t>While we have an incomplete dataset at 16 weeks, improved TFC scores 4 weeks after participants stopped taking the drug suggest effects are long lasting</a:t>
            </a:r>
          </a:p>
          <a:p>
            <a:endParaRPr lang="en-NZ" sz="1000" dirty="0"/>
          </a:p>
          <a:p>
            <a:r>
              <a:rPr lang="en-NZ" sz="1000" dirty="0"/>
              <a:t>Taken together with evidence from </a:t>
            </a:r>
            <a:r>
              <a:rPr lang="en-NZ" sz="1000" dirty="0" err="1"/>
              <a:t>ur</a:t>
            </a:r>
            <a:r>
              <a:rPr lang="en-NZ" sz="1000" dirty="0"/>
              <a:t> mouse studies that </a:t>
            </a:r>
            <a:r>
              <a:rPr lang="en-NZ" sz="1000" dirty="0" err="1"/>
              <a:t>showe</a:t>
            </a:r>
            <a:r>
              <a:rPr lang="en-NZ" sz="1000" dirty="0"/>
              <a:t> we can delay onset of memory impairments if we treat mice before they are symptomatic hints at a potential disease modifying effect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A9369-F0C8-4798-B9C9-200F983A7F7D}"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6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8573D8A-4D8B-422D-8FCF-BC47C84D08B6}" type="slidenum">
              <a:rPr lang="en-GB" altLang="en-US" sz="1200">
                <a:solidFill>
                  <a:srgbClr val="000000"/>
                </a:solidFill>
              </a:rPr>
              <a:pPr/>
              <a:t>26</a:t>
            </a:fld>
            <a:endParaRPr lang="en-GB" altLang="en-US" sz="1200">
              <a:solidFill>
                <a:srgbClr val="000000"/>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marL="361950" indent="-361950" algn="just">
              <a:buClr>
                <a:srgbClr val="006666"/>
              </a:buClr>
              <a:buSzPct val="120000"/>
            </a:pPr>
            <a:endParaRPr lang="en-US" altLang="en-US" dirty="0"/>
          </a:p>
        </p:txBody>
      </p:sp>
    </p:spTree>
    <p:extLst>
      <p:ext uri="{BB962C8B-B14F-4D97-AF65-F5344CB8AC3E}">
        <p14:creationId xmlns:p14="http://schemas.microsoft.com/office/powerpoint/2010/main" val="3169555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10A9369-F0C8-4798-B9C9-200F983A7F7D}" type="slidenum">
              <a:rPr lang="en-NZ" smtClean="0"/>
              <a:t>27</a:t>
            </a:fld>
            <a:endParaRPr lang="en-NZ"/>
          </a:p>
        </p:txBody>
      </p:sp>
    </p:spTree>
    <p:extLst>
      <p:ext uri="{BB962C8B-B14F-4D97-AF65-F5344CB8AC3E}">
        <p14:creationId xmlns:p14="http://schemas.microsoft.com/office/powerpoint/2010/main" val="852259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10A9369-F0C8-4798-B9C9-200F983A7F7D}" type="slidenum">
              <a:rPr lang="en-NZ" smtClean="0"/>
              <a:t>28</a:t>
            </a:fld>
            <a:endParaRPr lang="en-NZ"/>
          </a:p>
        </p:txBody>
      </p:sp>
    </p:spTree>
    <p:extLst>
      <p:ext uri="{BB962C8B-B14F-4D97-AF65-F5344CB8AC3E}">
        <p14:creationId xmlns:p14="http://schemas.microsoft.com/office/powerpoint/2010/main" val="2516466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Looking at natural history of HD,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ltLang="en-US" dirty="0">
                <a:latin typeface="Calibri" panose="020F0502020204030204" pitchFamily="34" charset="0"/>
              </a:rPr>
              <a:t>While clinical diagnosis typically depends on motor abnormalities, clear that there are very early changes in cognitive function occur in gene carriers before any other clinical symptoms are apparent.</a:t>
            </a:r>
          </a:p>
          <a:p>
            <a:endParaRPr lang="en-NZ" dirty="0"/>
          </a:p>
          <a:p>
            <a:pPr algn="l">
              <a:buFont typeface="Arial" panose="020B0604020202020204" pitchFamily="34" charset="0"/>
              <a:buChar char="•"/>
            </a:pPr>
            <a:r>
              <a:rPr lang="en-US" b="0" i="0" dirty="0">
                <a:solidFill>
                  <a:srgbClr val="2E2E2E"/>
                </a:solidFill>
                <a:effectLst/>
                <a:latin typeface="ElsevierGulliver"/>
              </a:rPr>
              <a:t>high degree of variability among patients.</a:t>
            </a:r>
          </a:p>
          <a:p>
            <a:pPr algn="l">
              <a:buFont typeface="Arial" panose="020B0604020202020204" pitchFamily="34" charset="0"/>
              <a:buChar char="•"/>
            </a:pPr>
            <a:r>
              <a:rPr lang="en-US" b="0" i="0" dirty="0">
                <a:solidFill>
                  <a:srgbClr val="2E2E2E"/>
                </a:solidFill>
                <a:effectLst/>
                <a:latin typeface="ElsevierGulliver"/>
              </a:rPr>
              <a:t>•neurobiological basis of interindividual differences.</a:t>
            </a:r>
          </a:p>
          <a:p>
            <a:pPr algn="l">
              <a:buFont typeface="Arial" panose="020B0604020202020204" pitchFamily="34" charset="0"/>
              <a:buChar char="•"/>
            </a:pPr>
            <a:r>
              <a:rPr lang="en-US" b="0" i="0" dirty="0">
                <a:solidFill>
                  <a:srgbClr val="2E2E2E"/>
                </a:solidFill>
                <a:effectLst/>
                <a:latin typeface="ElsevierGulliver"/>
              </a:rPr>
              <a:t>Cognitive-motor and psychiatric profiles showed distinct patterns of brain changes.</a:t>
            </a:r>
          </a:p>
          <a:p>
            <a:endParaRPr lang="en-NZ" dirty="0"/>
          </a:p>
        </p:txBody>
      </p:sp>
      <p:sp>
        <p:nvSpPr>
          <p:cNvPr id="4" name="Slide Number Placeholder 3"/>
          <p:cNvSpPr>
            <a:spLocks noGrp="1"/>
          </p:cNvSpPr>
          <p:nvPr>
            <p:ph type="sldNum" sz="quarter" idx="5"/>
          </p:nvPr>
        </p:nvSpPr>
        <p:spPr/>
        <p:txBody>
          <a:bodyPr/>
          <a:lstStyle/>
          <a:p>
            <a:fld id="{998066C0-E47F-4403-8DEF-348757263190}" type="slidenum">
              <a:rPr lang="en-NZ" smtClean="0"/>
              <a:t>3</a:t>
            </a:fld>
            <a:endParaRPr lang="en-NZ"/>
          </a:p>
        </p:txBody>
      </p:sp>
    </p:spTree>
    <p:extLst>
      <p:ext uri="{BB962C8B-B14F-4D97-AF65-F5344CB8AC3E}">
        <p14:creationId xmlns:p14="http://schemas.microsoft.com/office/powerpoint/2010/main" val="83954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ltLang="en-US" dirty="0">
                <a:latin typeface="Calibri" panose="020F0502020204030204" pitchFamily="34" charset="0"/>
              </a:rPr>
              <a:t>HD is characterized by progressive movement, cognitive and psychiatric symptoms</a:t>
            </a:r>
          </a:p>
          <a:p>
            <a:r>
              <a:rPr lang="en-NZ" dirty="0"/>
              <a:t>Abnormal, involuntary spontaneous uncontrollable irregular movements affecting trunk, face, limbs.</a:t>
            </a:r>
          </a:p>
          <a:p>
            <a:r>
              <a:rPr lang="en-NZ" dirty="0"/>
              <a:t>Chorea, dystonia, myoclonus</a:t>
            </a:r>
          </a:p>
          <a:p>
            <a:r>
              <a:rPr lang="en-NZ" dirty="0"/>
              <a:t>Diagnosis of manifest HD based on presence. Worsened by fatigue, stress, disappear during sleep.</a:t>
            </a:r>
          </a:p>
          <a:p>
            <a:r>
              <a:rPr lang="en-NZ" dirty="0"/>
              <a:t>Not always a marker of disease severity</a:t>
            </a:r>
          </a:p>
          <a:p>
            <a:r>
              <a:rPr lang="en-NZ" dirty="0"/>
              <a:t>While easily detected and might be a source of anxiety, often well tolerated in comparison to cognitive and behavioural symptoms</a:t>
            </a:r>
          </a:p>
          <a:p>
            <a:endParaRPr lang="en-NZ" dirty="0"/>
          </a:p>
          <a:p>
            <a:endParaRPr lang="en-NZ" dirty="0"/>
          </a:p>
        </p:txBody>
      </p:sp>
      <p:sp>
        <p:nvSpPr>
          <p:cNvPr id="4" name="Slide Number Placeholder 3"/>
          <p:cNvSpPr>
            <a:spLocks noGrp="1"/>
          </p:cNvSpPr>
          <p:nvPr>
            <p:ph type="sldNum" sz="quarter" idx="5"/>
          </p:nvPr>
        </p:nvSpPr>
        <p:spPr/>
        <p:txBody>
          <a:bodyPr/>
          <a:lstStyle/>
          <a:p>
            <a:fld id="{998066C0-E47F-4403-8DEF-348757263190}" type="slidenum">
              <a:rPr lang="en-NZ" smtClean="0"/>
              <a:t>4</a:t>
            </a:fld>
            <a:endParaRPr lang="en-NZ"/>
          </a:p>
        </p:txBody>
      </p:sp>
    </p:spTree>
    <p:extLst>
      <p:ext uri="{BB962C8B-B14F-4D97-AF65-F5344CB8AC3E}">
        <p14:creationId xmlns:p14="http://schemas.microsoft.com/office/powerpoint/2010/main" val="1495835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ltLang="en-US" dirty="0">
                <a:latin typeface="Calibri" panose="020F0502020204030204" pitchFamily="34" charset="0"/>
              </a:rPr>
              <a:t>For many patients and their families, neuropsychiatric symptoms constitute the most distressing aspect of HD.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ltLang="en-US" dirty="0">
                <a:latin typeface="Calibri" panose="020F0502020204030204" pitchFamily="34" charset="0"/>
              </a:rPr>
              <a:t>Cognitive dysfunction includes impairments in executive function, perception, visuospatial and psychomotor skills, memory loss and problems learning new skills.  These cognitive deficits ultimately lead to frontal and subcortical dementia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altLang="en-US"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altLang="en-US" dirty="0">
                <a:latin typeface="Calibri" panose="020F0502020204030204" pitchFamily="34" charset="0"/>
              </a:rPr>
              <a:t>Patients with HD also have a significant lifetime prevalence of psychiatric disorders, </a:t>
            </a:r>
            <a:r>
              <a:rPr lang="en-NZ" altLang="en-US" dirty="0" err="1">
                <a:latin typeface="Calibri" panose="020F0502020204030204" pitchFamily="34" charset="0"/>
              </a:rPr>
              <a:t>cCombined</a:t>
            </a:r>
            <a:r>
              <a:rPr lang="en-NZ" altLang="en-US" dirty="0">
                <a:latin typeface="Calibri" panose="020F0502020204030204" pitchFamily="34" charset="0"/>
              </a:rPr>
              <a:t> with the progressive decline in cognitive function, these behavioural symptoms have a significant impact on disease coping, interpersonal relationships, judgement and the ability to live independently</a:t>
            </a:r>
            <a:endParaRPr lang="en-NZ" altLang="en-US" dirty="0"/>
          </a:p>
          <a:p>
            <a:endParaRPr lang="en-NZ" dirty="0"/>
          </a:p>
          <a:p>
            <a:endParaRPr lang="en-NZ" altLang="en-US" dirty="0">
              <a:latin typeface="Calibri" panose="020F0502020204030204" pitchFamily="34" charset="0"/>
            </a:endParaRPr>
          </a:p>
          <a:p>
            <a:endParaRPr lang="en-NZ" altLang="en-US" dirty="0">
              <a:latin typeface="Calibri" panose="020F0502020204030204" pitchFamily="34" charset="0"/>
            </a:endParaRPr>
          </a:p>
          <a:p>
            <a:r>
              <a:rPr lang="en-NZ" dirty="0"/>
              <a:t> </a:t>
            </a:r>
          </a:p>
        </p:txBody>
      </p:sp>
      <p:sp>
        <p:nvSpPr>
          <p:cNvPr id="4" name="Slide Number Placeholder 3"/>
          <p:cNvSpPr>
            <a:spLocks noGrp="1"/>
          </p:cNvSpPr>
          <p:nvPr>
            <p:ph type="sldNum" sz="quarter" idx="5"/>
          </p:nvPr>
        </p:nvSpPr>
        <p:spPr/>
        <p:txBody>
          <a:bodyPr/>
          <a:lstStyle/>
          <a:p>
            <a:fld id="{998066C0-E47F-4403-8DEF-348757263190}" type="slidenum">
              <a:rPr lang="en-NZ" smtClean="0"/>
              <a:t>5</a:t>
            </a:fld>
            <a:endParaRPr lang="en-NZ"/>
          </a:p>
        </p:txBody>
      </p:sp>
    </p:spTree>
    <p:extLst>
      <p:ext uri="{BB962C8B-B14F-4D97-AF65-F5344CB8AC3E}">
        <p14:creationId xmlns:p14="http://schemas.microsoft.com/office/powerpoint/2010/main" val="2287832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ltLang="en-US" dirty="0">
                <a:latin typeface="Calibri" panose="020F0502020204030204" pitchFamily="34" charset="0"/>
              </a:rPr>
              <a:t>More than a century after the first description of HD, still no cure</a:t>
            </a:r>
          </a:p>
          <a:p>
            <a:r>
              <a:rPr lang="en-NZ" altLang="en-US" dirty="0">
                <a:latin typeface="Calibri" panose="020F0502020204030204" pitchFamily="34" charset="0"/>
              </a:rPr>
              <a:t>Symptomatic treatments to manage troublesome symptoms</a:t>
            </a:r>
          </a:p>
          <a:p>
            <a:endParaRPr lang="en-NZ" altLang="en-US" dirty="0">
              <a:latin typeface="Calibri" panose="020F0502020204030204" pitchFamily="34" charset="0"/>
            </a:endParaRPr>
          </a:p>
          <a:p>
            <a:r>
              <a:rPr lang="en-NZ" altLang="en-US" dirty="0">
                <a:latin typeface="Calibri" panose="020F0502020204030204" pitchFamily="34" charset="0"/>
              </a:rPr>
              <a:t>EBM is a difficult goal in rare diseases, with few RCTs.</a:t>
            </a:r>
          </a:p>
          <a:p>
            <a:endParaRPr lang="en-NZ" altLang="en-US" dirty="0">
              <a:latin typeface="Calibri" panose="020F0502020204030204" pitchFamily="34" charset="0"/>
            </a:endParaRPr>
          </a:p>
          <a:p>
            <a:r>
              <a:rPr lang="en-NZ" dirty="0"/>
              <a:t>2019: EHDN international task force to provide global evidence based recommendations for everyday clinical practice. Objective to standardise treatment regimens, improve care and quality of life.</a:t>
            </a:r>
          </a:p>
          <a:p>
            <a:endParaRPr lang="en-NZ" dirty="0"/>
          </a:p>
        </p:txBody>
      </p:sp>
      <p:sp>
        <p:nvSpPr>
          <p:cNvPr id="4" name="Slide Number Placeholder 3"/>
          <p:cNvSpPr>
            <a:spLocks noGrp="1"/>
          </p:cNvSpPr>
          <p:nvPr>
            <p:ph type="sldNum" sz="quarter" idx="5"/>
          </p:nvPr>
        </p:nvSpPr>
        <p:spPr/>
        <p:txBody>
          <a:bodyPr/>
          <a:lstStyle/>
          <a:p>
            <a:fld id="{998066C0-E47F-4403-8DEF-348757263190}" type="slidenum">
              <a:rPr lang="en-NZ" smtClean="0"/>
              <a:t>6</a:t>
            </a:fld>
            <a:endParaRPr lang="en-NZ"/>
          </a:p>
        </p:txBody>
      </p:sp>
    </p:spTree>
    <p:extLst>
      <p:ext uri="{BB962C8B-B14F-4D97-AF65-F5344CB8AC3E}">
        <p14:creationId xmlns:p14="http://schemas.microsoft.com/office/powerpoint/2010/main" val="4005088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65656"/>
                </a:solidFill>
                <a:effectLst/>
                <a:latin typeface="Verdana" panose="020B0604030504040204" pitchFamily="34" charset="0"/>
              </a:rPr>
              <a:t>Except for the beneficial effects of tetrabenazine in chorea, none of the published recommendations based on established scientific evidence. </a:t>
            </a:r>
          </a:p>
          <a:p>
            <a:r>
              <a:rPr lang="en-US" b="0" i="0" dirty="0">
                <a:solidFill>
                  <a:srgbClr val="565656"/>
                </a:solidFill>
                <a:effectLst/>
                <a:latin typeface="Verdana" panose="020B0604030504040204" pitchFamily="34" charset="0"/>
              </a:rPr>
              <a:t>Tetrabenazine, VMAT2 inhibitor </a:t>
            </a:r>
          </a:p>
          <a:p>
            <a:endParaRPr lang="en-US" b="0" i="0" dirty="0">
              <a:solidFill>
                <a:srgbClr val="565656"/>
              </a:solidFill>
              <a:effectLs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998066C0-E47F-4403-8DEF-348757263190}" type="slidenum">
              <a:rPr lang="en-NZ" smtClean="0"/>
              <a:t>7</a:t>
            </a:fld>
            <a:endParaRPr lang="en-NZ"/>
          </a:p>
        </p:txBody>
      </p:sp>
    </p:spTree>
    <p:extLst>
      <p:ext uri="{BB962C8B-B14F-4D97-AF65-F5344CB8AC3E}">
        <p14:creationId xmlns:p14="http://schemas.microsoft.com/office/powerpoint/2010/main" val="113464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eorgia" panose="02040502050405020303" pitchFamily="18" charset="0"/>
              </a:rPr>
              <a:t>Few studies have investigated the disease from the personal experience and the context of people living with HD. </a:t>
            </a:r>
          </a:p>
          <a:p>
            <a:endParaRPr lang="en-US"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Interested to understand, from the perspective of people living with HD what the key challenges </a:t>
            </a:r>
            <a:r>
              <a:rPr lang="en-US" b="0" i="0" dirty="0" err="1">
                <a:solidFill>
                  <a:srgbClr val="333333"/>
                </a:solidFill>
                <a:effectLst/>
                <a:latin typeface="Georgia" panose="02040502050405020303" pitchFamily="18" charset="0"/>
              </a:rPr>
              <a:t>ar</a:t>
            </a:r>
            <a:endParaRPr lang="en-US" alt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3B847-6D32-4CB4-B810-AC7768BBD41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062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Interested to understand </a:t>
            </a:r>
            <a:r>
              <a:rPr lang="en-US" b="0" i="0" dirty="0">
                <a:solidFill>
                  <a:srgbClr val="333333"/>
                </a:solidFill>
                <a:effectLst/>
                <a:latin typeface="Georgia" panose="02040502050405020303" pitchFamily="18" charset="0"/>
              </a:rPr>
              <a:t>how people living with HD cope with their daily lives outside the clinical setting.</a:t>
            </a:r>
            <a:r>
              <a:rPr lang="en-NZ" dirty="0"/>
              <a:t>We recently explored the symptom incidence and medication use in a cohort of people living with HD.</a:t>
            </a:r>
          </a:p>
          <a:p>
            <a:r>
              <a:rPr lang="en-NZ" dirty="0"/>
              <a:t>Recruited from </a:t>
            </a:r>
            <a:r>
              <a:rPr lang="en-NZ" dirty="0" err="1"/>
              <a:t>Enroll</a:t>
            </a:r>
            <a:r>
              <a:rPr lang="en-NZ" dirty="0"/>
              <a:t>-HD registry</a:t>
            </a:r>
          </a:p>
          <a:p>
            <a:r>
              <a:rPr lang="en-NZ" dirty="0"/>
              <a:t>Collaboration with Dr Mike King and Nicola Liebergreen in Bioethics.</a:t>
            </a:r>
          </a:p>
          <a:p>
            <a:endParaRPr lang="en-NZ" dirty="0"/>
          </a:p>
          <a:p>
            <a:r>
              <a:rPr lang="en-NZ" dirty="0"/>
              <a:t>Prevalence of self reported behavioural/psych symptoms like anxiety, depression and irritability significantly higher in our premanifest cohort than approx. 30% reported in the literature</a:t>
            </a:r>
          </a:p>
          <a:p>
            <a:r>
              <a:rPr lang="en-NZ" dirty="0"/>
              <a:t>40% severe enough o require mediation.  In keeping with </a:t>
            </a:r>
            <a:r>
              <a:rPr lang="en-NZ" dirty="0" err="1"/>
              <a:t>huidelines</a:t>
            </a:r>
            <a:r>
              <a:rPr lang="en-NZ" dirty="0"/>
              <a:t>, SSRIs most widely prescribed, of interest that many patients don’t know their medication.</a:t>
            </a:r>
          </a:p>
          <a:p>
            <a:endParaRPr lang="en-NZ" dirty="0"/>
          </a:p>
          <a:p>
            <a:r>
              <a:rPr lang="en-NZ" dirty="0"/>
              <a:t>Treatment seems to follow the guidelines, most common meds are SSRIs</a:t>
            </a:r>
          </a:p>
          <a:p>
            <a:r>
              <a:rPr lang="en-NZ" dirty="0"/>
              <a:t>People find them generally OK, </a:t>
            </a:r>
          </a:p>
          <a:p>
            <a:r>
              <a:rPr lang="en-NZ" dirty="0"/>
              <a:t>Supplementing meds with alternative therapies, not available to manifest people</a:t>
            </a:r>
          </a:p>
          <a:p>
            <a:endParaRPr lang="en-NZ" dirty="0"/>
          </a:p>
          <a:p>
            <a:pPr algn="just"/>
            <a:r>
              <a:rPr lang="en-NZ" sz="1800" b="1" dirty="0">
                <a:effectLst/>
                <a:latin typeface="Times New Roman" panose="02020603050405020304" pitchFamily="18" charset="0"/>
                <a:ea typeface="Times New Roman" panose="02020603050405020304" pitchFamily="18" charset="0"/>
              </a:rPr>
              <a:t>More effective treatments for cognitive and behavioural symptoms are required to optimise patient outcomes.</a:t>
            </a:r>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998066C0-E47F-4403-8DEF-348757263190}" type="slidenum">
              <a:rPr lang="en-NZ" smtClean="0"/>
              <a:t>9</a:t>
            </a:fld>
            <a:endParaRPr lang="en-NZ"/>
          </a:p>
        </p:txBody>
      </p:sp>
    </p:spTree>
    <p:extLst>
      <p:ext uri="{BB962C8B-B14F-4D97-AF65-F5344CB8AC3E}">
        <p14:creationId xmlns:p14="http://schemas.microsoft.com/office/powerpoint/2010/main" val="2226141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234A43"/>
                </a:solidFill>
              </a:defRPr>
            </a:lvl1pPr>
          </a:lstStyle>
          <a:p>
            <a:r>
              <a:rPr lang="en-US" dirty="0"/>
              <a:t>Click to edit Master title style</a:t>
            </a:r>
            <a:endParaRPr lang="en-NZ"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4545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spTree>
    <p:extLst>
      <p:ext uri="{BB962C8B-B14F-4D97-AF65-F5344CB8AC3E}">
        <p14:creationId xmlns:p14="http://schemas.microsoft.com/office/powerpoint/2010/main" val="3949145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54545"/>
                </a:solidFill>
              </a:defRPr>
            </a:lvl1pPr>
          </a:lstStyle>
          <a:p>
            <a:r>
              <a:rPr lang="en-US"/>
              <a:t>Click to edit Master title style</a:t>
            </a:r>
            <a:endParaRPr lang="en-NZ" dirty="0"/>
          </a:p>
        </p:txBody>
      </p:sp>
      <p:sp>
        <p:nvSpPr>
          <p:cNvPr id="3" name="Vertical Text Placeholder 2"/>
          <p:cNvSpPr>
            <a:spLocks noGrp="1"/>
          </p:cNvSpPr>
          <p:nvPr>
            <p:ph type="body" orient="vert" idx="1"/>
          </p:nvPr>
        </p:nvSpPr>
        <p:spPr>
          <a:xfrm>
            <a:off x="838200" y="1825625"/>
            <a:ext cx="10515600" cy="4112188"/>
          </a:xfrm>
        </p:spPr>
        <p:txBody>
          <a:bodyPr vert="eaVert"/>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3917129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607412"/>
          </a:xfrm>
        </p:spPr>
        <p:txBody>
          <a:bodyPr vert="eaVert"/>
          <a:lstStyle>
            <a:lvl1pPr>
              <a:defRPr>
                <a:solidFill>
                  <a:srgbClr val="454545"/>
                </a:solidFill>
              </a:defRPr>
            </a:lvl1pPr>
          </a:lstStyle>
          <a:p>
            <a:r>
              <a:rPr lang="en-US"/>
              <a:t>Click to edit Master title style</a:t>
            </a:r>
            <a:endParaRPr lang="en-NZ" dirty="0"/>
          </a:p>
        </p:txBody>
      </p:sp>
      <p:sp>
        <p:nvSpPr>
          <p:cNvPr id="3" name="Vertical Text Placeholder 2"/>
          <p:cNvSpPr>
            <a:spLocks noGrp="1"/>
          </p:cNvSpPr>
          <p:nvPr>
            <p:ph type="body" orient="vert" idx="1"/>
          </p:nvPr>
        </p:nvSpPr>
        <p:spPr>
          <a:xfrm>
            <a:off x="838200" y="365125"/>
            <a:ext cx="7734300" cy="5607412"/>
          </a:xfrm>
        </p:spPr>
        <p:txBody>
          <a:bodyPr vert="eaVert"/>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1264326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234A43"/>
                </a:solidFill>
              </a:defRPr>
            </a:lvl1pPr>
          </a:lstStyle>
          <a:p>
            <a:r>
              <a:rPr lang="en-US" dirty="0"/>
              <a:t>Click to edit Master title style</a:t>
            </a:r>
            <a:endParaRPr lang="en-NZ"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4545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Z" dirty="0"/>
          </a:p>
        </p:txBody>
      </p:sp>
    </p:spTree>
    <p:extLst>
      <p:ext uri="{BB962C8B-B14F-4D97-AF65-F5344CB8AC3E}">
        <p14:creationId xmlns:p14="http://schemas.microsoft.com/office/powerpoint/2010/main" val="1243733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34A4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838200" y="1825625"/>
            <a:ext cx="10515600" cy="4123762"/>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387207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234A43"/>
                </a:solidFill>
              </a:defRPr>
            </a:lvl1pPr>
          </a:lstStyle>
          <a:p>
            <a:r>
              <a:rPr lang="en-US" dirty="0"/>
              <a:t>Click to edit Master title style</a:t>
            </a:r>
            <a:endParaRPr lang="en-NZ"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45454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28222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34A43"/>
                </a:solidFill>
              </a:defRPr>
            </a:lvl1pPr>
          </a:lstStyle>
          <a:p>
            <a:r>
              <a:rPr lang="en-US" dirty="0"/>
              <a:t>Click to edit Master title style</a:t>
            </a:r>
            <a:endParaRPr lang="en-NZ" dirty="0"/>
          </a:p>
        </p:txBody>
      </p:sp>
      <p:sp>
        <p:nvSpPr>
          <p:cNvPr id="3" name="Content Placeholder 2"/>
          <p:cNvSpPr>
            <a:spLocks noGrp="1"/>
          </p:cNvSpPr>
          <p:nvPr>
            <p:ph sz="half" idx="1"/>
          </p:nvPr>
        </p:nvSpPr>
        <p:spPr>
          <a:xfrm>
            <a:off x="838200" y="1825625"/>
            <a:ext cx="5181600" cy="4170061"/>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Content Placeholder 3"/>
          <p:cNvSpPr>
            <a:spLocks noGrp="1"/>
          </p:cNvSpPr>
          <p:nvPr>
            <p:ph sz="half" idx="2"/>
          </p:nvPr>
        </p:nvSpPr>
        <p:spPr>
          <a:xfrm>
            <a:off x="6172200" y="1825625"/>
            <a:ext cx="5181600" cy="4170061"/>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2273234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34A43"/>
                </a:solidFill>
              </a:defRPr>
            </a:lvl1pPr>
          </a:lstStyle>
          <a:p>
            <a:r>
              <a:rPr lang="en-US" dirty="0"/>
              <a:t>Click to edit Master title style</a:t>
            </a:r>
            <a:endParaRPr lang="en-NZ"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4545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90611"/>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4545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90611"/>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3094548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34A43"/>
                </a:solidFill>
              </a:defRPr>
            </a:lvl1pPr>
          </a:lstStyle>
          <a:p>
            <a:r>
              <a:rPr lang="en-US" dirty="0"/>
              <a:t>Click to edit Master title style</a:t>
            </a:r>
            <a:endParaRPr lang="en-NZ" dirty="0"/>
          </a:p>
        </p:txBody>
      </p:sp>
    </p:spTree>
    <p:extLst>
      <p:ext uri="{BB962C8B-B14F-4D97-AF65-F5344CB8AC3E}">
        <p14:creationId xmlns:p14="http://schemas.microsoft.com/office/powerpoint/2010/main" val="26525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39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454545"/>
                </a:solidFill>
              </a:defRPr>
            </a:lvl1pPr>
          </a:lstStyle>
          <a:p>
            <a:r>
              <a:rPr lang="en-US"/>
              <a:t>Click to edit Master title style</a:t>
            </a:r>
            <a:endParaRPr lang="en-NZ" dirty="0"/>
          </a:p>
        </p:txBody>
      </p:sp>
      <p:sp>
        <p:nvSpPr>
          <p:cNvPr id="3" name="Content Placeholder 2"/>
          <p:cNvSpPr>
            <a:spLocks noGrp="1"/>
          </p:cNvSpPr>
          <p:nvPr>
            <p:ph idx="1"/>
          </p:nvPr>
        </p:nvSpPr>
        <p:spPr>
          <a:xfrm>
            <a:off x="5183188" y="987425"/>
            <a:ext cx="6172200" cy="4873625"/>
          </a:xfrm>
        </p:spPr>
        <p:txBody>
          <a:bodyPr/>
          <a:lstStyle>
            <a:lvl1pPr>
              <a:defRPr sz="3200">
                <a:solidFill>
                  <a:srgbClr val="454545"/>
                </a:solidFill>
              </a:defRPr>
            </a:lvl1pPr>
            <a:lvl2pPr>
              <a:defRPr sz="2800">
                <a:solidFill>
                  <a:srgbClr val="454545"/>
                </a:solidFill>
              </a:defRPr>
            </a:lvl2pPr>
            <a:lvl3pPr>
              <a:defRPr sz="2400">
                <a:solidFill>
                  <a:srgbClr val="454545"/>
                </a:solidFill>
              </a:defRPr>
            </a:lvl3pPr>
            <a:lvl4pPr>
              <a:defRPr sz="2000">
                <a:solidFill>
                  <a:srgbClr val="454545"/>
                </a:solidFill>
              </a:defRPr>
            </a:lvl4pPr>
            <a:lvl5pPr>
              <a:defRPr sz="2000">
                <a:solidFill>
                  <a:srgbClr val="454545"/>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45454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30434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34A43"/>
                </a:solidFill>
              </a:defRPr>
            </a:lvl1pPr>
          </a:lstStyle>
          <a:p>
            <a:r>
              <a:rPr lang="en-US" dirty="0"/>
              <a:t>Click to edit Master title style</a:t>
            </a:r>
            <a:endParaRPr lang="en-NZ" dirty="0"/>
          </a:p>
        </p:txBody>
      </p:sp>
      <p:sp>
        <p:nvSpPr>
          <p:cNvPr id="3" name="Content Placeholder 2"/>
          <p:cNvSpPr>
            <a:spLocks noGrp="1"/>
          </p:cNvSpPr>
          <p:nvPr>
            <p:ph idx="1"/>
          </p:nvPr>
        </p:nvSpPr>
        <p:spPr>
          <a:xfrm>
            <a:off x="838200" y="1825625"/>
            <a:ext cx="10515600" cy="4123762"/>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177212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454545"/>
                </a:solidFill>
              </a:defRPr>
            </a:lvl1pPr>
          </a:lstStyle>
          <a:p>
            <a:r>
              <a:rPr lang="en-US"/>
              <a:t>Click to edit Master title style</a:t>
            </a:r>
            <a:endParaRPr lang="en-NZ"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45454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NZ"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45454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48991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54545"/>
                </a:solidFill>
              </a:defRPr>
            </a:lvl1pPr>
          </a:lstStyle>
          <a:p>
            <a:r>
              <a:rPr lang="en-US"/>
              <a:t>Click to edit Master title style</a:t>
            </a:r>
            <a:endParaRPr lang="en-NZ" dirty="0"/>
          </a:p>
        </p:txBody>
      </p:sp>
      <p:sp>
        <p:nvSpPr>
          <p:cNvPr id="3" name="Vertical Text Placeholder 2"/>
          <p:cNvSpPr>
            <a:spLocks noGrp="1"/>
          </p:cNvSpPr>
          <p:nvPr>
            <p:ph type="body" orient="vert" idx="1"/>
          </p:nvPr>
        </p:nvSpPr>
        <p:spPr>
          <a:xfrm>
            <a:off x="838200" y="1825625"/>
            <a:ext cx="10515600" cy="4112188"/>
          </a:xfrm>
        </p:spPr>
        <p:txBody>
          <a:bodyPr vert="eaVert"/>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2198347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607412"/>
          </a:xfrm>
        </p:spPr>
        <p:txBody>
          <a:bodyPr vert="eaVert"/>
          <a:lstStyle>
            <a:lvl1pPr>
              <a:defRPr>
                <a:solidFill>
                  <a:srgbClr val="454545"/>
                </a:solidFill>
              </a:defRPr>
            </a:lvl1pPr>
          </a:lstStyle>
          <a:p>
            <a:r>
              <a:rPr lang="en-US"/>
              <a:t>Click to edit Master title style</a:t>
            </a:r>
            <a:endParaRPr lang="en-NZ" dirty="0"/>
          </a:p>
        </p:txBody>
      </p:sp>
      <p:sp>
        <p:nvSpPr>
          <p:cNvPr id="3" name="Vertical Text Placeholder 2"/>
          <p:cNvSpPr>
            <a:spLocks noGrp="1"/>
          </p:cNvSpPr>
          <p:nvPr>
            <p:ph type="body" orient="vert" idx="1"/>
          </p:nvPr>
        </p:nvSpPr>
        <p:spPr>
          <a:xfrm>
            <a:off x="838200" y="365125"/>
            <a:ext cx="7734300" cy="5607412"/>
          </a:xfrm>
        </p:spPr>
        <p:txBody>
          <a:bodyPr vert="eaVert"/>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753761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a:t>Click to edit Master title style</a:t>
            </a:r>
            <a:endParaRPr lang="en-NZ"/>
          </a:p>
        </p:txBody>
      </p:sp>
      <p:sp>
        <p:nvSpPr>
          <p:cNvPr id="3" name="Text Placeholder 2"/>
          <p:cNvSpPr>
            <a:spLocks noGrp="1"/>
          </p:cNvSpPr>
          <p:nvPr>
            <p:ph type="body" sz="half" idx="1"/>
          </p:nvPr>
        </p:nvSpPr>
        <p:spPr>
          <a:xfrm>
            <a:off x="1826684" y="1827213"/>
            <a:ext cx="477308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802967" y="1827213"/>
            <a:ext cx="4775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Rectangle 8"/>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10"/>
          <p:cNvSpPr>
            <a:spLocks noGrp="1" noChangeArrowheads="1"/>
          </p:cNvSpPr>
          <p:nvPr>
            <p:ph type="sldNum" sz="quarter" idx="12"/>
          </p:nvPr>
        </p:nvSpPr>
        <p:spPr>
          <a:ln/>
        </p:spPr>
        <p:txBody>
          <a:bodyPr/>
          <a:lstStyle>
            <a:lvl1pPr>
              <a:defRPr/>
            </a:lvl1pPr>
          </a:lstStyle>
          <a:p>
            <a:pPr>
              <a:defRPr/>
            </a:pPr>
            <a:fld id="{A94D1084-8EE4-4041-A223-9220C9ADE04B}" type="slidenum">
              <a:rPr lang="en-GB" altLang="en-US"/>
              <a:pPr>
                <a:defRPr/>
              </a:pPr>
              <a:t>‹#›</a:t>
            </a:fld>
            <a:endParaRPr lang="en-GB" altLang="en-US"/>
          </a:p>
        </p:txBody>
      </p:sp>
    </p:spTree>
    <p:extLst>
      <p:ext uri="{BB962C8B-B14F-4D97-AF65-F5344CB8AC3E}">
        <p14:creationId xmlns:p14="http://schemas.microsoft.com/office/powerpoint/2010/main" val="2321077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8B6C7-B865-4EC8-8FA7-DD3FC1A8F3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CA63891F-F584-43B7-8F6D-B2A3DA34AD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8BB67E88-A1ED-4531-B5EE-8F8C76D6090D}"/>
              </a:ext>
            </a:extLst>
          </p:cNvPr>
          <p:cNvSpPr>
            <a:spLocks noGrp="1"/>
          </p:cNvSpPr>
          <p:nvPr>
            <p:ph type="dt" sz="half" idx="10"/>
          </p:nvPr>
        </p:nvSpPr>
        <p:spPr/>
        <p:txBody>
          <a:bodyPr/>
          <a:lstStyle/>
          <a:p>
            <a:fld id="{852C48B4-D06C-4D4C-B2A9-E7D64A936012}" type="datetimeFigureOut">
              <a:rPr lang="en-NZ" smtClean="0"/>
              <a:t>07/09/2023</a:t>
            </a:fld>
            <a:endParaRPr lang="en-NZ"/>
          </a:p>
        </p:txBody>
      </p:sp>
      <p:sp>
        <p:nvSpPr>
          <p:cNvPr id="5" name="Footer Placeholder 4">
            <a:extLst>
              <a:ext uri="{FF2B5EF4-FFF2-40B4-BE49-F238E27FC236}">
                <a16:creationId xmlns:a16="http://schemas.microsoft.com/office/drawing/2014/main" id="{2E909E3F-A041-4673-90BB-ED7D302F553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BEEA01F-7681-4D72-A30E-01568E651FC1}"/>
              </a:ext>
            </a:extLst>
          </p:cNvPr>
          <p:cNvSpPr>
            <a:spLocks noGrp="1"/>
          </p:cNvSpPr>
          <p:nvPr>
            <p:ph type="sldNum" sz="quarter" idx="12"/>
          </p:nvPr>
        </p:nvSpPr>
        <p:spPr/>
        <p:txBody>
          <a:bodyPr/>
          <a:lstStyle/>
          <a:p>
            <a:fld id="{4238D1C4-4473-4C7A-AA46-851A3312C4A9}" type="slidenum">
              <a:rPr lang="en-NZ" smtClean="0"/>
              <a:t>‹#›</a:t>
            </a:fld>
            <a:endParaRPr lang="en-NZ"/>
          </a:p>
        </p:txBody>
      </p:sp>
    </p:spTree>
    <p:extLst>
      <p:ext uri="{BB962C8B-B14F-4D97-AF65-F5344CB8AC3E}">
        <p14:creationId xmlns:p14="http://schemas.microsoft.com/office/powerpoint/2010/main" val="1828866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027D2-B61F-4736-BC5D-124B41401A4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B11141C-A6F6-4CDB-B118-C305AACD9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01BA331-08B8-4621-A1CF-64FF799CFAFC}"/>
              </a:ext>
            </a:extLst>
          </p:cNvPr>
          <p:cNvSpPr>
            <a:spLocks noGrp="1"/>
          </p:cNvSpPr>
          <p:nvPr>
            <p:ph type="dt" sz="half" idx="10"/>
          </p:nvPr>
        </p:nvSpPr>
        <p:spPr/>
        <p:txBody>
          <a:bodyPr/>
          <a:lstStyle/>
          <a:p>
            <a:fld id="{852C48B4-D06C-4D4C-B2A9-E7D64A936012}" type="datetimeFigureOut">
              <a:rPr lang="en-NZ" smtClean="0"/>
              <a:t>07/09/2023</a:t>
            </a:fld>
            <a:endParaRPr lang="en-NZ"/>
          </a:p>
        </p:txBody>
      </p:sp>
      <p:sp>
        <p:nvSpPr>
          <p:cNvPr id="5" name="Footer Placeholder 4">
            <a:extLst>
              <a:ext uri="{FF2B5EF4-FFF2-40B4-BE49-F238E27FC236}">
                <a16:creationId xmlns:a16="http://schemas.microsoft.com/office/drawing/2014/main" id="{064F9CA9-E508-4224-99F7-5519B22C588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D382A86-C58A-475F-95B5-EBFC0B8D8A9F}"/>
              </a:ext>
            </a:extLst>
          </p:cNvPr>
          <p:cNvSpPr>
            <a:spLocks noGrp="1"/>
          </p:cNvSpPr>
          <p:nvPr>
            <p:ph type="sldNum" sz="quarter" idx="12"/>
          </p:nvPr>
        </p:nvSpPr>
        <p:spPr/>
        <p:txBody>
          <a:bodyPr/>
          <a:lstStyle/>
          <a:p>
            <a:fld id="{4238D1C4-4473-4C7A-AA46-851A3312C4A9}" type="slidenum">
              <a:rPr lang="en-NZ" smtClean="0"/>
              <a:t>‹#›</a:t>
            </a:fld>
            <a:endParaRPr lang="en-NZ"/>
          </a:p>
        </p:txBody>
      </p:sp>
    </p:spTree>
    <p:extLst>
      <p:ext uri="{BB962C8B-B14F-4D97-AF65-F5344CB8AC3E}">
        <p14:creationId xmlns:p14="http://schemas.microsoft.com/office/powerpoint/2010/main" val="3866439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5B16-88F7-4201-BB36-3BA4932E19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AB6CD052-D315-4574-9840-4BB266F17E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BEA44-B389-4B77-8628-5AB88EE8EE93}"/>
              </a:ext>
            </a:extLst>
          </p:cNvPr>
          <p:cNvSpPr>
            <a:spLocks noGrp="1"/>
          </p:cNvSpPr>
          <p:nvPr>
            <p:ph type="dt" sz="half" idx="10"/>
          </p:nvPr>
        </p:nvSpPr>
        <p:spPr/>
        <p:txBody>
          <a:bodyPr/>
          <a:lstStyle/>
          <a:p>
            <a:fld id="{852C48B4-D06C-4D4C-B2A9-E7D64A936012}" type="datetimeFigureOut">
              <a:rPr lang="en-NZ" smtClean="0"/>
              <a:t>07/09/2023</a:t>
            </a:fld>
            <a:endParaRPr lang="en-NZ"/>
          </a:p>
        </p:txBody>
      </p:sp>
      <p:sp>
        <p:nvSpPr>
          <p:cNvPr id="5" name="Footer Placeholder 4">
            <a:extLst>
              <a:ext uri="{FF2B5EF4-FFF2-40B4-BE49-F238E27FC236}">
                <a16:creationId xmlns:a16="http://schemas.microsoft.com/office/drawing/2014/main" id="{2EA0A060-2767-4F67-A734-5AEC10680AA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7A80618-60CE-438D-8626-78AFDE7A71FB}"/>
              </a:ext>
            </a:extLst>
          </p:cNvPr>
          <p:cNvSpPr>
            <a:spLocks noGrp="1"/>
          </p:cNvSpPr>
          <p:nvPr>
            <p:ph type="sldNum" sz="quarter" idx="12"/>
          </p:nvPr>
        </p:nvSpPr>
        <p:spPr/>
        <p:txBody>
          <a:bodyPr/>
          <a:lstStyle/>
          <a:p>
            <a:fld id="{4238D1C4-4473-4C7A-AA46-851A3312C4A9}" type="slidenum">
              <a:rPr lang="en-NZ" smtClean="0"/>
              <a:t>‹#›</a:t>
            </a:fld>
            <a:endParaRPr lang="en-NZ"/>
          </a:p>
        </p:txBody>
      </p:sp>
    </p:spTree>
    <p:extLst>
      <p:ext uri="{BB962C8B-B14F-4D97-AF65-F5344CB8AC3E}">
        <p14:creationId xmlns:p14="http://schemas.microsoft.com/office/powerpoint/2010/main" val="1347307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222D-96CC-4202-A592-83EB131CBB6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611B7B1-6A47-4823-886D-B74430D06A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E1655BDF-2068-41E4-BD5D-4925D0B9B1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B5A07A0F-416B-4ABC-826C-0E302C5E148E}"/>
              </a:ext>
            </a:extLst>
          </p:cNvPr>
          <p:cNvSpPr>
            <a:spLocks noGrp="1"/>
          </p:cNvSpPr>
          <p:nvPr>
            <p:ph type="dt" sz="half" idx="10"/>
          </p:nvPr>
        </p:nvSpPr>
        <p:spPr/>
        <p:txBody>
          <a:bodyPr/>
          <a:lstStyle/>
          <a:p>
            <a:fld id="{852C48B4-D06C-4D4C-B2A9-E7D64A936012}" type="datetimeFigureOut">
              <a:rPr lang="en-NZ" smtClean="0"/>
              <a:t>07/09/2023</a:t>
            </a:fld>
            <a:endParaRPr lang="en-NZ"/>
          </a:p>
        </p:txBody>
      </p:sp>
      <p:sp>
        <p:nvSpPr>
          <p:cNvPr id="6" name="Footer Placeholder 5">
            <a:extLst>
              <a:ext uri="{FF2B5EF4-FFF2-40B4-BE49-F238E27FC236}">
                <a16:creationId xmlns:a16="http://schemas.microsoft.com/office/drawing/2014/main" id="{11F672F7-BEB0-431B-8118-E090EF101D4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E5698A3-48FA-4938-8D29-F8EAEBE618D9}"/>
              </a:ext>
            </a:extLst>
          </p:cNvPr>
          <p:cNvSpPr>
            <a:spLocks noGrp="1"/>
          </p:cNvSpPr>
          <p:nvPr>
            <p:ph type="sldNum" sz="quarter" idx="12"/>
          </p:nvPr>
        </p:nvSpPr>
        <p:spPr/>
        <p:txBody>
          <a:bodyPr/>
          <a:lstStyle/>
          <a:p>
            <a:fld id="{4238D1C4-4473-4C7A-AA46-851A3312C4A9}" type="slidenum">
              <a:rPr lang="en-NZ" smtClean="0"/>
              <a:t>‹#›</a:t>
            </a:fld>
            <a:endParaRPr lang="en-NZ"/>
          </a:p>
        </p:txBody>
      </p:sp>
    </p:spTree>
    <p:extLst>
      <p:ext uri="{BB962C8B-B14F-4D97-AF65-F5344CB8AC3E}">
        <p14:creationId xmlns:p14="http://schemas.microsoft.com/office/powerpoint/2010/main" val="2362265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AEC0A-80E1-44B2-B41E-A977B8BDA7DE}"/>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D73543A-3AB5-4A09-8639-484551E70E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864172-A44D-4473-9B74-584988C7E1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34D388F0-CBCF-45C2-93B5-9C07F35DA5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EAB1D9-1F1F-47DB-9531-3D8196DAAE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BF95837C-EC0E-4161-9F5C-C48E55AE3B2A}"/>
              </a:ext>
            </a:extLst>
          </p:cNvPr>
          <p:cNvSpPr>
            <a:spLocks noGrp="1"/>
          </p:cNvSpPr>
          <p:nvPr>
            <p:ph type="dt" sz="half" idx="10"/>
          </p:nvPr>
        </p:nvSpPr>
        <p:spPr/>
        <p:txBody>
          <a:bodyPr/>
          <a:lstStyle/>
          <a:p>
            <a:fld id="{852C48B4-D06C-4D4C-B2A9-E7D64A936012}" type="datetimeFigureOut">
              <a:rPr lang="en-NZ" smtClean="0"/>
              <a:t>07/09/2023</a:t>
            </a:fld>
            <a:endParaRPr lang="en-NZ"/>
          </a:p>
        </p:txBody>
      </p:sp>
      <p:sp>
        <p:nvSpPr>
          <p:cNvPr id="8" name="Footer Placeholder 7">
            <a:extLst>
              <a:ext uri="{FF2B5EF4-FFF2-40B4-BE49-F238E27FC236}">
                <a16:creationId xmlns:a16="http://schemas.microsoft.com/office/drawing/2014/main" id="{9E949FF2-75AD-4790-A828-51AB953AB82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D68BB0D1-2BE9-492C-8949-305FA80BF018}"/>
              </a:ext>
            </a:extLst>
          </p:cNvPr>
          <p:cNvSpPr>
            <a:spLocks noGrp="1"/>
          </p:cNvSpPr>
          <p:nvPr>
            <p:ph type="sldNum" sz="quarter" idx="12"/>
          </p:nvPr>
        </p:nvSpPr>
        <p:spPr/>
        <p:txBody>
          <a:bodyPr/>
          <a:lstStyle/>
          <a:p>
            <a:fld id="{4238D1C4-4473-4C7A-AA46-851A3312C4A9}" type="slidenum">
              <a:rPr lang="en-NZ" smtClean="0"/>
              <a:t>‹#›</a:t>
            </a:fld>
            <a:endParaRPr lang="en-NZ"/>
          </a:p>
        </p:txBody>
      </p:sp>
    </p:spTree>
    <p:extLst>
      <p:ext uri="{BB962C8B-B14F-4D97-AF65-F5344CB8AC3E}">
        <p14:creationId xmlns:p14="http://schemas.microsoft.com/office/powerpoint/2010/main" val="867947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71885-A248-48D2-BEB7-A3D2C9D80636}"/>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E9014FD3-89A2-409C-A6C3-9490F8C7C833}"/>
              </a:ext>
            </a:extLst>
          </p:cNvPr>
          <p:cNvSpPr>
            <a:spLocks noGrp="1"/>
          </p:cNvSpPr>
          <p:nvPr>
            <p:ph type="dt" sz="half" idx="10"/>
          </p:nvPr>
        </p:nvSpPr>
        <p:spPr/>
        <p:txBody>
          <a:bodyPr/>
          <a:lstStyle/>
          <a:p>
            <a:fld id="{852C48B4-D06C-4D4C-B2A9-E7D64A936012}" type="datetimeFigureOut">
              <a:rPr lang="en-NZ" smtClean="0"/>
              <a:t>07/09/2023</a:t>
            </a:fld>
            <a:endParaRPr lang="en-NZ"/>
          </a:p>
        </p:txBody>
      </p:sp>
      <p:sp>
        <p:nvSpPr>
          <p:cNvPr id="4" name="Footer Placeholder 3">
            <a:extLst>
              <a:ext uri="{FF2B5EF4-FFF2-40B4-BE49-F238E27FC236}">
                <a16:creationId xmlns:a16="http://schemas.microsoft.com/office/drawing/2014/main" id="{7091779B-A0AE-4B0D-B4FE-663E7EA024FB}"/>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75BA17CC-8781-4123-B192-664B8A7B0B4D}"/>
              </a:ext>
            </a:extLst>
          </p:cNvPr>
          <p:cNvSpPr>
            <a:spLocks noGrp="1"/>
          </p:cNvSpPr>
          <p:nvPr>
            <p:ph type="sldNum" sz="quarter" idx="12"/>
          </p:nvPr>
        </p:nvSpPr>
        <p:spPr/>
        <p:txBody>
          <a:bodyPr/>
          <a:lstStyle/>
          <a:p>
            <a:fld id="{4238D1C4-4473-4C7A-AA46-851A3312C4A9}" type="slidenum">
              <a:rPr lang="en-NZ" smtClean="0"/>
              <a:t>‹#›</a:t>
            </a:fld>
            <a:endParaRPr lang="en-NZ"/>
          </a:p>
        </p:txBody>
      </p:sp>
    </p:spTree>
    <p:extLst>
      <p:ext uri="{BB962C8B-B14F-4D97-AF65-F5344CB8AC3E}">
        <p14:creationId xmlns:p14="http://schemas.microsoft.com/office/powerpoint/2010/main" val="2515344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234A43"/>
                </a:solidFill>
              </a:defRPr>
            </a:lvl1pPr>
          </a:lstStyle>
          <a:p>
            <a:r>
              <a:rPr lang="en-US" dirty="0"/>
              <a:t>Click to edit Master title style</a:t>
            </a:r>
            <a:endParaRPr lang="en-NZ"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45454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43154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BEC57D-6446-4A20-9A30-D0BD56A88162}"/>
              </a:ext>
            </a:extLst>
          </p:cNvPr>
          <p:cNvSpPr>
            <a:spLocks noGrp="1"/>
          </p:cNvSpPr>
          <p:nvPr>
            <p:ph type="dt" sz="half" idx="10"/>
          </p:nvPr>
        </p:nvSpPr>
        <p:spPr/>
        <p:txBody>
          <a:bodyPr/>
          <a:lstStyle/>
          <a:p>
            <a:fld id="{852C48B4-D06C-4D4C-B2A9-E7D64A936012}" type="datetimeFigureOut">
              <a:rPr lang="en-NZ" smtClean="0"/>
              <a:t>07/09/2023</a:t>
            </a:fld>
            <a:endParaRPr lang="en-NZ"/>
          </a:p>
        </p:txBody>
      </p:sp>
      <p:sp>
        <p:nvSpPr>
          <p:cNvPr id="3" name="Footer Placeholder 2">
            <a:extLst>
              <a:ext uri="{FF2B5EF4-FFF2-40B4-BE49-F238E27FC236}">
                <a16:creationId xmlns:a16="http://schemas.microsoft.com/office/drawing/2014/main" id="{AF6CB619-B87D-4D14-82BF-408760CEFE47}"/>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CDC4A51-7021-47C8-8E22-8E4884FE48B7}"/>
              </a:ext>
            </a:extLst>
          </p:cNvPr>
          <p:cNvSpPr>
            <a:spLocks noGrp="1"/>
          </p:cNvSpPr>
          <p:nvPr>
            <p:ph type="sldNum" sz="quarter" idx="12"/>
          </p:nvPr>
        </p:nvSpPr>
        <p:spPr/>
        <p:txBody>
          <a:bodyPr/>
          <a:lstStyle/>
          <a:p>
            <a:fld id="{4238D1C4-4473-4C7A-AA46-851A3312C4A9}" type="slidenum">
              <a:rPr lang="en-NZ" smtClean="0"/>
              <a:t>‹#›</a:t>
            </a:fld>
            <a:endParaRPr lang="en-NZ"/>
          </a:p>
        </p:txBody>
      </p:sp>
    </p:spTree>
    <p:extLst>
      <p:ext uri="{BB962C8B-B14F-4D97-AF65-F5344CB8AC3E}">
        <p14:creationId xmlns:p14="http://schemas.microsoft.com/office/powerpoint/2010/main" val="994956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AABB-DC93-4FDB-B0AA-BF18C8014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7FCD8086-D93F-483D-8C6A-F6E839FF20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5D32D83A-9928-47BD-AB6C-66CFE64257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956956-5678-4D65-A2C6-B306096BCC6E}"/>
              </a:ext>
            </a:extLst>
          </p:cNvPr>
          <p:cNvSpPr>
            <a:spLocks noGrp="1"/>
          </p:cNvSpPr>
          <p:nvPr>
            <p:ph type="dt" sz="half" idx="10"/>
          </p:nvPr>
        </p:nvSpPr>
        <p:spPr/>
        <p:txBody>
          <a:bodyPr/>
          <a:lstStyle/>
          <a:p>
            <a:fld id="{852C48B4-D06C-4D4C-B2A9-E7D64A936012}" type="datetimeFigureOut">
              <a:rPr lang="en-NZ" smtClean="0"/>
              <a:t>07/09/2023</a:t>
            </a:fld>
            <a:endParaRPr lang="en-NZ"/>
          </a:p>
        </p:txBody>
      </p:sp>
      <p:sp>
        <p:nvSpPr>
          <p:cNvPr id="6" name="Footer Placeholder 5">
            <a:extLst>
              <a:ext uri="{FF2B5EF4-FFF2-40B4-BE49-F238E27FC236}">
                <a16:creationId xmlns:a16="http://schemas.microsoft.com/office/drawing/2014/main" id="{D9A14DAA-4A66-433C-9586-12732270254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12392B21-438D-4E85-BB0F-9832A3D5DFCB}"/>
              </a:ext>
            </a:extLst>
          </p:cNvPr>
          <p:cNvSpPr>
            <a:spLocks noGrp="1"/>
          </p:cNvSpPr>
          <p:nvPr>
            <p:ph type="sldNum" sz="quarter" idx="12"/>
          </p:nvPr>
        </p:nvSpPr>
        <p:spPr/>
        <p:txBody>
          <a:bodyPr/>
          <a:lstStyle/>
          <a:p>
            <a:fld id="{4238D1C4-4473-4C7A-AA46-851A3312C4A9}" type="slidenum">
              <a:rPr lang="en-NZ" smtClean="0"/>
              <a:t>‹#›</a:t>
            </a:fld>
            <a:endParaRPr lang="en-NZ"/>
          </a:p>
        </p:txBody>
      </p:sp>
    </p:spTree>
    <p:extLst>
      <p:ext uri="{BB962C8B-B14F-4D97-AF65-F5344CB8AC3E}">
        <p14:creationId xmlns:p14="http://schemas.microsoft.com/office/powerpoint/2010/main" val="2610265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8525F-1ECA-4441-AA3A-4A70A433F5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173F3B50-59E2-410E-A481-CDEB526612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15BB8C10-6B42-44D4-919B-1386F60006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3B53CC-390F-4786-B59C-D4740AFDE06B}"/>
              </a:ext>
            </a:extLst>
          </p:cNvPr>
          <p:cNvSpPr>
            <a:spLocks noGrp="1"/>
          </p:cNvSpPr>
          <p:nvPr>
            <p:ph type="dt" sz="half" idx="10"/>
          </p:nvPr>
        </p:nvSpPr>
        <p:spPr/>
        <p:txBody>
          <a:bodyPr/>
          <a:lstStyle/>
          <a:p>
            <a:fld id="{852C48B4-D06C-4D4C-B2A9-E7D64A936012}" type="datetimeFigureOut">
              <a:rPr lang="en-NZ" smtClean="0"/>
              <a:t>07/09/2023</a:t>
            </a:fld>
            <a:endParaRPr lang="en-NZ"/>
          </a:p>
        </p:txBody>
      </p:sp>
      <p:sp>
        <p:nvSpPr>
          <p:cNvPr id="6" name="Footer Placeholder 5">
            <a:extLst>
              <a:ext uri="{FF2B5EF4-FFF2-40B4-BE49-F238E27FC236}">
                <a16:creationId xmlns:a16="http://schemas.microsoft.com/office/drawing/2014/main" id="{40F684E1-63D2-408E-AC14-8271FD826EC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2599BBF-FBCD-436B-B99C-17435D5DDFA7}"/>
              </a:ext>
            </a:extLst>
          </p:cNvPr>
          <p:cNvSpPr>
            <a:spLocks noGrp="1"/>
          </p:cNvSpPr>
          <p:nvPr>
            <p:ph type="sldNum" sz="quarter" idx="12"/>
          </p:nvPr>
        </p:nvSpPr>
        <p:spPr/>
        <p:txBody>
          <a:bodyPr/>
          <a:lstStyle/>
          <a:p>
            <a:fld id="{4238D1C4-4473-4C7A-AA46-851A3312C4A9}" type="slidenum">
              <a:rPr lang="en-NZ" smtClean="0"/>
              <a:t>‹#›</a:t>
            </a:fld>
            <a:endParaRPr lang="en-NZ"/>
          </a:p>
        </p:txBody>
      </p:sp>
    </p:spTree>
    <p:extLst>
      <p:ext uri="{BB962C8B-B14F-4D97-AF65-F5344CB8AC3E}">
        <p14:creationId xmlns:p14="http://schemas.microsoft.com/office/powerpoint/2010/main" val="1471561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08224-E539-4077-B133-33F26045D4FE}"/>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9CD7B11-2B96-4C08-A7C8-2701E1153D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437178F-50A6-4EE0-B1A0-0F1A4D039E74}"/>
              </a:ext>
            </a:extLst>
          </p:cNvPr>
          <p:cNvSpPr>
            <a:spLocks noGrp="1"/>
          </p:cNvSpPr>
          <p:nvPr>
            <p:ph type="dt" sz="half" idx="10"/>
          </p:nvPr>
        </p:nvSpPr>
        <p:spPr/>
        <p:txBody>
          <a:bodyPr/>
          <a:lstStyle/>
          <a:p>
            <a:fld id="{852C48B4-D06C-4D4C-B2A9-E7D64A936012}" type="datetimeFigureOut">
              <a:rPr lang="en-NZ" smtClean="0"/>
              <a:t>07/09/2023</a:t>
            </a:fld>
            <a:endParaRPr lang="en-NZ"/>
          </a:p>
        </p:txBody>
      </p:sp>
      <p:sp>
        <p:nvSpPr>
          <p:cNvPr id="5" name="Footer Placeholder 4">
            <a:extLst>
              <a:ext uri="{FF2B5EF4-FFF2-40B4-BE49-F238E27FC236}">
                <a16:creationId xmlns:a16="http://schemas.microsoft.com/office/drawing/2014/main" id="{841D8574-F320-47ED-A05D-AF3E80119D3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3D304BA-67DE-467F-9ACB-63764B70D6E6}"/>
              </a:ext>
            </a:extLst>
          </p:cNvPr>
          <p:cNvSpPr>
            <a:spLocks noGrp="1"/>
          </p:cNvSpPr>
          <p:nvPr>
            <p:ph type="sldNum" sz="quarter" idx="12"/>
          </p:nvPr>
        </p:nvSpPr>
        <p:spPr/>
        <p:txBody>
          <a:bodyPr/>
          <a:lstStyle/>
          <a:p>
            <a:fld id="{4238D1C4-4473-4C7A-AA46-851A3312C4A9}" type="slidenum">
              <a:rPr lang="en-NZ" smtClean="0"/>
              <a:t>‹#›</a:t>
            </a:fld>
            <a:endParaRPr lang="en-NZ"/>
          </a:p>
        </p:txBody>
      </p:sp>
    </p:spTree>
    <p:extLst>
      <p:ext uri="{BB962C8B-B14F-4D97-AF65-F5344CB8AC3E}">
        <p14:creationId xmlns:p14="http://schemas.microsoft.com/office/powerpoint/2010/main" val="2597034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CCB598-9D71-408C-BAF1-2B0739506A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6A623933-00CE-4ED2-8251-0B7F71443F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46A715D-BC02-4C4E-A0AE-F7A5594DABC1}"/>
              </a:ext>
            </a:extLst>
          </p:cNvPr>
          <p:cNvSpPr>
            <a:spLocks noGrp="1"/>
          </p:cNvSpPr>
          <p:nvPr>
            <p:ph type="dt" sz="half" idx="10"/>
          </p:nvPr>
        </p:nvSpPr>
        <p:spPr/>
        <p:txBody>
          <a:bodyPr/>
          <a:lstStyle/>
          <a:p>
            <a:fld id="{852C48B4-D06C-4D4C-B2A9-E7D64A936012}" type="datetimeFigureOut">
              <a:rPr lang="en-NZ" smtClean="0"/>
              <a:t>07/09/2023</a:t>
            </a:fld>
            <a:endParaRPr lang="en-NZ"/>
          </a:p>
        </p:txBody>
      </p:sp>
      <p:sp>
        <p:nvSpPr>
          <p:cNvPr id="5" name="Footer Placeholder 4">
            <a:extLst>
              <a:ext uri="{FF2B5EF4-FFF2-40B4-BE49-F238E27FC236}">
                <a16:creationId xmlns:a16="http://schemas.microsoft.com/office/drawing/2014/main" id="{DED46F9A-D10E-4F12-AB7E-56DA2873507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FF21E9F-EC50-496D-886E-FA7E5ACD9A48}"/>
              </a:ext>
            </a:extLst>
          </p:cNvPr>
          <p:cNvSpPr>
            <a:spLocks noGrp="1"/>
          </p:cNvSpPr>
          <p:nvPr>
            <p:ph type="sldNum" sz="quarter" idx="12"/>
          </p:nvPr>
        </p:nvSpPr>
        <p:spPr/>
        <p:txBody>
          <a:bodyPr/>
          <a:lstStyle/>
          <a:p>
            <a:fld id="{4238D1C4-4473-4C7A-AA46-851A3312C4A9}" type="slidenum">
              <a:rPr lang="en-NZ" smtClean="0"/>
              <a:t>‹#›</a:t>
            </a:fld>
            <a:endParaRPr lang="en-NZ"/>
          </a:p>
        </p:txBody>
      </p:sp>
    </p:spTree>
    <p:extLst>
      <p:ext uri="{BB962C8B-B14F-4D97-AF65-F5344CB8AC3E}">
        <p14:creationId xmlns:p14="http://schemas.microsoft.com/office/powerpoint/2010/main" val="1610941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B459DF59-B3C6-441F-9A22-B218A9E64765}" type="datetimeFigureOut">
              <a:rPr lang="en-NZ" smtClean="0"/>
              <a:t>07/09/2023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963D072-4133-4082-A9E0-BAA06D04E732}" type="slidenum">
              <a:rPr lang="en-NZ" smtClean="0"/>
              <a:t>‹#›</a:t>
            </a:fld>
            <a:endParaRPr lang="en-NZ"/>
          </a:p>
        </p:txBody>
      </p:sp>
    </p:spTree>
    <p:extLst>
      <p:ext uri="{BB962C8B-B14F-4D97-AF65-F5344CB8AC3E}">
        <p14:creationId xmlns:p14="http://schemas.microsoft.com/office/powerpoint/2010/main" val="803743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459DF59-B3C6-441F-9A22-B218A9E64765}" type="datetimeFigureOut">
              <a:rPr lang="en-NZ" smtClean="0"/>
              <a:t>07/09/2023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963D072-4133-4082-A9E0-BAA06D04E732}" type="slidenum">
              <a:rPr lang="en-NZ" smtClean="0"/>
              <a:t>‹#›</a:t>
            </a:fld>
            <a:endParaRPr lang="en-NZ"/>
          </a:p>
        </p:txBody>
      </p:sp>
    </p:spTree>
    <p:extLst>
      <p:ext uri="{BB962C8B-B14F-4D97-AF65-F5344CB8AC3E}">
        <p14:creationId xmlns:p14="http://schemas.microsoft.com/office/powerpoint/2010/main" val="3719127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59DF59-B3C6-441F-9A22-B218A9E64765}" type="datetimeFigureOut">
              <a:rPr lang="en-NZ" smtClean="0"/>
              <a:t>07/09/2023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963D072-4133-4082-A9E0-BAA06D04E732}" type="slidenum">
              <a:rPr lang="en-NZ" smtClean="0"/>
              <a:t>‹#›</a:t>
            </a:fld>
            <a:endParaRPr lang="en-NZ"/>
          </a:p>
        </p:txBody>
      </p:sp>
    </p:spTree>
    <p:extLst>
      <p:ext uri="{BB962C8B-B14F-4D97-AF65-F5344CB8AC3E}">
        <p14:creationId xmlns:p14="http://schemas.microsoft.com/office/powerpoint/2010/main" val="3974812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B459DF59-B3C6-441F-9A22-B218A9E64765}" type="datetimeFigureOut">
              <a:rPr lang="en-NZ" smtClean="0"/>
              <a:t>07/09/2023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963D072-4133-4082-A9E0-BAA06D04E732}" type="slidenum">
              <a:rPr lang="en-NZ" smtClean="0"/>
              <a:t>‹#›</a:t>
            </a:fld>
            <a:endParaRPr lang="en-NZ"/>
          </a:p>
        </p:txBody>
      </p:sp>
    </p:spTree>
    <p:extLst>
      <p:ext uri="{BB962C8B-B14F-4D97-AF65-F5344CB8AC3E}">
        <p14:creationId xmlns:p14="http://schemas.microsoft.com/office/powerpoint/2010/main" val="1520317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B459DF59-B3C6-441F-9A22-B218A9E64765}" type="datetimeFigureOut">
              <a:rPr lang="en-NZ" smtClean="0"/>
              <a:t>07/09/2023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963D072-4133-4082-A9E0-BAA06D04E732}" type="slidenum">
              <a:rPr lang="en-NZ" smtClean="0"/>
              <a:t>‹#›</a:t>
            </a:fld>
            <a:endParaRPr lang="en-NZ"/>
          </a:p>
        </p:txBody>
      </p:sp>
    </p:spTree>
    <p:extLst>
      <p:ext uri="{BB962C8B-B14F-4D97-AF65-F5344CB8AC3E}">
        <p14:creationId xmlns:p14="http://schemas.microsoft.com/office/powerpoint/2010/main" val="1756399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34A43"/>
                </a:solidFill>
              </a:defRPr>
            </a:lvl1pPr>
          </a:lstStyle>
          <a:p>
            <a:r>
              <a:rPr lang="en-US" dirty="0"/>
              <a:t>Click to edit Master title style</a:t>
            </a:r>
            <a:endParaRPr lang="en-NZ" dirty="0"/>
          </a:p>
        </p:txBody>
      </p:sp>
      <p:sp>
        <p:nvSpPr>
          <p:cNvPr id="3" name="Content Placeholder 2"/>
          <p:cNvSpPr>
            <a:spLocks noGrp="1"/>
          </p:cNvSpPr>
          <p:nvPr>
            <p:ph sz="half" idx="1"/>
          </p:nvPr>
        </p:nvSpPr>
        <p:spPr>
          <a:xfrm>
            <a:off x="838200" y="1825625"/>
            <a:ext cx="5181600" cy="4170061"/>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Content Placeholder 3"/>
          <p:cNvSpPr>
            <a:spLocks noGrp="1"/>
          </p:cNvSpPr>
          <p:nvPr>
            <p:ph sz="half" idx="2"/>
          </p:nvPr>
        </p:nvSpPr>
        <p:spPr>
          <a:xfrm>
            <a:off x="6172200" y="1825625"/>
            <a:ext cx="5181600" cy="4170061"/>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32735918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B459DF59-B3C6-441F-9A22-B218A9E64765}" type="datetimeFigureOut">
              <a:rPr lang="en-NZ" smtClean="0"/>
              <a:t>07/09/2023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963D072-4133-4082-A9E0-BAA06D04E732}" type="slidenum">
              <a:rPr lang="en-NZ" smtClean="0"/>
              <a:t>‹#›</a:t>
            </a:fld>
            <a:endParaRPr lang="en-NZ"/>
          </a:p>
        </p:txBody>
      </p:sp>
    </p:spTree>
    <p:extLst>
      <p:ext uri="{BB962C8B-B14F-4D97-AF65-F5344CB8AC3E}">
        <p14:creationId xmlns:p14="http://schemas.microsoft.com/office/powerpoint/2010/main" val="4143678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59DF59-B3C6-441F-9A22-B218A9E64765}" type="datetimeFigureOut">
              <a:rPr lang="en-NZ" smtClean="0"/>
              <a:t>07/09/2023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963D072-4133-4082-A9E0-BAA06D04E732}" type="slidenum">
              <a:rPr lang="en-NZ" smtClean="0"/>
              <a:t>‹#›</a:t>
            </a:fld>
            <a:endParaRPr lang="en-NZ"/>
          </a:p>
        </p:txBody>
      </p:sp>
    </p:spTree>
    <p:extLst>
      <p:ext uri="{BB962C8B-B14F-4D97-AF65-F5344CB8AC3E}">
        <p14:creationId xmlns:p14="http://schemas.microsoft.com/office/powerpoint/2010/main" val="4084335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59DF59-B3C6-441F-9A22-B218A9E64765}" type="datetimeFigureOut">
              <a:rPr lang="en-NZ" smtClean="0"/>
              <a:t>07/09/2023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963D072-4133-4082-A9E0-BAA06D04E732}" type="slidenum">
              <a:rPr lang="en-NZ" smtClean="0"/>
              <a:t>‹#›</a:t>
            </a:fld>
            <a:endParaRPr lang="en-NZ"/>
          </a:p>
        </p:txBody>
      </p:sp>
    </p:spTree>
    <p:extLst>
      <p:ext uri="{BB962C8B-B14F-4D97-AF65-F5344CB8AC3E}">
        <p14:creationId xmlns:p14="http://schemas.microsoft.com/office/powerpoint/2010/main" val="2590077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59DF59-B3C6-441F-9A22-B218A9E64765}" type="datetimeFigureOut">
              <a:rPr lang="en-NZ" smtClean="0"/>
              <a:t>07/09/2023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963D072-4133-4082-A9E0-BAA06D04E732}" type="slidenum">
              <a:rPr lang="en-NZ" smtClean="0"/>
              <a:t>‹#›</a:t>
            </a:fld>
            <a:endParaRPr lang="en-NZ"/>
          </a:p>
        </p:txBody>
      </p:sp>
    </p:spTree>
    <p:extLst>
      <p:ext uri="{BB962C8B-B14F-4D97-AF65-F5344CB8AC3E}">
        <p14:creationId xmlns:p14="http://schemas.microsoft.com/office/powerpoint/2010/main" val="24345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459DF59-B3C6-441F-9A22-B218A9E64765}" type="datetimeFigureOut">
              <a:rPr lang="en-NZ" smtClean="0"/>
              <a:t>07/09/2023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963D072-4133-4082-A9E0-BAA06D04E732}" type="slidenum">
              <a:rPr lang="en-NZ" smtClean="0"/>
              <a:t>‹#›</a:t>
            </a:fld>
            <a:endParaRPr lang="en-NZ"/>
          </a:p>
        </p:txBody>
      </p:sp>
    </p:spTree>
    <p:extLst>
      <p:ext uri="{BB962C8B-B14F-4D97-AF65-F5344CB8AC3E}">
        <p14:creationId xmlns:p14="http://schemas.microsoft.com/office/powerpoint/2010/main" val="901030609"/>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459DF59-B3C6-441F-9A22-B218A9E64765}" type="datetimeFigureOut">
              <a:rPr lang="en-NZ" smtClean="0"/>
              <a:t>07/09/2023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963D072-4133-4082-A9E0-BAA06D04E732}" type="slidenum">
              <a:rPr lang="en-NZ" smtClean="0"/>
              <a:t>‹#›</a:t>
            </a:fld>
            <a:endParaRPr lang="en-NZ"/>
          </a:p>
        </p:txBody>
      </p:sp>
    </p:spTree>
    <p:extLst>
      <p:ext uri="{BB962C8B-B14F-4D97-AF65-F5344CB8AC3E}">
        <p14:creationId xmlns:p14="http://schemas.microsoft.com/office/powerpoint/2010/main" val="3737162885"/>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41600" y="609600"/>
            <a:ext cx="8534400" cy="1143000"/>
          </a:xfrm>
        </p:spPr>
        <p:txBody>
          <a:bodyPr/>
          <a:lstStyle/>
          <a:p>
            <a:r>
              <a:rPr lang="en-US"/>
              <a:t>Click to edit Master title style</a:t>
            </a:r>
            <a:endParaRPr lang="en-NZ"/>
          </a:p>
        </p:txBody>
      </p:sp>
      <p:sp>
        <p:nvSpPr>
          <p:cNvPr id="3" name="Text Placeholder 2"/>
          <p:cNvSpPr>
            <a:spLocks noGrp="1"/>
          </p:cNvSpPr>
          <p:nvPr>
            <p:ph type="body" sz="half" idx="1"/>
          </p:nvPr>
        </p:nvSpPr>
        <p:spPr>
          <a:xfrm>
            <a:off x="2641600" y="1981200"/>
            <a:ext cx="416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7010400" y="1981200"/>
            <a:ext cx="416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416691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 Text and picture">
    <p:spTree>
      <p:nvGrpSpPr>
        <p:cNvPr id="1" name=""/>
        <p:cNvGrpSpPr/>
        <p:nvPr/>
      </p:nvGrpSpPr>
      <p:grpSpPr>
        <a:xfrm>
          <a:off x="0" y="0"/>
          <a:ext cx="0" cy="0"/>
          <a:chOff x="0" y="0"/>
          <a:chExt cx="0" cy="0"/>
        </a:xfrm>
      </p:grpSpPr>
      <p:sp>
        <p:nvSpPr>
          <p:cNvPr id="3" name="Text Placeholder 4"/>
          <p:cNvSpPr>
            <a:spLocks noGrp="1"/>
          </p:cNvSpPr>
          <p:nvPr>
            <p:ph type="body" sz="quarter" idx="10"/>
          </p:nvPr>
        </p:nvSpPr>
        <p:spPr>
          <a:xfrm>
            <a:off x="903821" y="2958266"/>
            <a:ext cx="5827200" cy="2501148"/>
          </a:xfrm>
          <a:prstGeom prst="rect">
            <a:avLst/>
          </a:prstGeom>
        </p:spPr>
        <p:txBody>
          <a:bodyPr/>
          <a:lstStyle>
            <a:lvl1pPr marL="0" indent="0">
              <a:lnSpc>
                <a:spcPts val="2400"/>
              </a:lnSpc>
              <a:spcBef>
                <a:spcPts val="0"/>
              </a:spcBef>
              <a:buFontTx/>
              <a:buNone/>
              <a:defRPr sz="1700" baseline="0">
                <a:latin typeface="Verdana"/>
              </a:defRPr>
            </a:lvl1pPr>
          </a:lstStyle>
          <a:p>
            <a:pPr lvl="0"/>
            <a:r>
              <a:rPr lang="en-US"/>
              <a:t>Click to edit Master text styles</a:t>
            </a:r>
          </a:p>
          <a:p>
            <a:pPr lvl="1"/>
            <a:r>
              <a:rPr lang="en-US"/>
              <a:t>Second level</a:t>
            </a:r>
          </a:p>
        </p:txBody>
      </p:sp>
      <p:sp>
        <p:nvSpPr>
          <p:cNvPr id="7" name="Title 6"/>
          <p:cNvSpPr>
            <a:spLocks noGrp="1"/>
          </p:cNvSpPr>
          <p:nvPr>
            <p:ph type="title"/>
          </p:nvPr>
        </p:nvSpPr>
        <p:spPr>
          <a:xfrm>
            <a:off x="903821" y="1245264"/>
            <a:ext cx="5827200" cy="1177781"/>
          </a:xfrm>
          <a:prstGeom prst="rect">
            <a:avLst/>
          </a:prstGeom>
        </p:spPr>
        <p:txBody>
          <a:bodyPr/>
          <a:lstStyle>
            <a:lvl1pPr algn="l">
              <a:defRPr sz="3600" b="1" i="0">
                <a:solidFill>
                  <a:srgbClr val="009AC7"/>
                </a:solidFill>
                <a:latin typeface="Verdana"/>
                <a:cs typeface="Verdana"/>
              </a:defRPr>
            </a:lvl1pPr>
          </a:lstStyle>
          <a:p>
            <a:r>
              <a:rPr lang="en-US"/>
              <a:t>Click to edit Master title style</a:t>
            </a:r>
            <a:endParaRPr lang="en-US" dirty="0"/>
          </a:p>
        </p:txBody>
      </p:sp>
      <p:sp>
        <p:nvSpPr>
          <p:cNvPr id="9" name="Picture Placeholder 8"/>
          <p:cNvSpPr>
            <a:spLocks noGrp="1"/>
          </p:cNvSpPr>
          <p:nvPr>
            <p:ph type="pic" sz="quarter" idx="11"/>
          </p:nvPr>
        </p:nvSpPr>
        <p:spPr>
          <a:xfrm>
            <a:off x="7689351" y="1245261"/>
            <a:ext cx="4128000" cy="5612739"/>
          </a:xfrm>
          <a:prstGeom prst="rect">
            <a:avLst/>
          </a:prstGeom>
          <a:solidFill>
            <a:schemeClr val="bg1">
              <a:lumMod val="85000"/>
            </a:schemeClr>
          </a:solidFill>
        </p:spPr>
        <p:txBody>
          <a:bodyPr/>
          <a:lstStyle>
            <a:lvl1pPr marL="0" indent="0">
              <a:buFontTx/>
              <a:buNone/>
              <a:defRPr sz="1200" b="0" i="0">
                <a:latin typeface="Verdana"/>
                <a:cs typeface="Verdana"/>
              </a:defRPr>
            </a:lvl1pPr>
          </a:lstStyle>
          <a:p>
            <a:pPr lvl="0"/>
            <a:endParaRPr lang="en-US" noProof="0" dirty="0"/>
          </a:p>
        </p:txBody>
      </p:sp>
      <p:sp>
        <p:nvSpPr>
          <p:cNvPr id="5" name="Slide Number Placeholder 3">
            <a:extLst>
              <a:ext uri="{FF2B5EF4-FFF2-40B4-BE49-F238E27FC236}">
                <a16:creationId xmlns:a16="http://schemas.microsoft.com/office/drawing/2014/main" id="{1F0DD9CE-51B7-AF4D-BE64-006133AD7DC4}"/>
              </a:ext>
            </a:extLst>
          </p:cNvPr>
          <p:cNvSpPr>
            <a:spLocks noGrp="1"/>
          </p:cNvSpPr>
          <p:nvPr>
            <p:ph type="sldNum" sz="quarter" idx="12"/>
          </p:nvPr>
        </p:nvSpPr>
        <p:spPr/>
        <p:txBody>
          <a:bodyPr/>
          <a:lstStyle>
            <a:lvl1pPr>
              <a:defRPr>
                <a:solidFill>
                  <a:schemeClr val="tx1"/>
                </a:solidFill>
              </a:defRPr>
            </a:lvl1pPr>
          </a:lstStyle>
          <a:p>
            <a:fld id="{7AF3CA08-158B-8F4B-ADCB-391F4889D281}" type="slidenum">
              <a:rPr lang="en-US" altLang="en-US"/>
              <a:pPr/>
              <a:t>‹#›</a:t>
            </a:fld>
            <a:endParaRPr lang="en-US" altLang="en-US"/>
          </a:p>
        </p:txBody>
      </p:sp>
    </p:spTree>
    <p:extLst>
      <p:ext uri="{BB962C8B-B14F-4D97-AF65-F5344CB8AC3E}">
        <p14:creationId xmlns:p14="http://schemas.microsoft.com/office/powerpoint/2010/main" val="113622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34A43"/>
                </a:solidFill>
              </a:defRPr>
            </a:lvl1pPr>
          </a:lstStyle>
          <a:p>
            <a:r>
              <a:rPr lang="en-US" dirty="0"/>
              <a:t>Click to edit Master title style</a:t>
            </a:r>
            <a:endParaRPr lang="en-NZ"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4545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90611"/>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4545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90611"/>
          </a:xfrm>
        </p:spPr>
        <p:txBody>
          <a:bodyPr/>
          <a:lstStyle>
            <a:lvl1pPr>
              <a:defRPr>
                <a:solidFill>
                  <a:srgbClr val="454545"/>
                </a:solidFill>
              </a:defRPr>
            </a:lvl1pPr>
            <a:lvl2pPr>
              <a:defRPr>
                <a:solidFill>
                  <a:srgbClr val="454545"/>
                </a:solidFill>
              </a:defRPr>
            </a:lvl2pPr>
            <a:lvl3pPr>
              <a:defRPr>
                <a:solidFill>
                  <a:srgbClr val="454545"/>
                </a:solidFill>
              </a:defRPr>
            </a:lvl3pPr>
            <a:lvl4pPr>
              <a:defRPr>
                <a:solidFill>
                  <a:srgbClr val="454545"/>
                </a:solidFill>
              </a:defRPr>
            </a:lvl4pPr>
            <a:lvl5pPr>
              <a:defRPr>
                <a:solidFill>
                  <a:srgbClr val="4545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1264348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34A43"/>
                </a:solidFill>
              </a:defRPr>
            </a:lvl1pPr>
          </a:lstStyle>
          <a:p>
            <a:r>
              <a:rPr lang="en-US" dirty="0"/>
              <a:t>Click to edit Master title style</a:t>
            </a:r>
            <a:endParaRPr lang="en-NZ" dirty="0"/>
          </a:p>
        </p:txBody>
      </p:sp>
    </p:spTree>
    <p:extLst>
      <p:ext uri="{BB962C8B-B14F-4D97-AF65-F5344CB8AC3E}">
        <p14:creationId xmlns:p14="http://schemas.microsoft.com/office/powerpoint/2010/main" val="48791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863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454545"/>
                </a:solidFill>
              </a:defRPr>
            </a:lvl1pPr>
          </a:lstStyle>
          <a:p>
            <a:r>
              <a:rPr lang="en-US"/>
              <a:t>Click to edit Master title style</a:t>
            </a:r>
            <a:endParaRPr lang="en-NZ" dirty="0"/>
          </a:p>
        </p:txBody>
      </p:sp>
      <p:sp>
        <p:nvSpPr>
          <p:cNvPr id="3" name="Content Placeholder 2"/>
          <p:cNvSpPr>
            <a:spLocks noGrp="1"/>
          </p:cNvSpPr>
          <p:nvPr>
            <p:ph idx="1"/>
          </p:nvPr>
        </p:nvSpPr>
        <p:spPr>
          <a:xfrm>
            <a:off x="5183188" y="987425"/>
            <a:ext cx="6172200" cy="4873625"/>
          </a:xfrm>
        </p:spPr>
        <p:txBody>
          <a:bodyPr/>
          <a:lstStyle>
            <a:lvl1pPr>
              <a:defRPr sz="3200">
                <a:solidFill>
                  <a:srgbClr val="454545"/>
                </a:solidFill>
              </a:defRPr>
            </a:lvl1pPr>
            <a:lvl2pPr>
              <a:defRPr sz="2800">
                <a:solidFill>
                  <a:srgbClr val="454545"/>
                </a:solidFill>
              </a:defRPr>
            </a:lvl2pPr>
            <a:lvl3pPr>
              <a:defRPr sz="2400">
                <a:solidFill>
                  <a:srgbClr val="454545"/>
                </a:solidFill>
              </a:defRPr>
            </a:lvl3pPr>
            <a:lvl4pPr>
              <a:defRPr sz="2000">
                <a:solidFill>
                  <a:srgbClr val="454545"/>
                </a:solidFill>
              </a:defRPr>
            </a:lvl4pPr>
            <a:lvl5pPr>
              <a:defRPr sz="2000">
                <a:solidFill>
                  <a:srgbClr val="454545"/>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45454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0749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454545"/>
                </a:solidFill>
              </a:defRPr>
            </a:lvl1pPr>
          </a:lstStyle>
          <a:p>
            <a:r>
              <a:rPr lang="en-US"/>
              <a:t>Click to edit Master title style</a:t>
            </a:r>
            <a:endParaRPr lang="en-NZ"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45454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NZ"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45454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39502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8B2E5-9397-44C7-A04C-26799FF828D5}" type="datetimeFigureOut">
              <a:rPr lang="en-NZ" smtClean="0"/>
              <a:t>07/09/2023</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8C2C8-DC3F-4571-8C46-514B77BEF75E}" type="slidenum">
              <a:rPr lang="en-NZ" smtClean="0"/>
              <a:t>‹#›</a:t>
            </a:fld>
            <a:endParaRPr lang="en-NZ"/>
          </a:p>
        </p:txBody>
      </p:sp>
    </p:spTree>
    <p:extLst>
      <p:ext uri="{BB962C8B-B14F-4D97-AF65-F5344CB8AC3E}">
        <p14:creationId xmlns:p14="http://schemas.microsoft.com/office/powerpoint/2010/main" val="2062085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234A4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545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5454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45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45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45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8B2E5-9397-44C7-A04C-26799FF828D5}" type="datetimeFigureOut">
              <a:rPr lang="en-NZ" smtClean="0"/>
              <a:t>07/09/2023</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8C2C8-DC3F-4571-8C46-514B77BEF75E}" type="slidenum">
              <a:rPr lang="en-NZ" smtClean="0"/>
              <a:t>‹#›</a:t>
            </a:fld>
            <a:endParaRPr lang="en-NZ"/>
          </a:p>
        </p:txBody>
      </p:sp>
    </p:spTree>
    <p:extLst>
      <p:ext uri="{BB962C8B-B14F-4D97-AF65-F5344CB8AC3E}">
        <p14:creationId xmlns:p14="http://schemas.microsoft.com/office/powerpoint/2010/main" val="42551342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4400" kern="1200">
          <a:solidFill>
            <a:srgbClr val="234A4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545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5454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45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45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45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8B3803-DBE7-46A1-BAF9-0968A04E9B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FC7331B-53D2-4F1C-BF03-7D671F5E9D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81DC7E7-4A1E-446E-BE78-8BC76CD3B6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C48B4-D06C-4D4C-B2A9-E7D64A936012}" type="datetimeFigureOut">
              <a:rPr lang="en-NZ" smtClean="0"/>
              <a:t>07/09/2023</a:t>
            </a:fld>
            <a:endParaRPr lang="en-NZ"/>
          </a:p>
        </p:txBody>
      </p:sp>
      <p:sp>
        <p:nvSpPr>
          <p:cNvPr id="5" name="Footer Placeholder 4">
            <a:extLst>
              <a:ext uri="{FF2B5EF4-FFF2-40B4-BE49-F238E27FC236}">
                <a16:creationId xmlns:a16="http://schemas.microsoft.com/office/drawing/2014/main" id="{70AA6ACE-5C6E-46B8-BB99-FA012C69B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E66909F5-9C78-4188-90FE-C6FFF82C43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8D1C4-4473-4C7A-AA46-851A3312C4A9}" type="slidenum">
              <a:rPr lang="en-NZ" smtClean="0"/>
              <a:t>‹#›</a:t>
            </a:fld>
            <a:endParaRPr lang="en-NZ"/>
          </a:p>
        </p:txBody>
      </p:sp>
    </p:spTree>
    <p:extLst>
      <p:ext uri="{BB962C8B-B14F-4D97-AF65-F5344CB8AC3E}">
        <p14:creationId xmlns:p14="http://schemas.microsoft.com/office/powerpoint/2010/main" val="135370944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9DF59-B3C6-441F-9A22-B218A9E64765}" type="datetimeFigureOut">
              <a:rPr lang="en-NZ" smtClean="0"/>
              <a:t>07/09/2023</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63D072-4133-4082-A9E0-BAA06D04E732}" type="slidenum">
              <a:rPr lang="en-NZ" smtClean="0"/>
              <a:t>‹#›</a:t>
            </a:fld>
            <a:endParaRPr lang="en-NZ"/>
          </a:p>
        </p:txBody>
      </p:sp>
    </p:spTree>
    <p:extLst>
      <p:ext uri="{BB962C8B-B14F-4D97-AF65-F5344CB8AC3E}">
        <p14:creationId xmlns:p14="http://schemas.microsoft.com/office/powerpoint/2010/main" val="371010634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5.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17.em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98484"/>
            <a:ext cx="12192000" cy="971975"/>
          </a:xfrm>
          <a:prstGeom prst="rect">
            <a:avLst/>
          </a:prstGeom>
        </p:spPr>
      </p:pic>
      <p:sp>
        <p:nvSpPr>
          <p:cNvPr id="109" name="Rectangle 108"/>
          <p:cNvSpPr/>
          <p:nvPr/>
        </p:nvSpPr>
        <p:spPr>
          <a:xfrm>
            <a:off x="3914913" y="3741027"/>
            <a:ext cx="7839788" cy="954107"/>
          </a:xfrm>
          <a:prstGeom prst="rect">
            <a:avLst/>
          </a:prstGeom>
        </p:spPr>
        <p:txBody>
          <a:bodyPr wrap="square">
            <a:spAutoFit/>
          </a:bodyPr>
          <a:lstStyle/>
          <a:p>
            <a:r>
              <a:rPr lang="en-NZ" sz="2800" dirty="0">
                <a:ln w="11430"/>
                <a:latin typeface="Calibri" panose="020F0502020204030204" pitchFamily="34" charset="0"/>
                <a:cs typeface="Calibri" panose="020F0502020204030204" pitchFamily="34" charset="0"/>
              </a:rPr>
              <a:t>Dr Ailsa McGregor</a:t>
            </a:r>
          </a:p>
          <a:p>
            <a:r>
              <a:rPr lang="en-NZ" sz="2800" dirty="0">
                <a:ln w="11430"/>
                <a:latin typeface="Calibri" panose="020F0502020204030204" pitchFamily="34" charset="0"/>
                <a:cs typeface="Calibri" panose="020F0502020204030204" pitchFamily="34" charset="0"/>
              </a:rPr>
              <a:t>ailsa.mcgregor@otago.ac.nz</a:t>
            </a:r>
          </a:p>
        </p:txBody>
      </p:sp>
      <p:sp>
        <p:nvSpPr>
          <p:cNvPr id="15" name="Rectangle 14">
            <a:extLst>
              <a:ext uri="{FF2B5EF4-FFF2-40B4-BE49-F238E27FC236}">
                <a16:creationId xmlns:a16="http://schemas.microsoft.com/office/drawing/2014/main" id="{FAA3207C-8C85-44FD-97FF-42C08DA81AD6}"/>
              </a:ext>
            </a:extLst>
          </p:cNvPr>
          <p:cNvSpPr/>
          <p:nvPr/>
        </p:nvSpPr>
        <p:spPr>
          <a:xfrm>
            <a:off x="1728316" y="4059534"/>
            <a:ext cx="693337" cy="1045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TextBox 41">
            <a:extLst>
              <a:ext uri="{FF2B5EF4-FFF2-40B4-BE49-F238E27FC236}">
                <a16:creationId xmlns:a16="http://schemas.microsoft.com/office/drawing/2014/main" id="{C577FD19-CF61-4380-858C-BE55FCF0DA26}"/>
              </a:ext>
            </a:extLst>
          </p:cNvPr>
          <p:cNvSpPr txBox="1"/>
          <p:nvPr/>
        </p:nvSpPr>
        <p:spPr>
          <a:xfrm>
            <a:off x="9332694" y="162773"/>
            <a:ext cx="2462264" cy="338554"/>
          </a:xfrm>
          <a:prstGeom prst="rect">
            <a:avLst/>
          </a:prstGeom>
          <a:noFill/>
        </p:spPr>
        <p:txBody>
          <a:bodyPr wrap="square">
            <a:spAutoFit/>
          </a:bodyPr>
          <a:lstStyle/>
          <a:p>
            <a:r>
              <a:rPr lang="en-NZ" sz="1600" b="0" i="1" strike="noStrike" dirty="0">
                <a:solidFill>
                  <a:schemeClr val="accent2"/>
                </a:solidFill>
                <a:effectLst/>
                <a:latin typeface="Helvetica Neue LT W05_65 Medium"/>
              </a:rPr>
              <a:t>Icons from Noun Project</a:t>
            </a:r>
            <a:endParaRPr lang="en-NZ" sz="1600" i="1" dirty="0">
              <a:solidFill>
                <a:schemeClr val="accent2"/>
              </a:solidFill>
            </a:endParaRPr>
          </a:p>
        </p:txBody>
      </p:sp>
      <p:grpSp>
        <p:nvGrpSpPr>
          <p:cNvPr id="6" name="Google Shape;849;p64">
            <a:extLst>
              <a:ext uri="{FF2B5EF4-FFF2-40B4-BE49-F238E27FC236}">
                <a16:creationId xmlns:a16="http://schemas.microsoft.com/office/drawing/2014/main" id="{8C553240-FD7E-25A5-AF3F-CAA8DE278F8C}"/>
              </a:ext>
            </a:extLst>
          </p:cNvPr>
          <p:cNvGrpSpPr/>
          <p:nvPr/>
        </p:nvGrpSpPr>
        <p:grpSpPr>
          <a:xfrm>
            <a:off x="1136040" y="1500440"/>
            <a:ext cx="2571226" cy="3286293"/>
            <a:chOff x="1158225" y="1243955"/>
            <a:chExt cx="2973437" cy="3338123"/>
          </a:xfrm>
        </p:grpSpPr>
        <p:grpSp>
          <p:nvGrpSpPr>
            <p:cNvPr id="7" name="Google Shape;850;p64">
              <a:extLst>
                <a:ext uri="{FF2B5EF4-FFF2-40B4-BE49-F238E27FC236}">
                  <a16:creationId xmlns:a16="http://schemas.microsoft.com/office/drawing/2014/main" id="{421A2CFA-F360-E8F1-3959-A937DD220B2E}"/>
                </a:ext>
              </a:extLst>
            </p:cNvPr>
            <p:cNvGrpSpPr/>
            <p:nvPr/>
          </p:nvGrpSpPr>
          <p:grpSpPr>
            <a:xfrm flipH="1">
              <a:off x="2707966" y="1243955"/>
              <a:ext cx="1423697" cy="3337606"/>
              <a:chOff x="7164717" y="1668932"/>
              <a:chExt cx="997546" cy="2338569"/>
            </a:xfrm>
          </p:grpSpPr>
          <p:sp>
            <p:nvSpPr>
              <p:cNvPr id="60" name="Google Shape;851;p64">
                <a:extLst>
                  <a:ext uri="{FF2B5EF4-FFF2-40B4-BE49-F238E27FC236}">
                    <a16:creationId xmlns:a16="http://schemas.microsoft.com/office/drawing/2014/main" id="{FFC6469E-842B-2A54-BF05-D8E77360BE8A}"/>
                  </a:ext>
                </a:extLst>
              </p:cNvPr>
              <p:cNvSpPr/>
              <p:nvPr/>
            </p:nvSpPr>
            <p:spPr>
              <a:xfrm>
                <a:off x="7164717" y="1668932"/>
                <a:ext cx="997546" cy="2338569"/>
              </a:xfrm>
              <a:custGeom>
                <a:avLst/>
                <a:gdLst/>
                <a:ahLst/>
                <a:cxnLst/>
                <a:rect l="l" t="t" r="r" b="b"/>
                <a:pathLst>
                  <a:path w="23385" h="54822" extrusionOk="0">
                    <a:moveTo>
                      <a:pt x="2248" y="28877"/>
                    </a:moveTo>
                    <a:lnTo>
                      <a:pt x="2189" y="28877"/>
                    </a:lnTo>
                    <a:cubicBezTo>
                      <a:pt x="2189" y="28967"/>
                      <a:pt x="2204" y="29056"/>
                      <a:pt x="2204" y="29160"/>
                    </a:cubicBezTo>
                    <a:cubicBezTo>
                      <a:pt x="2218" y="29160"/>
                      <a:pt x="2233" y="29145"/>
                      <a:pt x="2248" y="29145"/>
                    </a:cubicBezTo>
                    <a:close/>
                    <a:moveTo>
                      <a:pt x="12206" y="52544"/>
                    </a:moveTo>
                    <a:lnTo>
                      <a:pt x="12206" y="52544"/>
                    </a:lnTo>
                    <a:lnTo>
                      <a:pt x="12206" y="52544"/>
                    </a:lnTo>
                    <a:lnTo>
                      <a:pt x="12429" y="52723"/>
                    </a:lnTo>
                    <a:cubicBezTo>
                      <a:pt x="12444" y="52738"/>
                      <a:pt x="12474" y="52782"/>
                      <a:pt x="12504" y="52797"/>
                    </a:cubicBezTo>
                    <a:cubicBezTo>
                      <a:pt x="13040" y="53155"/>
                      <a:pt x="13605" y="53482"/>
                      <a:pt x="14201" y="53765"/>
                    </a:cubicBezTo>
                    <a:cubicBezTo>
                      <a:pt x="14245" y="53780"/>
                      <a:pt x="14290" y="53795"/>
                      <a:pt x="14350" y="53810"/>
                    </a:cubicBezTo>
                    <a:cubicBezTo>
                      <a:pt x="14439" y="53854"/>
                      <a:pt x="14528" y="53899"/>
                      <a:pt x="14632" y="53929"/>
                    </a:cubicBezTo>
                    <a:cubicBezTo>
                      <a:pt x="14915" y="54033"/>
                      <a:pt x="15213" y="54167"/>
                      <a:pt x="15511" y="54241"/>
                    </a:cubicBezTo>
                    <a:cubicBezTo>
                      <a:pt x="15838" y="54316"/>
                      <a:pt x="16165" y="54360"/>
                      <a:pt x="16493" y="54420"/>
                    </a:cubicBezTo>
                    <a:cubicBezTo>
                      <a:pt x="16657" y="54435"/>
                      <a:pt x="16835" y="54450"/>
                      <a:pt x="16999" y="54464"/>
                    </a:cubicBezTo>
                    <a:lnTo>
                      <a:pt x="17996" y="54464"/>
                    </a:lnTo>
                    <a:cubicBezTo>
                      <a:pt x="18220" y="54450"/>
                      <a:pt x="18443" y="54435"/>
                      <a:pt x="18666" y="54420"/>
                    </a:cubicBezTo>
                    <a:lnTo>
                      <a:pt x="18696" y="54420"/>
                    </a:lnTo>
                    <a:lnTo>
                      <a:pt x="18711" y="54405"/>
                    </a:lnTo>
                    <a:cubicBezTo>
                      <a:pt x="18830" y="54390"/>
                      <a:pt x="18964" y="54375"/>
                      <a:pt x="19098" y="54360"/>
                    </a:cubicBezTo>
                    <a:lnTo>
                      <a:pt x="19366" y="54301"/>
                    </a:lnTo>
                    <a:cubicBezTo>
                      <a:pt x="19470" y="54256"/>
                      <a:pt x="19559" y="54226"/>
                      <a:pt x="19663" y="54197"/>
                    </a:cubicBezTo>
                    <a:cubicBezTo>
                      <a:pt x="20289" y="53929"/>
                      <a:pt x="20824" y="53527"/>
                      <a:pt x="21286" y="53021"/>
                    </a:cubicBezTo>
                    <a:cubicBezTo>
                      <a:pt x="21345" y="52961"/>
                      <a:pt x="21405" y="52887"/>
                      <a:pt x="21464" y="52812"/>
                    </a:cubicBezTo>
                    <a:cubicBezTo>
                      <a:pt x="21524" y="52738"/>
                      <a:pt x="21569" y="52663"/>
                      <a:pt x="21628" y="52589"/>
                    </a:cubicBezTo>
                    <a:cubicBezTo>
                      <a:pt x="21673" y="52485"/>
                      <a:pt x="21732" y="52381"/>
                      <a:pt x="21792" y="52262"/>
                    </a:cubicBezTo>
                    <a:lnTo>
                      <a:pt x="21792" y="52276"/>
                    </a:lnTo>
                    <a:cubicBezTo>
                      <a:pt x="21956" y="51949"/>
                      <a:pt x="21971" y="51607"/>
                      <a:pt x="22000" y="51264"/>
                    </a:cubicBezTo>
                    <a:cubicBezTo>
                      <a:pt x="22045" y="50609"/>
                      <a:pt x="21673" y="50178"/>
                      <a:pt x="21167" y="49805"/>
                    </a:cubicBezTo>
                    <a:cubicBezTo>
                      <a:pt x="20958" y="49984"/>
                      <a:pt x="20765" y="50148"/>
                      <a:pt x="20571" y="50326"/>
                    </a:cubicBezTo>
                    <a:lnTo>
                      <a:pt x="20571" y="50341"/>
                    </a:lnTo>
                    <a:lnTo>
                      <a:pt x="20571" y="50326"/>
                    </a:lnTo>
                    <a:cubicBezTo>
                      <a:pt x="20452" y="50386"/>
                      <a:pt x="20348" y="50446"/>
                      <a:pt x="20229" y="50490"/>
                    </a:cubicBezTo>
                    <a:cubicBezTo>
                      <a:pt x="20199" y="50505"/>
                      <a:pt x="20170" y="50520"/>
                      <a:pt x="20125" y="50535"/>
                    </a:cubicBezTo>
                    <a:cubicBezTo>
                      <a:pt x="20021" y="50580"/>
                      <a:pt x="19902" y="50609"/>
                      <a:pt x="19797" y="50654"/>
                    </a:cubicBezTo>
                    <a:lnTo>
                      <a:pt x="19797" y="50654"/>
                    </a:lnTo>
                    <a:cubicBezTo>
                      <a:pt x="19515" y="50713"/>
                      <a:pt x="19232" y="50803"/>
                      <a:pt x="18949" y="50833"/>
                    </a:cubicBezTo>
                    <a:cubicBezTo>
                      <a:pt x="17267" y="50981"/>
                      <a:pt x="15764" y="50490"/>
                      <a:pt x="14439" y="49478"/>
                    </a:cubicBezTo>
                    <a:cubicBezTo>
                      <a:pt x="14260" y="49344"/>
                      <a:pt x="14111" y="49151"/>
                      <a:pt x="13963" y="48987"/>
                    </a:cubicBezTo>
                    <a:cubicBezTo>
                      <a:pt x="13933" y="48957"/>
                      <a:pt x="13948" y="48898"/>
                      <a:pt x="13918" y="48793"/>
                    </a:cubicBezTo>
                    <a:cubicBezTo>
                      <a:pt x="14037" y="48898"/>
                      <a:pt x="14111" y="48957"/>
                      <a:pt x="14186" y="49017"/>
                    </a:cubicBezTo>
                    <a:cubicBezTo>
                      <a:pt x="14275" y="49106"/>
                      <a:pt x="14364" y="49180"/>
                      <a:pt x="14469" y="49255"/>
                    </a:cubicBezTo>
                    <a:cubicBezTo>
                      <a:pt x="14573" y="49329"/>
                      <a:pt x="14677" y="49389"/>
                      <a:pt x="14781" y="49463"/>
                    </a:cubicBezTo>
                    <a:cubicBezTo>
                      <a:pt x="14871" y="49523"/>
                      <a:pt x="14975" y="49582"/>
                      <a:pt x="15064" y="49642"/>
                    </a:cubicBezTo>
                    <a:lnTo>
                      <a:pt x="15079" y="49627"/>
                    </a:lnTo>
                    <a:lnTo>
                      <a:pt x="15064" y="49642"/>
                    </a:lnTo>
                    <a:cubicBezTo>
                      <a:pt x="15362" y="49791"/>
                      <a:pt x="15659" y="49939"/>
                      <a:pt x="15942" y="50088"/>
                    </a:cubicBezTo>
                    <a:cubicBezTo>
                      <a:pt x="16136" y="50148"/>
                      <a:pt x="16314" y="50222"/>
                      <a:pt x="16493" y="50282"/>
                    </a:cubicBezTo>
                    <a:cubicBezTo>
                      <a:pt x="16538" y="50312"/>
                      <a:pt x="16567" y="50326"/>
                      <a:pt x="16612" y="50341"/>
                    </a:cubicBezTo>
                    <a:cubicBezTo>
                      <a:pt x="17193" y="50520"/>
                      <a:pt x="17803" y="50580"/>
                      <a:pt x="18398" y="50580"/>
                    </a:cubicBezTo>
                    <a:cubicBezTo>
                      <a:pt x="19336" y="50580"/>
                      <a:pt x="20199" y="50341"/>
                      <a:pt x="20884" y="49672"/>
                    </a:cubicBezTo>
                    <a:cubicBezTo>
                      <a:pt x="21167" y="49404"/>
                      <a:pt x="21375" y="49091"/>
                      <a:pt x="21524" y="48734"/>
                    </a:cubicBezTo>
                    <a:cubicBezTo>
                      <a:pt x="21613" y="48511"/>
                      <a:pt x="21673" y="48287"/>
                      <a:pt x="21703" y="48049"/>
                    </a:cubicBezTo>
                    <a:cubicBezTo>
                      <a:pt x="21747" y="47751"/>
                      <a:pt x="21628" y="47483"/>
                      <a:pt x="21539" y="47230"/>
                    </a:cubicBezTo>
                    <a:cubicBezTo>
                      <a:pt x="21211" y="47156"/>
                      <a:pt x="20899" y="47096"/>
                      <a:pt x="20586" y="47022"/>
                    </a:cubicBezTo>
                    <a:lnTo>
                      <a:pt x="20586" y="47022"/>
                    </a:lnTo>
                    <a:cubicBezTo>
                      <a:pt x="20452" y="46977"/>
                      <a:pt x="20333" y="46918"/>
                      <a:pt x="20199" y="46858"/>
                    </a:cubicBezTo>
                    <a:lnTo>
                      <a:pt x="20199" y="46858"/>
                    </a:lnTo>
                    <a:cubicBezTo>
                      <a:pt x="20095" y="46799"/>
                      <a:pt x="19976" y="46724"/>
                      <a:pt x="19872" y="46665"/>
                    </a:cubicBezTo>
                    <a:cubicBezTo>
                      <a:pt x="19425" y="46397"/>
                      <a:pt x="18949" y="46203"/>
                      <a:pt x="18443" y="46084"/>
                    </a:cubicBezTo>
                    <a:cubicBezTo>
                      <a:pt x="18145" y="46025"/>
                      <a:pt x="17862" y="45906"/>
                      <a:pt x="17565" y="45816"/>
                    </a:cubicBezTo>
                    <a:lnTo>
                      <a:pt x="17550" y="45816"/>
                    </a:lnTo>
                    <a:lnTo>
                      <a:pt x="17565" y="45816"/>
                    </a:lnTo>
                    <a:cubicBezTo>
                      <a:pt x="17505" y="45742"/>
                      <a:pt x="17446" y="45682"/>
                      <a:pt x="17386" y="45608"/>
                    </a:cubicBezTo>
                    <a:cubicBezTo>
                      <a:pt x="17401" y="45593"/>
                      <a:pt x="17431" y="45563"/>
                      <a:pt x="17446" y="45548"/>
                    </a:cubicBezTo>
                    <a:cubicBezTo>
                      <a:pt x="17862" y="45831"/>
                      <a:pt x="18324" y="45891"/>
                      <a:pt x="18800" y="45935"/>
                    </a:cubicBezTo>
                    <a:cubicBezTo>
                      <a:pt x="19053" y="46010"/>
                      <a:pt x="19291" y="46084"/>
                      <a:pt x="19529" y="46159"/>
                    </a:cubicBezTo>
                    <a:lnTo>
                      <a:pt x="19529" y="46159"/>
                    </a:lnTo>
                    <a:cubicBezTo>
                      <a:pt x="19678" y="46233"/>
                      <a:pt x="19812" y="46322"/>
                      <a:pt x="19961" y="46397"/>
                    </a:cubicBezTo>
                    <a:cubicBezTo>
                      <a:pt x="20125" y="46486"/>
                      <a:pt x="20289" y="46590"/>
                      <a:pt x="20452" y="46650"/>
                    </a:cubicBezTo>
                    <a:cubicBezTo>
                      <a:pt x="20646" y="46724"/>
                      <a:pt x="20854" y="46769"/>
                      <a:pt x="21063" y="46829"/>
                    </a:cubicBezTo>
                    <a:cubicBezTo>
                      <a:pt x="21316" y="46903"/>
                      <a:pt x="21554" y="46933"/>
                      <a:pt x="21792" y="46769"/>
                    </a:cubicBezTo>
                    <a:cubicBezTo>
                      <a:pt x="21866" y="46709"/>
                      <a:pt x="21941" y="46650"/>
                      <a:pt x="22000" y="46590"/>
                    </a:cubicBezTo>
                    <a:cubicBezTo>
                      <a:pt x="22194" y="46516"/>
                      <a:pt x="22313" y="46382"/>
                      <a:pt x="22387" y="46203"/>
                    </a:cubicBezTo>
                    <a:cubicBezTo>
                      <a:pt x="22417" y="46174"/>
                      <a:pt x="22432" y="46129"/>
                      <a:pt x="22447" y="46099"/>
                    </a:cubicBezTo>
                    <a:cubicBezTo>
                      <a:pt x="22596" y="45831"/>
                      <a:pt x="22670" y="45548"/>
                      <a:pt x="22640" y="45266"/>
                    </a:cubicBezTo>
                    <a:cubicBezTo>
                      <a:pt x="22611" y="44789"/>
                      <a:pt x="22551" y="44328"/>
                      <a:pt x="22462" y="43881"/>
                    </a:cubicBezTo>
                    <a:cubicBezTo>
                      <a:pt x="22387" y="43465"/>
                      <a:pt x="22387" y="43063"/>
                      <a:pt x="22417" y="42646"/>
                    </a:cubicBezTo>
                    <a:cubicBezTo>
                      <a:pt x="22447" y="42140"/>
                      <a:pt x="22462" y="41619"/>
                      <a:pt x="22447" y="41113"/>
                    </a:cubicBezTo>
                    <a:cubicBezTo>
                      <a:pt x="22432" y="40711"/>
                      <a:pt x="22298" y="40324"/>
                      <a:pt x="22030" y="40011"/>
                    </a:cubicBezTo>
                    <a:cubicBezTo>
                      <a:pt x="22000" y="40026"/>
                      <a:pt x="22000" y="40026"/>
                      <a:pt x="21985" y="40041"/>
                    </a:cubicBezTo>
                    <a:cubicBezTo>
                      <a:pt x="21956" y="40071"/>
                      <a:pt x="21926" y="40101"/>
                      <a:pt x="21896" y="40130"/>
                    </a:cubicBezTo>
                    <a:cubicBezTo>
                      <a:pt x="21658" y="40443"/>
                      <a:pt x="21301" y="40577"/>
                      <a:pt x="20929" y="40592"/>
                    </a:cubicBezTo>
                    <a:cubicBezTo>
                      <a:pt x="20467" y="40592"/>
                      <a:pt x="19991" y="40592"/>
                      <a:pt x="19544" y="40502"/>
                    </a:cubicBezTo>
                    <a:cubicBezTo>
                      <a:pt x="18666" y="40309"/>
                      <a:pt x="17892" y="39892"/>
                      <a:pt x="17341" y="39148"/>
                    </a:cubicBezTo>
                    <a:cubicBezTo>
                      <a:pt x="17178" y="38940"/>
                      <a:pt x="17014" y="38716"/>
                      <a:pt x="16850" y="38493"/>
                    </a:cubicBezTo>
                    <a:lnTo>
                      <a:pt x="16850" y="38493"/>
                    </a:lnTo>
                    <a:cubicBezTo>
                      <a:pt x="16820" y="38404"/>
                      <a:pt x="16776" y="38314"/>
                      <a:pt x="16746" y="38225"/>
                    </a:cubicBezTo>
                    <a:cubicBezTo>
                      <a:pt x="16731" y="38180"/>
                      <a:pt x="16746" y="38121"/>
                      <a:pt x="16761" y="38076"/>
                    </a:cubicBezTo>
                    <a:cubicBezTo>
                      <a:pt x="16850" y="38180"/>
                      <a:pt x="16939" y="38299"/>
                      <a:pt x="17029" y="38404"/>
                    </a:cubicBezTo>
                    <a:cubicBezTo>
                      <a:pt x="17133" y="38523"/>
                      <a:pt x="17222" y="38627"/>
                      <a:pt x="17312" y="38746"/>
                    </a:cubicBezTo>
                    <a:lnTo>
                      <a:pt x="17326" y="38731"/>
                    </a:lnTo>
                    <a:lnTo>
                      <a:pt x="17312" y="38746"/>
                    </a:lnTo>
                    <a:cubicBezTo>
                      <a:pt x="17520" y="39044"/>
                      <a:pt x="17743" y="39312"/>
                      <a:pt x="18041" y="39505"/>
                    </a:cubicBezTo>
                    <a:lnTo>
                      <a:pt x="18041" y="39505"/>
                    </a:lnTo>
                    <a:cubicBezTo>
                      <a:pt x="18145" y="39580"/>
                      <a:pt x="18264" y="39654"/>
                      <a:pt x="18368" y="39743"/>
                    </a:cubicBezTo>
                    <a:cubicBezTo>
                      <a:pt x="18398" y="39758"/>
                      <a:pt x="18428" y="39773"/>
                      <a:pt x="18458" y="39788"/>
                    </a:cubicBezTo>
                    <a:cubicBezTo>
                      <a:pt x="18607" y="39862"/>
                      <a:pt x="18770" y="39937"/>
                      <a:pt x="18919" y="40011"/>
                    </a:cubicBezTo>
                    <a:cubicBezTo>
                      <a:pt x="18949" y="40026"/>
                      <a:pt x="18994" y="40041"/>
                      <a:pt x="19023" y="40056"/>
                    </a:cubicBezTo>
                    <a:cubicBezTo>
                      <a:pt x="19187" y="40115"/>
                      <a:pt x="19351" y="40175"/>
                      <a:pt x="19529" y="40220"/>
                    </a:cubicBezTo>
                    <a:lnTo>
                      <a:pt x="19529" y="40220"/>
                    </a:lnTo>
                    <a:cubicBezTo>
                      <a:pt x="19738" y="40234"/>
                      <a:pt x="19961" y="40264"/>
                      <a:pt x="20184" y="40279"/>
                    </a:cubicBezTo>
                    <a:lnTo>
                      <a:pt x="20184" y="40279"/>
                    </a:lnTo>
                    <a:cubicBezTo>
                      <a:pt x="20452" y="40294"/>
                      <a:pt x="20720" y="40339"/>
                      <a:pt x="20973" y="40324"/>
                    </a:cubicBezTo>
                    <a:cubicBezTo>
                      <a:pt x="21167" y="40309"/>
                      <a:pt x="21375" y="40279"/>
                      <a:pt x="21509" y="40101"/>
                    </a:cubicBezTo>
                    <a:cubicBezTo>
                      <a:pt x="21598" y="40011"/>
                      <a:pt x="21688" y="39922"/>
                      <a:pt x="21792" y="39818"/>
                    </a:cubicBezTo>
                    <a:cubicBezTo>
                      <a:pt x="21851" y="39743"/>
                      <a:pt x="21896" y="39684"/>
                      <a:pt x="21956" y="39609"/>
                    </a:cubicBezTo>
                    <a:cubicBezTo>
                      <a:pt x="22015" y="39535"/>
                      <a:pt x="22060" y="39460"/>
                      <a:pt x="22119" y="39386"/>
                    </a:cubicBezTo>
                    <a:cubicBezTo>
                      <a:pt x="22179" y="39297"/>
                      <a:pt x="22224" y="39207"/>
                      <a:pt x="22283" y="39118"/>
                    </a:cubicBezTo>
                    <a:lnTo>
                      <a:pt x="22283" y="39118"/>
                    </a:lnTo>
                    <a:cubicBezTo>
                      <a:pt x="22536" y="38463"/>
                      <a:pt x="22670" y="37793"/>
                      <a:pt x="22670" y="37094"/>
                    </a:cubicBezTo>
                    <a:cubicBezTo>
                      <a:pt x="22700" y="36766"/>
                      <a:pt x="22715" y="36424"/>
                      <a:pt x="22730" y="36082"/>
                    </a:cubicBezTo>
                    <a:cubicBezTo>
                      <a:pt x="22730" y="35933"/>
                      <a:pt x="22700" y="35784"/>
                      <a:pt x="22670" y="35620"/>
                    </a:cubicBezTo>
                    <a:lnTo>
                      <a:pt x="22685" y="35605"/>
                    </a:lnTo>
                    <a:lnTo>
                      <a:pt x="22670" y="35590"/>
                    </a:lnTo>
                    <a:cubicBezTo>
                      <a:pt x="22655" y="35471"/>
                      <a:pt x="22640" y="35367"/>
                      <a:pt x="22625" y="35248"/>
                    </a:cubicBezTo>
                    <a:cubicBezTo>
                      <a:pt x="22521" y="34876"/>
                      <a:pt x="22432" y="34519"/>
                      <a:pt x="22343" y="34161"/>
                    </a:cubicBezTo>
                    <a:cubicBezTo>
                      <a:pt x="22313" y="34042"/>
                      <a:pt x="22268" y="33938"/>
                      <a:pt x="22224" y="33819"/>
                    </a:cubicBezTo>
                    <a:cubicBezTo>
                      <a:pt x="22224" y="33774"/>
                      <a:pt x="22209" y="33730"/>
                      <a:pt x="22194" y="33685"/>
                    </a:cubicBezTo>
                    <a:cubicBezTo>
                      <a:pt x="21971" y="33164"/>
                      <a:pt x="21747" y="32628"/>
                      <a:pt x="21524" y="32107"/>
                    </a:cubicBezTo>
                    <a:cubicBezTo>
                      <a:pt x="21479" y="31973"/>
                      <a:pt x="21450" y="31825"/>
                      <a:pt x="21405" y="31691"/>
                    </a:cubicBezTo>
                    <a:cubicBezTo>
                      <a:pt x="21435" y="31661"/>
                      <a:pt x="21464" y="31646"/>
                      <a:pt x="21494" y="31631"/>
                    </a:cubicBezTo>
                    <a:cubicBezTo>
                      <a:pt x="21569" y="31750"/>
                      <a:pt x="21673" y="31854"/>
                      <a:pt x="21732" y="31973"/>
                    </a:cubicBezTo>
                    <a:cubicBezTo>
                      <a:pt x="21822" y="32137"/>
                      <a:pt x="21896" y="32316"/>
                      <a:pt x="21971" y="32494"/>
                    </a:cubicBezTo>
                    <a:cubicBezTo>
                      <a:pt x="22015" y="32420"/>
                      <a:pt x="22030" y="32360"/>
                      <a:pt x="22030" y="32301"/>
                    </a:cubicBezTo>
                    <a:cubicBezTo>
                      <a:pt x="22015" y="31914"/>
                      <a:pt x="22075" y="31527"/>
                      <a:pt x="22179" y="31140"/>
                    </a:cubicBezTo>
                    <a:cubicBezTo>
                      <a:pt x="22268" y="30753"/>
                      <a:pt x="22328" y="30366"/>
                      <a:pt x="22402" y="29979"/>
                    </a:cubicBezTo>
                    <a:lnTo>
                      <a:pt x="22402" y="29994"/>
                    </a:lnTo>
                    <a:cubicBezTo>
                      <a:pt x="22432" y="29815"/>
                      <a:pt x="22492" y="29636"/>
                      <a:pt x="22492" y="29458"/>
                    </a:cubicBezTo>
                    <a:cubicBezTo>
                      <a:pt x="22521" y="28312"/>
                      <a:pt x="22551" y="27151"/>
                      <a:pt x="22492" y="26004"/>
                    </a:cubicBezTo>
                    <a:cubicBezTo>
                      <a:pt x="22492" y="25781"/>
                      <a:pt x="22402" y="25573"/>
                      <a:pt x="22343" y="25350"/>
                    </a:cubicBezTo>
                    <a:lnTo>
                      <a:pt x="22343" y="25350"/>
                    </a:lnTo>
                    <a:cubicBezTo>
                      <a:pt x="22238" y="25171"/>
                      <a:pt x="22164" y="24963"/>
                      <a:pt x="22030" y="24814"/>
                    </a:cubicBezTo>
                    <a:cubicBezTo>
                      <a:pt x="21539" y="24263"/>
                      <a:pt x="20973" y="23802"/>
                      <a:pt x="20229" y="23593"/>
                    </a:cubicBezTo>
                    <a:cubicBezTo>
                      <a:pt x="20095" y="23548"/>
                      <a:pt x="19976" y="23459"/>
                      <a:pt x="19857" y="23370"/>
                    </a:cubicBezTo>
                    <a:cubicBezTo>
                      <a:pt x="19812" y="23340"/>
                      <a:pt x="19812" y="23281"/>
                      <a:pt x="19782" y="23191"/>
                    </a:cubicBezTo>
                    <a:cubicBezTo>
                      <a:pt x="19961" y="23266"/>
                      <a:pt x="20095" y="23325"/>
                      <a:pt x="20244" y="23385"/>
                    </a:cubicBezTo>
                    <a:cubicBezTo>
                      <a:pt x="20482" y="23474"/>
                      <a:pt x="20735" y="23563"/>
                      <a:pt x="21018" y="23653"/>
                    </a:cubicBezTo>
                    <a:cubicBezTo>
                      <a:pt x="21092" y="23548"/>
                      <a:pt x="21197" y="23444"/>
                      <a:pt x="21286" y="23325"/>
                    </a:cubicBezTo>
                    <a:cubicBezTo>
                      <a:pt x="21345" y="23251"/>
                      <a:pt x="21405" y="23176"/>
                      <a:pt x="21450" y="23102"/>
                    </a:cubicBezTo>
                    <a:cubicBezTo>
                      <a:pt x="21494" y="23042"/>
                      <a:pt x="21524" y="22983"/>
                      <a:pt x="21569" y="22938"/>
                    </a:cubicBezTo>
                    <a:cubicBezTo>
                      <a:pt x="21628" y="22849"/>
                      <a:pt x="21673" y="22760"/>
                      <a:pt x="21732" y="22655"/>
                    </a:cubicBezTo>
                    <a:cubicBezTo>
                      <a:pt x="21792" y="22536"/>
                      <a:pt x="21837" y="22402"/>
                      <a:pt x="21896" y="22268"/>
                    </a:cubicBezTo>
                    <a:cubicBezTo>
                      <a:pt x="22045" y="22060"/>
                      <a:pt x="22045" y="21807"/>
                      <a:pt x="22060" y="21569"/>
                    </a:cubicBezTo>
                    <a:cubicBezTo>
                      <a:pt x="22060" y="21122"/>
                      <a:pt x="22075" y="20691"/>
                      <a:pt x="22045" y="20244"/>
                    </a:cubicBezTo>
                    <a:cubicBezTo>
                      <a:pt x="22030" y="19872"/>
                      <a:pt x="22015" y="19485"/>
                      <a:pt x="21851" y="19128"/>
                    </a:cubicBezTo>
                    <a:lnTo>
                      <a:pt x="21851" y="19128"/>
                    </a:lnTo>
                    <a:cubicBezTo>
                      <a:pt x="21762" y="18815"/>
                      <a:pt x="21688" y="18473"/>
                      <a:pt x="21554" y="18175"/>
                    </a:cubicBezTo>
                    <a:cubicBezTo>
                      <a:pt x="21405" y="17892"/>
                      <a:pt x="21197" y="17624"/>
                      <a:pt x="20988" y="17312"/>
                    </a:cubicBezTo>
                    <a:cubicBezTo>
                      <a:pt x="21107" y="17341"/>
                      <a:pt x="21167" y="17371"/>
                      <a:pt x="21226" y="17386"/>
                    </a:cubicBezTo>
                    <a:lnTo>
                      <a:pt x="21241" y="17386"/>
                    </a:lnTo>
                    <a:lnTo>
                      <a:pt x="21226" y="17386"/>
                    </a:lnTo>
                    <a:cubicBezTo>
                      <a:pt x="21316" y="17475"/>
                      <a:pt x="21390" y="17565"/>
                      <a:pt x="21494" y="17669"/>
                    </a:cubicBezTo>
                    <a:cubicBezTo>
                      <a:pt x="21539" y="17505"/>
                      <a:pt x="21554" y="17386"/>
                      <a:pt x="21584" y="17282"/>
                    </a:cubicBezTo>
                    <a:lnTo>
                      <a:pt x="21584" y="17282"/>
                    </a:lnTo>
                    <a:cubicBezTo>
                      <a:pt x="21628" y="17103"/>
                      <a:pt x="21673" y="16925"/>
                      <a:pt x="21703" y="16746"/>
                    </a:cubicBezTo>
                    <a:cubicBezTo>
                      <a:pt x="21792" y="16329"/>
                      <a:pt x="21911" y="15898"/>
                      <a:pt x="21896" y="15451"/>
                    </a:cubicBezTo>
                    <a:cubicBezTo>
                      <a:pt x="21881" y="14811"/>
                      <a:pt x="21688" y="14245"/>
                      <a:pt x="21226" y="13784"/>
                    </a:cubicBezTo>
                    <a:cubicBezTo>
                      <a:pt x="21122" y="13680"/>
                      <a:pt x="21018" y="13590"/>
                      <a:pt x="20884" y="13486"/>
                    </a:cubicBezTo>
                    <a:cubicBezTo>
                      <a:pt x="21077" y="13442"/>
                      <a:pt x="21167" y="13605"/>
                      <a:pt x="21286" y="13635"/>
                    </a:cubicBezTo>
                    <a:lnTo>
                      <a:pt x="21316" y="13650"/>
                    </a:lnTo>
                    <a:lnTo>
                      <a:pt x="21331" y="13650"/>
                    </a:lnTo>
                    <a:cubicBezTo>
                      <a:pt x="21464" y="13769"/>
                      <a:pt x="21598" y="13903"/>
                      <a:pt x="21718" y="14037"/>
                    </a:cubicBezTo>
                    <a:lnTo>
                      <a:pt x="21718" y="14037"/>
                    </a:lnTo>
                    <a:cubicBezTo>
                      <a:pt x="21762" y="14097"/>
                      <a:pt x="21807" y="14171"/>
                      <a:pt x="21881" y="14275"/>
                    </a:cubicBezTo>
                    <a:cubicBezTo>
                      <a:pt x="21911" y="14171"/>
                      <a:pt x="21941" y="14097"/>
                      <a:pt x="21971" y="14037"/>
                    </a:cubicBezTo>
                    <a:lnTo>
                      <a:pt x="21971" y="14037"/>
                    </a:lnTo>
                    <a:cubicBezTo>
                      <a:pt x="22015" y="13888"/>
                      <a:pt x="22090" y="13739"/>
                      <a:pt x="22119" y="13576"/>
                    </a:cubicBezTo>
                    <a:cubicBezTo>
                      <a:pt x="22149" y="13248"/>
                      <a:pt x="22164" y="12921"/>
                      <a:pt x="22194" y="12593"/>
                    </a:cubicBezTo>
                    <a:cubicBezTo>
                      <a:pt x="22253" y="11864"/>
                      <a:pt x="22224" y="11149"/>
                      <a:pt x="22105" y="10435"/>
                    </a:cubicBezTo>
                    <a:cubicBezTo>
                      <a:pt x="22000" y="9795"/>
                      <a:pt x="21956" y="9140"/>
                      <a:pt x="21360" y="8649"/>
                    </a:cubicBezTo>
                    <a:lnTo>
                      <a:pt x="21673" y="8649"/>
                    </a:lnTo>
                    <a:lnTo>
                      <a:pt x="21673" y="8634"/>
                    </a:lnTo>
                    <a:cubicBezTo>
                      <a:pt x="21926" y="8872"/>
                      <a:pt x="22075" y="9185"/>
                      <a:pt x="22224" y="9572"/>
                    </a:cubicBezTo>
                    <a:cubicBezTo>
                      <a:pt x="22313" y="9333"/>
                      <a:pt x="22402" y="9155"/>
                      <a:pt x="22432" y="8976"/>
                    </a:cubicBezTo>
                    <a:cubicBezTo>
                      <a:pt x="22566" y="8306"/>
                      <a:pt x="22700" y="7636"/>
                      <a:pt x="22774" y="6967"/>
                    </a:cubicBezTo>
                    <a:cubicBezTo>
                      <a:pt x="22834" y="6416"/>
                      <a:pt x="22819" y="5850"/>
                      <a:pt x="22834" y="5300"/>
                    </a:cubicBezTo>
                    <a:cubicBezTo>
                      <a:pt x="22849" y="4645"/>
                      <a:pt x="22804" y="3990"/>
                      <a:pt x="22953" y="3350"/>
                    </a:cubicBezTo>
                    <a:lnTo>
                      <a:pt x="22953" y="3365"/>
                    </a:lnTo>
                    <a:cubicBezTo>
                      <a:pt x="23132" y="2933"/>
                      <a:pt x="23102" y="2486"/>
                      <a:pt x="22998" y="2055"/>
                    </a:cubicBezTo>
                    <a:cubicBezTo>
                      <a:pt x="22804" y="1296"/>
                      <a:pt x="22477" y="983"/>
                      <a:pt x="21554" y="879"/>
                    </a:cubicBezTo>
                    <a:cubicBezTo>
                      <a:pt x="20973" y="819"/>
                      <a:pt x="20467" y="1102"/>
                      <a:pt x="19976" y="1355"/>
                    </a:cubicBezTo>
                    <a:cubicBezTo>
                      <a:pt x="19902" y="1400"/>
                      <a:pt x="19857" y="1474"/>
                      <a:pt x="19782" y="1549"/>
                    </a:cubicBezTo>
                    <a:cubicBezTo>
                      <a:pt x="19842" y="1578"/>
                      <a:pt x="19872" y="1593"/>
                      <a:pt x="19902" y="1608"/>
                    </a:cubicBezTo>
                    <a:cubicBezTo>
                      <a:pt x="20170" y="1772"/>
                      <a:pt x="20408" y="1965"/>
                      <a:pt x="20542" y="2263"/>
                    </a:cubicBezTo>
                    <a:cubicBezTo>
                      <a:pt x="20527" y="2323"/>
                      <a:pt x="20497" y="2382"/>
                      <a:pt x="20467" y="2442"/>
                    </a:cubicBezTo>
                    <a:cubicBezTo>
                      <a:pt x="20408" y="2412"/>
                      <a:pt x="20318" y="2397"/>
                      <a:pt x="20289" y="2337"/>
                    </a:cubicBezTo>
                    <a:cubicBezTo>
                      <a:pt x="20110" y="2010"/>
                      <a:pt x="19797" y="1846"/>
                      <a:pt x="19455" y="1712"/>
                    </a:cubicBezTo>
                    <a:cubicBezTo>
                      <a:pt x="19157" y="1593"/>
                      <a:pt x="18830" y="1563"/>
                      <a:pt x="18517" y="1578"/>
                    </a:cubicBezTo>
                    <a:cubicBezTo>
                      <a:pt x="18160" y="1608"/>
                      <a:pt x="17877" y="1727"/>
                      <a:pt x="17654" y="2010"/>
                    </a:cubicBezTo>
                    <a:cubicBezTo>
                      <a:pt x="17624" y="2070"/>
                      <a:pt x="17565" y="2099"/>
                      <a:pt x="17475" y="2189"/>
                    </a:cubicBezTo>
                    <a:cubicBezTo>
                      <a:pt x="17475" y="2084"/>
                      <a:pt x="17460" y="2040"/>
                      <a:pt x="17475" y="2010"/>
                    </a:cubicBezTo>
                    <a:cubicBezTo>
                      <a:pt x="17550" y="1757"/>
                      <a:pt x="17743" y="1593"/>
                      <a:pt x="17967" y="1489"/>
                    </a:cubicBezTo>
                    <a:cubicBezTo>
                      <a:pt x="18264" y="1325"/>
                      <a:pt x="18607" y="1296"/>
                      <a:pt x="18934" y="1340"/>
                    </a:cubicBezTo>
                    <a:cubicBezTo>
                      <a:pt x="19172" y="1370"/>
                      <a:pt x="19395" y="1429"/>
                      <a:pt x="19634" y="1474"/>
                    </a:cubicBezTo>
                    <a:cubicBezTo>
                      <a:pt x="19961" y="1042"/>
                      <a:pt x="20467" y="894"/>
                      <a:pt x="20944" y="730"/>
                    </a:cubicBezTo>
                    <a:cubicBezTo>
                      <a:pt x="21435" y="551"/>
                      <a:pt x="21941" y="611"/>
                      <a:pt x="22432" y="804"/>
                    </a:cubicBezTo>
                    <a:cubicBezTo>
                      <a:pt x="22283" y="655"/>
                      <a:pt x="22134" y="551"/>
                      <a:pt x="21941" y="522"/>
                    </a:cubicBezTo>
                    <a:cubicBezTo>
                      <a:pt x="21807" y="492"/>
                      <a:pt x="21673" y="462"/>
                      <a:pt x="21539" y="417"/>
                    </a:cubicBezTo>
                    <a:cubicBezTo>
                      <a:pt x="21271" y="313"/>
                      <a:pt x="21003" y="313"/>
                      <a:pt x="20735" y="358"/>
                    </a:cubicBezTo>
                    <a:cubicBezTo>
                      <a:pt x="20155" y="462"/>
                      <a:pt x="19589" y="492"/>
                      <a:pt x="19023" y="328"/>
                    </a:cubicBezTo>
                    <a:cubicBezTo>
                      <a:pt x="18607" y="209"/>
                      <a:pt x="18160" y="209"/>
                      <a:pt x="17743" y="298"/>
                    </a:cubicBezTo>
                    <a:cubicBezTo>
                      <a:pt x="17401" y="358"/>
                      <a:pt x="17059" y="417"/>
                      <a:pt x="16716" y="522"/>
                    </a:cubicBezTo>
                    <a:cubicBezTo>
                      <a:pt x="16225" y="670"/>
                      <a:pt x="15734" y="849"/>
                      <a:pt x="15243" y="1013"/>
                    </a:cubicBezTo>
                    <a:cubicBezTo>
                      <a:pt x="14707" y="1191"/>
                      <a:pt x="14245" y="1504"/>
                      <a:pt x="13873" y="1950"/>
                    </a:cubicBezTo>
                    <a:cubicBezTo>
                      <a:pt x="13650" y="2203"/>
                      <a:pt x="13442" y="2486"/>
                      <a:pt x="13218" y="2754"/>
                    </a:cubicBezTo>
                    <a:cubicBezTo>
                      <a:pt x="13159" y="2829"/>
                      <a:pt x="13129" y="2963"/>
                      <a:pt x="12980" y="2948"/>
                    </a:cubicBezTo>
                    <a:cubicBezTo>
                      <a:pt x="13040" y="2799"/>
                      <a:pt x="13099" y="2650"/>
                      <a:pt x="13159" y="2457"/>
                    </a:cubicBezTo>
                    <a:cubicBezTo>
                      <a:pt x="12950" y="2471"/>
                      <a:pt x="12757" y="2471"/>
                      <a:pt x="12578" y="2501"/>
                    </a:cubicBezTo>
                    <a:cubicBezTo>
                      <a:pt x="12132" y="2576"/>
                      <a:pt x="11804" y="2844"/>
                      <a:pt x="11521" y="3171"/>
                    </a:cubicBezTo>
                    <a:cubicBezTo>
                      <a:pt x="11149" y="3588"/>
                      <a:pt x="10718" y="3900"/>
                      <a:pt x="10167" y="4064"/>
                    </a:cubicBezTo>
                    <a:cubicBezTo>
                      <a:pt x="9899" y="4153"/>
                      <a:pt x="9676" y="4317"/>
                      <a:pt x="9482" y="4526"/>
                    </a:cubicBezTo>
                    <a:cubicBezTo>
                      <a:pt x="9006" y="5047"/>
                      <a:pt x="8634" y="5642"/>
                      <a:pt x="8306" y="6252"/>
                    </a:cubicBezTo>
                    <a:cubicBezTo>
                      <a:pt x="8113" y="6580"/>
                      <a:pt x="8009" y="6937"/>
                      <a:pt x="8038" y="7324"/>
                    </a:cubicBezTo>
                    <a:cubicBezTo>
                      <a:pt x="8083" y="7339"/>
                      <a:pt x="8113" y="7324"/>
                      <a:pt x="8128" y="7339"/>
                    </a:cubicBezTo>
                    <a:cubicBezTo>
                      <a:pt x="8187" y="7369"/>
                      <a:pt x="8247" y="7398"/>
                      <a:pt x="8262" y="7458"/>
                    </a:cubicBezTo>
                    <a:cubicBezTo>
                      <a:pt x="8277" y="7488"/>
                      <a:pt x="8217" y="7547"/>
                      <a:pt x="8187" y="7577"/>
                    </a:cubicBezTo>
                    <a:cubicBezTo>
                      <a:pt x="8172" y="7607"/>
                      <a:pt x="8128" y="7622"/>
                      <a:pt x="8098" y="7651"/>
                    </a:cubicBezTo>
                    <a:cubicBezTo>
                      <a:pt x="6758" y="8619"/>
                      <a:pt x="5865" y="9869"/>
                      <a:pt x="5761" y="11581"/>
                    </a:cubicBezTo>
                    <a:cubicBezTo>
                      <a:pt x="5731" y="12162"/>
                      <a:pt x="5612" y="12712"/>
                      <a:pt x="5300" y="13203"/>
                    </a:cubicBezTo>
                    <a:cubicBezTo>
                      <a:pt x="5166" y="13397"/>
                      <a:pt x="5047" y="13605"/>
                      <a:pt x="4927" y="13814"/>
                    </a:cubicBezTo>
                    <a:cubicBezTo>
                      <a:pt x="4660" y="14320"/>
                      <a:pt x="4719" y="14841"/>
                      <a:pt x="4793" y="15406"/>
                    </a:cubicBezTo>
                    <a:cubicBezTo>
                      <a:pt x="5151" y="14900"/>
                      <a:pt x="5151" y="14900"/>
                      <a:pt x="5329" y="14900"/>
                    </a:cubicBezTo>
                    <a:cubicBezTo>
                      <a:pt x="5210" y="15168"/>
                      <a:pt x="5047" y="15406"/>
                      <a:pt x="4987" y="15674"/>
                    </a:cubicBezTo>
                    <a:cubicBezTo>
                      <a:pt x="4942" y="15942"/>
                      <a:pt x="4793" y="16195"/>
                      <a:pt x="4913" y="16478"/>
                    </a:cubicBezTo>
                    <a:cubicBezTo>
                      <a:pt x="4957" y="16463"/>
                      <a:pt x="5002" y="16463"/>
                      <a:pt x="5047" y="16448"/>
                    </a:cubicBezTo>
                    <a:cubicBezTo>
                      <a:pt x="5121" y="16508"/>
                      <a:pt x="5121" y="16582"/>
                      <a:pt x="5076" y="16657"/>
                    </a:cubicBezTo>
                    <a:cubicBezTo>
                      <a:pt x="5047" y="16731"/>
                      <a:pt x="5017" y="16806"/>
                      <a:pt x="4987" y="16880"/>
                    </a:cubicBezTo>
                    <a:lnTo>
                      <a:pt x="5002" y="16880"/>
                    </a:lnTo>
                    <a:cubicBezTo>
                      <a:pt x="4972" y="16880"/>
                      <a:pt x="4942" y="16880"/>
                      <a:pt x="4927" y="16910"/>
                    </a:cubicBezTo>
                    <a:cubicBezTo>
                      <a:pt x="4630" y="17282"/>
                      <a:pt x="4347" y="17654"/>
                      <a:pt x="4049" y="18026"/>
                    </a:cubicBezTo>
                    <a:cubicBezTo>
                      <a:pt x="4019" y="18086"/>
                      <a:pt x="3990" y="18130"/>
                      <a:pt x="3960" y="18190"/>
                    </a:cubicBezTo>
                    <a:cubicBezTo>
                      <a:pt x="3826" y="18413"/>
                      <a:pt x="3692" y="18636"/>
                      <a:pt x="3558" y="18860"/>
                    </a:cubicBezTo>
                    <a:cubicBezTo>
                      <a:pt x="3498" y="18964"/>
                      <a:pt x="3454" y="19068"/>
                      <a:pt x="3409" y="19172"/>
                    </a:cubicBezTo>
                    <a:cubicBezTo>
                      <a:pt x="3320" y="19306"/>
                      <a:pt x="3245" y="19440"/>
                      <a:pt x="3171" y="19574"/>
                    </a:cubicBezTo>
                    <a:lnTo>
                      <a:pt x="3186" y="19574"/>
                    </a:lnTo>
                    <a:cubicBezTo>
                      <a:pt x="3037" y="19827"/>
                      <a:pt x="2888" y="20080"/>
                      <a:pt x="2769" y="20348"/>
                    </a:cubicBezTo>
                    <a:cubicBezTo>
                      <a:pt x="2486" y="21063"/>
                      <a:pt x="2174" y="21777"/>
                      <a:pt x="2010" y="22551"/>
                    </a:cubicBezTo>
                    <a:cubicBezTo>
                      <a:pt x="1995" y="22611"/>
                      <a:pt x="1980" y="22685"/>
                      <a:pt x="1965" y="22745"/>
                    </a:cubicBezTo>
                    <a:cubicBezTo>
                      <a:pt x="1950" y="22789"/>
                      <a:pt x="1936" y="22834"/>
                      <a:pt x="1921" y="22864"/>
                    </a:cubicBezTo>
                    <a:cubicBezTo>
                      <a:pt x="1727" y="23638"/>
                      <a:pt x="1683" y="24427"/>
                      <a:pt x="1593" y="25201"/>
                    </a:cubicBezTo>
                    <a:cubicBezTo>
                      <a:pt x="1563" y="25573"/>
                      <a:pt x="1549" y="25945"/>
                      <a:pt x="1519" y="26317"/>
                    </a:cubicBezTo>
                    <a:cubicBezTo>
                      <a:pt x="1504" y="26645"/>
                      <a:pt x="1474" y="26957"/>
                      <a:pt x="1474" y="27270"/>
                    </a:cubicBezTo>
                    <a:cubicBezTo>
                      <a:pt x="1459" y="27389"/>
                      <a:pt x="1504" y="27523"/>
                      <a:pt x="1534" y="27642"/>
                    </a:cubicBezTo>
                    <a:cubicBezTo>
                      <a:pt x="1504" y="27806"/>
                      <a:pt x="1623" y="27791"/>
                      <a:pt x="1727" y="27791"/>
                    </a:cubicBezTo>
                    <a:cubicBezTo>
                      <a:pt x="2055" y="27820"/>
                      <a:pt x="2337" y="27925"/>
                      <a:pt x="2516" y="28222"/>
                    </a:cubicBezTo>
                    <a:cubicBezTo>
                      <a:pt x="2635" y="28505"/>
                      <a:pt x="2605" y="28803"/>
                      <a:pt x="2576" y="29101"/>
                    </a:cubicBezTo>
                    <a:lnTo>
                      <a:pt x="2576" y="29086"/>
                    </a:lnTo>
                    <a:cubicBezTo>
                      <a:pt x="2546" y="29130"/>
                      <a:pt x="2531" y="29190"/>
                      <a:pt x="2501" y="29235"/>
                    </a:cubicBezTo>
                    <a:cubicBezTo>
                      <a:pt x="2442" y="29354"/>
                      <a:pt x="2442" y="29562"/>
                      <a:pt x="2248" y="29532"/>
                    </a:cubicBezTo>
                    <a:cubicBezTo>
                      <a:pt x="2084" y="29517"/>
                      <a:pt x="2055" y="29339"/>
                      <a:pt x="2025" y="29205"/>
                    </a:cubicBezTo>
                    <a:cubicBezTo>
                      <a:pt x="1950" y="28952"/>
                      <a:pt x="1965" y="28684"/>
                      <a:pt x="2010" y="28416"/>
                    </a:cubicBezTo>
                    <a:cubicBezTo>
                      <a:pt x="2025" y="28341"/>
                      <a:pt x="2114" y="28237"/>
                      <a:pt x="1995" y="28148"/>
                    </a:cubicBezTo>
                    <a:lnTo>
                      <a:pt x="1980" y="28148"/>
                    </a:lnTo>
                    <a:cubicBezTo>
                      <a:pt x="1876" y="28133"/>
                      <a:pt x="1787" y="28088"/>
                      <a:pt x="1668" y="28088"/>
                    </a:cubicBezTo>
                    <a:cubicBezTo>
                      <a:pt x="1459" y="28059"/>
                      <a:pt x="1310" y="27954"/>
                      <a:pt x="1266" y="27731"/>
                    </a:cubicBezTo>
                    <a:cubicBezTo>
                      <a:pt x="1236" y="27538"/>
                      <a:pt x="1221" y="27329"/>
                      <a:pt x="1206" y="27121"/>
                    </a:cubicBezTo>
                    <a:cubicBezTo>
                      <a:pt x="1191" y="27032"/>
                      <a:pt x="1236" y="26942"/>
                      <a:pt x="1147" y="26838"/>
                    </a:cubicBezTo>
                    <a:cubicBezTo>
                      <a:pt x="1102" y="26942"/>
                      <a:pt x="1072" y="27032"/>
                      <a:pt x="1042" y="27121"/>
                    </a:cubicBezTo>
                    <a:lnTo>
                      <a:pt x="1042" y="27106"/>
                    </a:lnTo>
                    <a:cubicBezTo>
                      <a:pt x="938" y="27433"/>
                      <a:pt x="789" y="27746"/>
                      <a:pt x="715" y="28074"/>
                    </a:cubicBezTo>
                    <a:cubicBezTo>
                      <a:pt x="596" y="28699"/>
                      <a:pt x="611" y="29339"/>
                      <a:pt x="655" y="29979"/>
                    </a:cubicBezTo>
                    <a:cubicBezTo>
                      <a:pt x="685" y="30232"/>
                      <a:pt x="789" y="30470"/>
                      <a:pt x="864" y="30708"/>
                    </a:cubicBezTo>
                    <a:lnTo>
                      <a:pt x="864" y="30708"/>
                    </a:lnTo>
                    <a:cubicBezTo>
                      <a:pt x="894" y="30768"/>
                      <a:pt x="923" y="30842"/>
                      <a:pt x="953" y="30946"/>
                    </a:cubicBezTo>
                    <a:cubicBezTo>
                      <a:pt x="998" y="30872"/>
                      <a:pt x="1028" y="30842"/>
                      <a:pt x="1042" y="30797"/>
                    </a:cubicBezTo>
                    <a:cubicBezTo>
                      <a:pt x="1132" y="30708"/>
                      <a:pt x="1221" y="30619"/>
                      <a:pt x="1325" y="30530"/>
                    </a:cubicBezTo>
                    <a:cubicBezTo>
                      <a:pt x="1415" y="30455"/>
                      <a:pt x="1519" y="30396"/>
                      <a:pt x="1608" y="30321"/>
                    </a:cubicBezTo>
                    <a:cubicBezTo>
                      <a:pt x="1638" y="30291"/>
                      <a:pt x="1668" y="30276"/>
                      <a:pt x="1712" y="30247"/>
                    </a:cubicBezTo>
                    <a:cubicBezTo>
                      <a:pt x="1772" y="30262"/>
                      <a:pt x="1846" y="30262"/>
                      <a:pt x="1936" y="30276"/>
                    </a:cubicBezTo>
                    <a:cubicBezTo>
                      <a:pt x="1906" y="30366"/>
                      <a:pt x="1876" y="30440"/>
                      <a:pt x="1846" y="30515"/>
                    </a:cubicBezTo>
                    <a:lnTo>
                      <a:pt x="1861" y="30530"/>
                    </a:lnTo>
                    <a:lnTo>
                      <a:pt x="1846" y="30515"/>
                    </a:lnTo>
                    <a:cubicBezTo>
                      <a:pt x="1727" y="30649"/>
                      <a:pt x="1593" y="30783"/>
                      <a:pt x="1459" y="30902"/>
                    </a:cubicBezTo>
                    <a:cubicBezTo>
                      <a:pt x="1310" y="31006"/>
                      <a:pt x="1162" y="31110"/>
                      <a:pt x="1147" y="31318"/>
                    </a:cubicBezTo>
                    <a:cubicBezTo>
                      <a:pt x="1117" y="31363"/>
                      <a:pt x="1087" y="31423"/>
                      <a:pt x="1042" y="31437"/>
                    </a:cubicBezTo>
                    <a:cubicBezTo>
                      <a:pt x="879" y="31512"/>
                      <a:pt x="819" y="31646"/>
                      <a:pt x="760" y="31780"/>
                    </a:cubicBezTo>
                    <a:lnTo>
                      <a:pt x="760" y="31780"/>
                    </a:lnTo>
                    <a:cubicBezTo>
                      <a:pt x="685" y="31914"/>
                      <a:pt x="611" y="32048"/>
                      <a:pt x="551" y="32182"/>
                    </a:cubicBezTo>
                    <a:lnTo>
                      <a:pt x="551" y="32182"/>
                    </a:lnTo>
                    <a:cubicBezTo>
                      <a:pt x="507" y="32286"/>
                      <a:pt x="462" y="32390"/>
                      <a:pt x="432" y="32509"/>
                    </a:cubicBezTo>
                    <a:lnTo>
                      <a:pt x="432" y="32494"/>
                    </a:lnTo>
                    <a:cubicBezTo>
                      <a:pt x="194" y="33194"/>
                      <a:pt x="268" y="33908"/>
                      <a:pt x="373" y="34608"/>
                    </a:cubicBezTo>
                    <a:lnTo>
                      <a:pt x="373" y="34608"/>
                    </a:lnTo>
                    <a:cubicBezTo>
                      <a:pt x="447" y="34965"/>
                      <a:pt x="492" y="35322"/>
                      <a:pt x="581" y="35665"/>
                    </a:cubicBezTo>
                    <a:cubicBezTo>
                      <a:pt x="685" y="36052"/>
                      <a:pt x="864" y="36409"/>
                      <a:pt x="1147" y="36707"/>
                    </a:cubicBezTo>
                    <a:lnTo>
                      <a:pt x="1176" y="36751"/>
                    </a:lnTo>
                    <a:cubicBezTo>
                      <a:pt x="1296" y="36885"/>
                      <a:pt x="1415" y="37019"/>
                      <a:pt x="1534" y="37153"/>
                    </a:cubicBezTo>
                    <a:cubicBezTo>
                      <a:pt x="1549" y="37168"/>
                      <a:pt x="1563" y="37183"/>
                      <a:pt x="1563" y="37198"/>
                    </a:cubicBezTo>
                    <a:cubicBezTo>
                      <a:pt x="1623" y="37272"/>
                      <a:pt x="1683" y="37347"/>
                      <a:pt x="1742" y="37421"/>
                    </a:cubicBezTo>
                    <a:lnTo>
                      <a:pt x="1742" y="37421"/>
                    </a:lnTo>
                    <a:cubicBezTo>
                      <a:pt x="1787" y="37496"/>
                      <a:pt x="1846" y="37570"/>
                      <a:pt x="1921" y="37704"/>
                    </a:cubicBezTo>
                    <a:cubicBezTo>
                      <a:pt x="1802" y="37689"/>
                      <a:pt x="1727" y="37674"/>
                      <a:pt x="1638" y="37659"/>
                    </a:cubicBezTo>
                    <a:cubicBezTo>
                      <a:pt x="1668" y="37957"/>
                      <a:pt x="1697" y="38255"/>
                      <a:pt x="1802" y="38523"/>
                    </a:cubicBezTo>
                    <a:cubicBezTo>
                      <a:pt x="1861" y="38701"/>
                      <a:pt x="1906" y="38880"/>
                      <a:pt x="1950" y="39059"/>
                    </a:cubicBezTo>
                    <a:cubicBezTo>
                      <a:pt x="2010" y="39178"/>
                      <a:pt x="2070" y="39297"/>
                      <a:pt x="2144" y="39416"/>
                    </a:cubicBezTo>
                    <a:cubicBezTo>
                      <a:pt x="2174" y="39460"/>
                      <a:pt x="2204" y="39505"/>
                      <a:pt x="2233" y="39565"/>
                    </a:cubicBezTo>
                    <a:lnTo>
                      <a:pt x="2531" y="39877"/>
                    </a:lnTo>
                    <a:lnTo>
                      <a:pt x="2531" y="39892"/>
                    </a:lnTo>
                    <a:cubicBezTo>
                      <a:pt x="2605" y="39967"/>
                      <a:pt x="2680" y="40041"/>
                      <a:pt x="2739" y="40115"/>
                    </a:cubicBezTo>
                    <a:cubicBezTo>
                      <a:pt x="2814" y="40190"/>
                      <a:pt x="2888" y="40264"/>
                      <a:pt x="2948" y="40324"/>
                    </a:cubicBezTo>
                    <a:cubicBezTo>
                      <a:pt x="3007" y="40398"/>
                      <a:pt x="3067" y="40488"/>
                      <a:pt x="3126" y="40562"/>
                    </a:cubicBezTo>
                    <a:lnTo>
                      <a:pt x="3126" y="40547"/>
                    </a:lnTo>
                    <a:cubicBezTo>
                      <a:pt x="3171" y="40666"/>
                      <a:pt x="3231" y="40770"/>
                      <a:pt x="3290" y="40889"/>
                    </a:cubicBezTo>
                    <a:lnTo>
                      <a:pt x="3290" y="40875"/>
                    </a:lnTo>
                    <a:cubicBezTo>
                      <a:pt x="3350" y="41038"/>
                      <a:pt x="3394" y="41187"/>
                      <a:pt x="3454" y="41336"/>
                    </a:cubicBezTo>
                    <a:cubicBezTo>
                      <a:pt x="3484" y="41440"/>
                      <a:pt x="3513" y="41544"/>
                      <a:pt x="3543" y="41649"/>
                    </a:cubicBezTo>
                    <a:cubicBezTo>
                      <a:pt x="3632" y="41842"/>
                      <a:pt x="3707" y="42021"/>
                      <a:pt x="3796" y="42214"/>
                    </a:cubicBezTo>
                    <a:lnTo>
                      <a:pt x="4049" y="42750"/>
                    </a:lnTo>
                    <a:cubicBezTo>
                      <a:pt x="4124" y="42884"/>
                      <a:pt x="4213" y="43018"/>
                      <a:pt x="4287" y="43152"/>
                    </a:cubicBezTo>
                    <a:cubicBezTo>
                      <a:pt x="4317" y="43211"/>
                      <a:pt x="4332" y="43286"/>
                      <a:pt x="4362" y="43345"/>
                    </a:cubicBezTo>
                    <a:cubicBezTo>
                      <a:pt x="4630" y="43688"/>
                      <a:pt x="4898" y="44015"/>
                      <a:pt x="5151" y="44343"/>
                    </a:cubicBezTo>
                    <a:cubicBezTo>
                      <a:pt x="5210" y="44417"/>
                      <a:pt x="5270" y="44492"/>
                      <a:pt x="5329" y="44566"/>
                    </a:cubicBezTo>
                    <a:lnTo>
                      <a:pt x="5329" y="44566"/>
                    </a:lnTo>
                    <a:cubicBezTo>
                      <a:pt x="5434" y="44700"/>
                      <a:pt x="5553" y="44834"/>
                      <a:pt x="5657" y="44953"/>
                    </a:cubicBezTo>
                    <a:cubicBezTo>
                      <a:pt x="5731" y="45027"/>
                      <a:pt x="5806" y="45102"/>
                      <a:pt x="5880" y="45176"/>
                    </a:cubicBezTo>
                    <a:cubicBezTo>
                      <a:pt x="5925" y="45206"/>
                      <a:pt x="5969" y="45236"/>
                      <a:pt x="6014" y="45280"/>
                    </a:cubicBezTo>
                    <a:cubicBezTo>
                      <a:pt x="6059" y="45117"/>
                      <a:pt x="6088" y="44983"/>
                      <a:pt x="6118" y="44849"/>
                    </a:cubicBezTo>
                    <a:cubicBezTo>
                      <a:pt x="6133" y="44849"/>
                      <a:pt x="6148" y="44849"/>
                      <a:pt x="6163" y="44849"/>
                    </a:cubicBezTo>
                    <a:cubicBezTo>
                      <a:pt x="6193" y="44998"/>
                      <a:pt x="6222" y="45132"/>
                      <a:pt x="6267" y="45280"/>
                    </a:cubicBezTo>
                    <a:lnTo>
                      <a:pt x="6267" y="45280"/>
                    </a:lnTo>
                    <a:cubicBezTo>
                      <a:pt x="6267" y="45400"/>
                      <a:pt x="6282" y="45534"/>
                      <a:pt x="6297" y="45653"/>
                    </a:cubicBezTo>
                    <a:cubicBezTo>
                      <a:pt x="6431" y="46382"/>
                      <a:pt x="6728" y="47052"/>
                      <a:pt x="7071" y="47707"/>
                    </a:cubicBezTo>
                    <a:cubicBezTo>
                      <a:pt x="7190" y="47930"/>
                      <a:pt x="7339" y="48153"/>
                      <a:pt x="7473" y="48377"/>
                    </a:cubicBezTo>
                    <a:lnTo>
                      <a:pt x="7562" y="48525"/>
                    </a:lnTo>
                    <a:cubicBezTo>
                      <a:pt x="7622" y="48600"/>
                      <a:pt x="7681" y="48674"/>
                      <a:pt x="7741" y="48749"/>
                    </a:cubicBezTo>
                    <a:lnTo>
                      <a:pt x="7741" y="48749"/>
                    </a:lnTo>
                    <a:cubicBezTo>
                      <a:pt x="7964" y="48972"/>
                      <a:pt x="8187" y="49195"/>
                      <a:pt x="8410" y="49418"/>
                    </a:cubicBezTo>
                    <a:cubicBezTo>
                      <a:pt x="8425" y="49433"/>
                      <a:pt x="8440" y="49448"/>
                      <a:pt x="8455" y="49463"/>
                    </a:cubicBezTo>
                    <a:cubicBezTo>
                      <a:pt x="8589" y="49582"/>
                      <a:pt x="8723" y="49686"/>
                      <a:pt x="8842" y="49805"/>
                    </a:cubicBezTo>
                    <a:lnTo>
                      <a:pt x="8857" y="49791"/>
                    </a:lnTo>
                    <a:lnTo>
                      <a:pt x="8842" y="49805"/>
                    </a:lnTo>
                    <a:cubicBezTo>
                      <a:pt x="9080" y="49984"/>
                      <a:pt x="9318" y="50178"/>
                      <a:pt x="9572" y="50356"/>
                    </a:cubicBezTo>
                    <a:lnTo>
                      <a:pt x="9884" y="50565"/>
                    </a:lnTo>
                    <a:cubicBezTo>
                      <a:pt x="9944" y="50594"/>
                      <a:pt x="10003" y="50639"/>
                      <a:pt x="10063" y="50669"/>
                    </a:cubicBezTo>
                    <a:cubicBezTo>
                      <a:pt x="10122" y="50773"/>
                      <a:pt x="10182" y="50684"/>
                      <a:pt x="10226" y="50669"/>
                    </a:cubicBezTo>
                    <a:cubicBezTo>
                      <a:pt x="10286" y="50684"/>
                      <a:pt x="10331" y="50713"/>
                      <a:pt x="10375" y="50728"/>
                    </a:cubicBezTo>
                    <a:lnTo>
                      <a:pt x="10673" y="51115"/>
                    </a:lnTo>
                    <a:cubicBezTo>
                      <a:pt x="10718" y="51175"/>
                      <a:pt x="10762" y="51234"/>
                      <a:pt x="10807" y="51279"/>
                    </a:cubicBezTo>
                    <a:cubicBezTo>
                      <a:pt x="11030" y="51502"/>
                      <a:pt x="11268" y="51741"/>
                      <a:pt x="11492" y="51964"/>
                    </a:cubicBezTo>
                    <a:cubicBezTo>
                      <a:pt x="11521" y="51994"/>
                      <a:pt x="11566" y="52023"/>
                      <a:pt x="11596" y="52053"/>
                    </a:cubicBezTo>
                    <a:cubicBezTo>
                      <a:pt x="11700" y="52142"/>
                      <a:pt x="11819" y="52247"/>
                      <a:pt x="11923" y="52351"/>
                    </a:cubicBezTo>
                    <a:cubicBezTo>
                      <a:pt x="11953" y="52351"/>
                      <a:pt x="11968" y="52366"/>
                      <a:pt x="11983" y="52381"/>
                    </a:cubicBezTo>
                    <a:cubicBezTo>
                      <a:pt x="12057" y="52440"/>
                      <a:pt x="12132" y="52500"/>
                      <a:pt x="12206" y="52544"/>
                    </a:cubicBezTo>
                    <a:moveTo>
                      <a:pt x="2308" y="20631"/>
                    </a:moveTo>
                    <a:cubicBezTo>
                      <a:pt x="2382" y="20438"/>
                      <a:pt x="2457" y="20244"/>
                      <a:pt x="2531" y="20065"/>
                    </a:cubicBezTo>
                    <a:cubicBezTo>
                      <a:pt x="2576" y="19961"/>
                      <a:pt x="2635" y="19857"/>
                      <a:pt x="2695" y="19753"/>
                    </a:cubicBezTo>
                    <a:cubicBezTo>
                      <a:pt x="2739" y="19634"/>
                      <a:pt x="2799" y="19530"/>
                      <a:pt x="2858" y="19410"/>
                    </a:cubicBezTo>
                    <a:lnTo>
                      <a:pt x="3022" y="19143"/>
                    </a:lnTo>
                    <a:cubicBezTo>
                      <a:pt x="3305" y="18681"/>
                      <a:pt x="3573" y="18220"/>
                      <a:pt x="3856" y="17773"/>
                    </a:cubicBezTo>
                    <a:lnTo>
                      <a:pt x="4019" y="17550"/>
                    </a:lnTo>
                    <a:cubicBezTo>
                      <a:pt x="4034" y="17520"/>
                      <a:pt x="4049" y="17505"/>
                      <a:pt x="4064" y="17490"/>
                    </a:cubicBezTo>
                    <a:cubicBezTo>
                      <a:pt x="4153" y="17401"/>
                      <a:pt x="4228" y="17312"/>
                      <a:pt x="4302" y="17222"/>
                    </a:cubicBezTo>
                    <a:lnTo>
                      <a:pt x="4287" y="17222"/>
                    </a:lnTo>
                    <a:lnTo>
                      <a:pt x="4302" y="17222"/>
                    </a:lnTo>
                    <a:cubicBezTo>
                      <a:pt x="4421" y="17103"/>
                      <a:pt x="4555" y="16969"/>
                      <a:pt x="4674" y="16835"/>
                    </a:cubicBezTo>
                    <a:cubicBezTo>
                      <a:pt x="4719" y="16776"/>
                      <a:pt x="4749" y="16672"/>
                      <a:pt x="4734" y="16612"/>
                    </a:cubicBezTo>
                    <a:cubicBezTo>
                      <a:pt x="4645" y="16374"/>
                      <a:pt x="4660" y="16136"/>
                      <a:pt x="4674" y="15883"/>
                    </a:cubicBezTo>
                    <a:cubicBezTo>
                      <a:pt x="4689" y="15823"/>
                      <a:pt x="4645" y="15734"/>
                      <a:pt x="4630" y="15659"/>
                    </a:cubicBezTo>
                    <a:lnTo>
                      <a:pt x="4630" y="15674"/>
                    </a:lnTo>
                    <a:cubicBezTo>
                      <a:pt x="4585" y="15496"/>
                      <a:pt x="4540" y="15317"/>
                      <a:pt x="4511" y="15139"/>
                    </a:cubicBezTo>
                    <a:cubicBezTo>
                      <a:pt x="4436" y="14707"/>
                      <a:pt x="4466" y="14290"/>
                      <a:pt x="4570" y="13858"/>
                    </a:cubicBezTo>
                    <a:cubicBezTo>
                      <a:pt x="4585" y="13814"/>
                      <a:pt x="4600" y="13769"/>
                      <a:pt x="4615" y="13739"/>
                    </a:cubicBezTo>
                    <a:cubicBezTo>
                      <a:pt x="4674" y="13635"/>
                      <a:pt x="4734" y="13516"/>
                      <a:pt x="4793" y="13412"/>
                    </a:cubicBezTo>
                    <a:cubicBezTo>
                      <a:pt x="4927" y="13159"/>
                      <a:pt x="5076" y="12906"/>
                      <a:pt x="5225" y="12638"/>
                    </a:cubicBezTo>
                    <a:cubicBezTo>
                      <a:pt x="5270" y="12549"/>
                      <a:pt x="5300" y="12459"/>
                      <a:pt x="5344" y="12370"/>
                    </a:cubicBezTo>
                    <a:lnTo>
                      <a:pt x="5344" y="12370"/>
                    </a:lnTo>
                    <a:cubicBezTo>
                      <a:pt x="5359" y="12325"/>
                      <a:pt x="5389" y="12266"/>
                      <a:pt x="5404" y="12206"/>
                    </a:cubicBezTo>
                    <a:cubicBezTo>
                      <a:pt x="5463" y="11715"/>
                      <a:pt x="5508" y="11224"/>
                      <a:pt x="5567" y="10733"/>
                    </a:cubicBezTo>
                    <a:lnTo>
                      <a:pt x="5567" y="10733"/>
                    </a:lnTo>
                    <a:cubicBezTo>
                      <a:pt x="5642" y="10494"/>
                      <a:pt x="5716" y="10256"/>
                      <a:pt x="5776" y="10003"/>
                    </a:cubicBezTo>
                    <a:lnTo>
                      <a:pt x="5776" y="10018"/>
                    </a:lnTo>
                    <a:cubicBezTo>
                      <a:pt x="5821" y="9914"/>
                      <a:pt x="5850" y="9825"/>
                      <a:pt x="5895" y="9735"/>
                    </a:cubicBezTo>
                    <a:cubicBezTo>
                      <a:pt x="6059" y="9452"/>
                      <a:pt x="6222" y="9185"/>
                      <a:pt x="6386" y="8902"/>
                    </a:cubicBezTo>
                    <a:cubicBezTo>
                      <a:pt x="6446" y="8827"/>
                      <a:pt x="6505" y="8768"/>
                      <a:pt x="6550" y="8693"/>
                    </a:cubicBezTo>
                    <a:lnTo>
                      <a:pt x="6550" y="8693"/>
                    </a:lnTo>
                    <a:cubicBezTo>
                      <a:pt x="6624" y="8604"/>
                      <a:pt x="6699" y="8500"/>
                      <a:pt x="6773" y="8411"/>
                    </a:cubicBezTo>
                    <a:cubicBezTo>
                      <a:pt x="6788" y="8396"/>
                      <a:pt x="6803" y="8366"/>
                      <a:pt x="6818" y="8351"/>
                    </a:cubicBezTo>
                    <a:cubicBezTo>
                      <a:pt x="6937" y="8232"/>
                      <a:pt x="7056" y="8113"/>
                      <a:pt x="7175" y="7979"/>
                    </a:cubicBezTo>
                    <a:lnTo>
                      <a:pt x="7160" y="7979"/>
                    </a:lnTo>
                    <a:lnTo>
                      <a:pt x="7160" y="7994"/>
                    </a:lnTo>
                    <a:cubicBezTo>
                      <a:pt x="7294" y="7875"/>
                      <a:pt x="7413" y="7756"/>
                      <a:pt x="7532" y="7636"/>
                    </a:cubicBezTo>
                    <a:cubicBezTo>
                      <a:pt x="7607" y="7592"/>
                      <a:pt x="7681" y="7532"/>
                      <a:pt x="7756" y="7473"/>
                    </a:cubicBezTo>
                    <a:cubicBezTo>
                      <a:pt x="7904" y="7473"/>
                      <a:pt x="7875" y="7354"/>
                      <a:pt x="7860" y="7279"/>
                    </a:cubicBezTo>
                    <a:cubicBezTo>
                      <a:pt x="7845" y="6952"/>
                      <a:pt x="7904" y="6654"/>
                      <a:pt x="8023" y="6371"/>
                    </a:cubicBezTo>
                    <a:cubicBezTo>
                      <a:pt x="8038" y="6342"/>
                      <a:pt x="8038" y="6297"/>
                      <a:pt x="8038" y="6267"/>
                    </a:cubicBezTo>
                    <a:cubicBezTo>
                      <a:pt x="8083" y="6148"/>
                      <a:pt x="8143" y="6044"/>
                      <a:pt x="8202" y="5940"/>
                    </a:cubicBezTo>
                    <a:cubicBezTo>
                      <a:pt x="8262" y="5850"/>
                      <a:pt x="8321" y="5761"/>
                      <a:pt x="8381" y="5672"/>
                    </a:cubicBezTo>
                    <a:lnTo>
                      <a:pt x="8381" y="5672"/>
                    </a:lnTo>
                    <a:cubicBezTo>
                      <a:pt x="8470" y="5523"/>
                      <a:pt x="8559" y="5374"/>
                      <a:pt x="8649" y="5225"/>
                    </a:cubicBezTo>
                    <a:cubicBezTo>
                      <a:pt x="8678" y="5166"/>
                      <a:pt x="8708" y="5106"/>
                      <a:pt x="8753" y="5047"/>
                    </a:cubicBezTo>
                    <a:cubicBezTo>
                      <a:pt x="8827" y="4942"/>
                      <a:pt x="8902" y="4838"/>
                      <a:pt x="8976" y="4734"/>
                    </a:cubicBezTo>
                    <a:lnTo>
                      <a:pt x="8976" y="4734"/>
                    </a:lnTo>
                    <a:lnTo>
                      <a:pt x="8976" y="4734"/>
                    </a:lnTo>
                    <a:cubicBezTo>
                      <a:pt x="9051" y="4645"/>
                      <a:pt x="9125" y="4540"/>
                      <a:pt x="9184" y="4451"/>
                    </a:cubicBezTo>
                    <a:cubicBezTo>
                      <a:pt x="9214" y="4436"/>
                      <a:pt x="9229" y="4406"/>
                      <a:pt x="9244" y="4392"/>
                    </a:cubicBezTo>
                    <a:cubicBezTo>
                      <a:pt x="9348" y="4287"/>
                      <a:pt x="9467" y="4183"/>
                      <a:pt x="9586" y="4079"/>
                    </a:cubicBezTo>
                    <a:lnTo>
                      <a:pt x="9572" y="4079"/>
                    </a:lnTo>
                    <a:cubicBezTo>
                      <a:pt x="9750" y="3975"/>
                      <a:pt x="9914" y="3885"/>
                      <a:pt x="10078" y="3796"/>
                    </a:cubicBezTo>
                    <a:lnTo>
                      <a:pt x="10078" y="3796"/>
                    </a:lnTo>
                    <a:cubicBezTo>
                      <a:pt x="10167" y="3766"/>
                      <a:pt x="10256" y="3722"/>
                      <a:pt x="10360" y="3692"/>
                    </a:cubicBezTo>
                    <a:lnTo>
                      <a:pt x="10896" y="3350"/>
                    </a:lnTo>
                    <a:cubicBezTo>
                      <a:pt x="11075" y="3275"/>
                      <a:pt x="11194" y="3141"/>
                      <a:pt x="11283" y="2963"/>
                    </a:cubicBezTo>
                    <a:cubicBezTo>
                      <a:pt x="11343" y="2903"/>
                      <a:pt x="11387" y="2858"/>
                      <a:pt x="11447" y="2799"/>
                    </a:cubicBezTo>
                    <a:cubicBezTo>
                      <a:pt x="11536" y="2724"/>
                      <a:pt x="11626" y="2650"/>
                      <a:pt x="11715" y="2576"/>
                    </a:cubicBezTo>
                    <a:cubicBezTo>
                      <a:pt x="11730" y="2561"/>
                      <a:pt x="11745" y="2546"/>
                      <a:pt x="11774" y="2531"/>
                    </a:cubicBezTo>
                    <a:cubicBezTo>
                      <a:pt x="11879" y="2471"/>
                      <a:pt x="11968" y="2412"/>
                      <a:pt x="12072" y="2367"/>
                    </a:cubicBezTo>
                    <a:cubicBezTo>
                      <a:pt x="12221" y="2308"/>
                      <a:pt x="12385" y="2248"/>
                      <a:pt x="12548" y="2189"/>
                    </a:cubicBezTo>
                    <a:lnTo>
                      <a:pt x="13367" y="2189"/>
                    </a:lnTo>
                    <a:cubicBezTo>
                      <a:pt x="13412" y="2114"/>
                      <a:pt x="13442" y="2055"/>
                      <a:pt x="13486" y="1980"/>
                    </a:cubicBezTo>
                    <a:lnTo>
                      <a:pt x="13486" y="1980"/>
                    </a:lnTo>
                    <a:cubicBezTo>
                      <a:pt x="13576" y="1876"/>
                      <a:pt x="13665" y="1757"/>
                      <a:pt x="13754" y="1638"/>
                    </a:cubicBezTo>
                    <a:cubicBezTo>
                      <a:pt x="13829" y="1578"/>
                      <a:pt x="13903" y="1504"/>
                      <a:pt x="13977" y="1429"/>
                    </a:cubicBezTo>
                    <a:cubicBezTo>
                      <a:pt x="14126" y="1325"/>
                      <a:pt x="14275" y="1206"/>
                      <a:pt x="14424" y="1102"/>
                    </a:cubicBezTo>
                    <a:lnTo>
                      <a:pt x="14424" y="1102"/>
                    </a:lnTo>
                    <a:cubicBezTo>
                      <a:pt x="14692" y="968"/>
                      <a:pt x="14975" y="849"/>
                      <a:pt x="15258" y="715"/>
                    </a:cubicBezTo>
                    <a:cubicBezTo>
                      <a:pt x="15391" y="655"/>
                      <a:pt x="15540" y="611"/>
                      <a:pt x="15674" y="551"/>
                    </a:cubicBezTo>
                    <a:cubicBezTo>
                      <a:pt x="16046" y="432"/>
                      <a:pt x="16419" y="328"/>
                      <a:pt x="16791" y="224"/>
                    </a:cubicBezTo>
                    <a:lnTo>
                      <a:pt x="16791" y="224"/>
                    </a:lnTo>
                    <a:cubicBezTo>
                      <a:pt x="16895" y="209"/>
                      <a:pt x="17014" y="179"/>
                      <a:pt x="17118" y="164"/>
                    </a:cubicBezTo>
                    <a:cubicBezTo>
                      <a:pt x="17193" y="149"/>
                      <a:pt x="17267" y="120"/>
                      <a:pt x="17326" y="105"/>
                    </a:cubicBezTo>
                    <a:cubicBezTo>
                      <a:pt x="17475" y="75"/>
                      <a:pt x="17624" y="30"/>
                      <a:pt x="17773" y="1"/>
                    </a:cubicBezTo>
                    <a:lnTo>
                      <a:pt x="17773" y="1"/>
                    </a:lnTo>
                    <a:lnTo>
                      <a:pt x="18755" y="1"/>
                    </a:lnTo>
                    <a:lnTo>
                      <a:pt x="18755" y="1"/>
                    </a:lnTo>
                    <a:cubicBezTo>
                      <a:pt x="18860" y="15"/>
                      <a:pt x="18979" y="45"/>
                      <a:pt x="19083" y="75"/>
                    </a:cubicBezTo>
                    <a:cubicBezTo>
                      <a:pt x="19247" y="105"/>
                      <a:pt x="19395" y="134"/>
                      <a:pt x="19559" y="164"/>
                    </a:cubicBezTo>
                    <a:cubicBezTo>
                      <a:pt x="19902" y="224"/>
                      <a:pt x="20244" y="194"/>
                      <a:pt x="20586" y="105"/>
                    </a:cubicBezTo>
                    <a:lnTo>
                      <a:pt x="20586" y="120"/>
                    </a:lnTo>
                    <a:cubicBezTo>
                      <a:pt x="20869" y="120"/>
                      <a:pt x="21167" y="120"/>
                      <a:pt x="21450" y="134"/>
                    </a:cubicBezTo>
                    <a:cubicBezTo>
                      <a:pt x="21613" y="179"/>
                      <a:pt x="21777" y="224"/>
                      <a:pt x="21926" y="268"/>
                    </a:cubicBezTo>
                    <a:cubicBezTo>
                      <a:pt x="22119" y="373"/>
                      <a:pt x="22313" y="462"/>
                      <a:pt x="22492" y="566"/>
                    </a:cubicBezTo>
                    <a:cubicBezTo>
                      <a:pt x="22506" y="581"/>
                      <a:pt x="22521" y="596"/>
                      <a:pt x="22551" y="611"/>
                    </a:cubicBezTo>
                    <a:cubicBezTo>
                      <a:pt x="22670" y="730"/>
                      <a:pt x="22804" y="864"/>
                      <a:pt x="22923" y="998"/>
                    </a:cubicBezTo>
                    <a:lnTo>
                      <a:pt x="22938" y="983"/>
                    </a:lnTo>
                    <a:cubicBezTo>
                      <a:pt x="22938" y="983"/>
                      <a:pt x="22923" y="998"/>
                      <a:pt x="22923" y="998"/>
                    </a:cubicBezTo>
                    <a:cubicBezTo>
                      <a:pt x="22983" y="1087"/>
                      <a:pt x="23042" y="1176"/>
                      <a:pt x="23102" y="1281"/>
                    </a:cubicBezTo>
                    <a:cubicBezTo>
                      <a:pt x="23132" y="1340"/>
                      <a:pt x="23161" y="1415"/>
                      <a:pt x="23191" y="1489"/>
                    </a:cubicBezTo>
                    <a:cubicBezTo>
                      <a:pt x="23266" y="1638"/>
                      <a:pt x="23310" y="1772"/>
                      <a:pt x="23266" y="1950"/>
                    </a:cubicBezTo>
                    <a:cubicBezTo>
                      <a:pt x="23266" y="2010"/>
                      <a:pt x="23310" y="2084"/>
                      <a:pt x="23325" y="2144"/>
                    </a:cubicBezTo>
                    <a:lnTo>
                      <a:pt x="23325" y="2144"/>
                    </a:lnTo>
                    <a:cubicBezTo>
                      <a:pt x="23340" y="2501"/>
                      <a:pt x="23385" y="2873"/>
                      <a:pt x="23251" y="3231"/>
                    </a:cubicBezTo>
                    <a:cubicBezTo>
                      <a:pt x="23117" y="3454"/>
                      <a:pt x="23057" y="3707"/>
                      <a:pt x="23057" y="3960"/>
                    </a:cubicBezTo>
                    <a:cubicBezTo>
                      <a:pt x="23042" y="4406"/>
                      <a:pt x="23042" y="4838"/>
                      <a:pt x="23072" y="5285"/>
                    </a:cubicBezTo>
                    <a:cubicBezTo>
                      <a:pt x="23087" y="5999"/>
                      <a:pt x="23087" y="6699"/>
                      <a:pt x="22938" y="7413"/>
                    </a:cubicBezTo>
                    <a:cubicBezTo>
                      <a:pt x="22864" y="7756"/>
                      <a:pt x="22834" y="8113"/>
                      <a:pt x="22789" y="8470"/>
                    </a:cubicBezTo>
                    <a:cubicBezTo>
                      <a:pt x="22745" y="8857"/>
                      <a:pt x="22611" y="9214"/>
                      <a:pt x="22477" y="9572"/>
                    </a:cubicBezTo>
                    <a:cubicBezTo>
                      <a:pt x="22432" y="9676"/>
                      <a:pt x="22372" y="9765"/>
                      <a:pt x="22298" y="9869"/>
                    </a:cubicBezTo>
                    <a:cubicBezTo>
                      <a:pt x="22536" y="10792"/>
                      <a:pt x="22536" y="11760"/>
                      <a:pt x="22492" y="12742"/>
                    </a:cubicBezTo>
                    <a:cubicBezTo>
                      <a:pt x="22492" y="12787"/>
                      <a:pt x="22492" y="12846"/>
                      <a:pt x="22492" y="12906"/>
                    </a:cubicBezTo>
                    <a:cubicBezTo>
                      <a:pt x="22477" y="13084"/>
                      <a:pt x="22462" y="13278"/>
                      <a:pt x="22447" y="13471"/>
                    </a:cubicBezTo>
                    <a:cubicBezTo>
                      <a:pt x="22372" y="13858"/>
                      <a:pt x="22298" y="14245"/>
                      <a:pt x="22045" y="14513"/>
                    </a:cubicBezTo>
                    <a:cubicBezTo>
                      <a:pt x="22090" y="14900"/>
                      <a:pt x="22179" y="15243"/>
                      <a:pt x="22164" y="15585"/>
                    </a:cubicBezTo>
                    <a:cubicBezTo>
                      <a:pt x="22149" y="16017"/>
                      <a:pt x="22060" y="16433"/>
                      <a:pt x="21985" y="16865"/>
                    </a:cubicBezTo>
                    <a:cubicBezTo>
                      <a:pt x="21926" y="17193"/>
                      <a:pt x="21822" y="17535"/>
                      <a:pt x="21732" y="17862"/>
                    </a:cubicBezTo>
                    <a:cubicBezTo>
                      <a:pt x="21718" y="17922"/>
                      <a:pt x="21747" y="17996"/>
                      <a:pt x="21762" y="18041"/>
                    </a:cubicBezTo>
                    <a:cubicBezTo>
                      <a:pt x="22209" y="18904"/>
                      <a:pt x="22417" y="19812"/>
                      <a:pt x="22387" y="20765"/>
                    </a:cubicBezTo>
                    <a:cubicBezTo>
                      <a:pt x="22387" y="20959"/>
                      <a:pt x="22387" y="21152"/>
                      <a:pt x="22402" y="21346"/>
                    </a:cubicBezTo>
                    <a:cubicBezTo>
                      <a:pt x="22447" y="22343"/>
                      <a:pt x="21941" y="23251"/>
                      <a:pt x="21241" y="23846"/>
                    </a:cubicBezTo>
                    <a:cubicBezTo>
                      <a:pt x="21301" y="23876"/>
                      <a:pt x="21375" y="23906"/>
                      <a:pt x="21435" y="23950"/>
                    </a:cubicBezTo>
                    <a:cubicBezTo>
                      <a:pt x="21613" y="24099"/>
                      <a:pt x="21777" y="24248"/>
                      <a:pt x="21956" y="24382"/>
                    </a:cubicBezTo>
                    <a:cubicBezTo>
                      <a:pt x="22521" y="24829"/>
                      <a:pt x="22804" y="25424"/>
                      <a:pt x="22804" y="26138"/>
                    </a:cubicBezTo>
                    <a:cubicBezTo>
                      <a:pt x="22819" y="26615"/>
                      <a:pt x="22864" y="27106"/>
                      <a:pt x="22730" y="27582"/>
                    </a:cubicBezTo>
                    <a:cubicBezTo>
                      <a:pt x="22715" y="27657"/>
                      <a:pt x="22730" y="27746"/>
                      <a:pt x="22730" y="27820"/>
                    </a:cubicBezTo>
                    <a:cubicBezTo>
                      <a:pt x="22745" y="28222"/>
                      <a:pt x="22745" y="28609"/>
                      <a:pt x="22774" y="29011"/>
                    </a:cubicBezTo>
                    <a:cubicBezTo>
                      <a:pt x="22804" y="29622"/>
                      <a:pt x="22715" y="30232"/>
                      <a:pt x="22566" y="30827"/>
                    </a:cubicBezTo>
                    <a:cubicBezTo>
                      <a:pt x="22402" y="31557"/>
                      <a:pt x="22328" y="32271"/>
                      <a:pt x="22372" y="33015"/>
                    </a:cubicBezTo>
                    <a:cubicBezTo>
                      <a:pt x="22372" y="33045"/>
                      <a:pt x="22372" y="33060"/>
                      <a:pt x="22387" y="33090"/>
                    </a:cubicBezTo>
                    <a:cubicBezTo>
                      <a:pt x="22462" y="33611"/>
                      <a:pt x="22566" y="34117"/>
                      <a:pt x="22774" y="34608"/>
                    </a:cubicBezTo>
                    <a:cubicBezTo>
                      <a:pt x="22804" y="34787"/>
                      <a:pt x="22849" y="34965"/>
                      <a:pt x="22879" y="35144"/>
                    </a:cubicBezTo>
                    <a:cubicBezTo>
                      <a:pt x="22893" y="35263"/>
                      <a:pt x="22923" y="35382"/>
                      <a:pt x="22938" y="35486"/>
                    </a:cubicBezTo>
                    <a:lnTo>
                      <a:pt x="22938" y="35486"/>
                    </a:lnTo>
                    <a:cubicBezTo>
                      <a:pt x="22953" y="35650"/>
                      <a:pt x="22968" y="35829"/>
                      <a:pt x="22998" y="36007"/>
                    </a:cubicBezTo>
                    <a:cubicBezTo>
                      <a:pt x="22998" y="36156"/>
                      <a:pt x="22998" y="36320"/>
                      <a:pt x="22998" y="36469"/>
                    </a:cubicBezTo>
                    <a:cubicBezTo>
                      <a:pt x="22983" y="36751"/>
                      <a:pt x="22953" y="37019"/>
                      <a:pt x="22938" y="37302"/>
                    </a:cubicBezTo>
                    <a:cubicBezTo>
                      <a:pt x="22908" y="37585"/>
                      <a:pt x="22864" y="37883"/>
                      <a:pt x="22834" y="38180"/>
                    </a:cubicBezTo>
                    <a:cubicBezTo>
                      <a:pt x="22759" y="38463"/>
                      <a:pt x="22670" y="38761"/>
                      <a:pt x="22581" y="39044"/>
                    </a:cubicBezTo>
                    <a:lnTo>
                      <a:pt x="22551" y="39193"/>
                    </a:lnTo>
                    <a:cubicBezTo>
                      <a:pt x="22462" y="39371"/>
                      <a:pt x="22358" y="39535"/>
                      <a:pt x="22268" y="39714"/>
                    </a:cubicBezTo>
                    <a:lnTo>
                      <a:pt x="22268" y="39714"/>
                    </a:lnTo>
                    <a:cubicBezTo>
                      <a:pt x="22164" y="39773"/>
                      <a:pt x="22238" y="39833"/>
                      <a:pt x="22283" y="39892"/>
                    </a:cubicBezTo>
                    <a:cubicBezTo>
                      <a:pt x="22611" y="40368"/>
                      <a:pt x="22715" y="40904"/>
                      <a:pt x="22715" y="41485"/>
                    </a:cubicBezTo>
                    <a:cubicBezTo>
                      <a:pt x="22700" y="41678"/>
                      <a:pt x="22715" y="41887"/>
                      <a:pt x="22715" y="42080"/>
                    </a:cubicBezTo>
                    <a:lnTo>
                      <a:pt x="22715" y="42080"/>
                    </a:lnTo>
                    <a:cubicBezTo>
                      <a:pt x="22700" y="42303"/>
                      <a:pt x="22670" y="42512"/>
                      <a:pt x="22655" y="42735"/>
                    </a:cubicBezTo>
                    <a:lnTo>
                      <a:pt x="22655" y="42735"/>
                    </a:lnTo>
                    <a:cubicBezTo>
                      <a:pt x="22566" y="43078"/>
                      <a:pt x="22625" y="43420"/>
                      <a:pt x="22700" y="43762"/>
                    </a:cubicBezTo>
                    <a:cubicBezTo>
                      <a:pt x="22819" y="44343"/>
                      <a:pt x="22968" y="44938"/>
                      <a:pt x="22938" y="45548"/>
                    </a:cubicBezTo>
                    <a:lnTo>
                      <a:pt x="22938" y="45534"/>
                    </a:lnTo>
                    <a:cubicBezTo>
                      <a:pt x="22893" y="45712"/>
                      <a:pt x="22849" y="45876"/>
                      <a:pt x="22804" y="46040"/>
                    </a:cubicBezTo>
                    <a:cubicBezTo>
                      <a:pt x="22789" y="46084"/>
                      <a:pt x="22789" y="46144"/>
                      <a:pt x="22774" y="46188"/>
                    </a:cubicBezTo>
                    <a:cubicBezTo>
                      <a:pt x="22640" y="46382"/>
                      <a:pt x="22506" y="46561"/>
                      <a:pt x="22372" y="46739"/>
                    </a:cubicBezTo>
                    <a:lnTo>
                      <a:pt x="22387" y="46754"/>
                    </a:lnTo>
                    <a:lnTo>
                      <a:pt x="22372" y="46739"/>
                    </a:lnTo>
                    <a:cubicBezTo>
                      <a:pt x="22283" y="46814"/>
                      <a:pt x="22194" y="46888"/>
                      <a:pt x="22105" y="46962"/>
                    </a:cubicBezTo>
                    <a:lnTo>
                      <a:pt x="22119" y="46977"/>
                    </a:lnTo>
                    <a:lnTo>
                      <a:pt x="22105" y="46962"/>
                    </a:lnTo>
                    <a:cubicBezTo>
                      <a:pt x="22015" y="47007"/>
                      <a:pt x="21926" y="47067"/>
                      <a:pt x="21807" y="47111"/>
                    </a:cubicBezTo>
                    <a:cubicBezTo>
                      <a:pt x="21837" y="47201"/>
                      <a:pt x="21866" y="47275"/>
                      <a:pt x="21896" y="47335"/>
                    </a:cubicBezTo>
                    <a:cubicBezTo>
                      <a:pt x="21926" y="47469"/>
                      <a:pt x="21956" y="47588"/>
                      <a:pt x="21985" y="47707"/>
                    </a:cubicBezTo>
                    <a:cubicBezTo>
                      <a:pt x="21985" y="47900"/>
                      <a:pt x="21985" y="48094"/>
                      <a:pt x="21985" y="48287"/>
                    </a:cubicBezTo>
                    <a:cubicBezTo>
                      <a:pt x="21926" y="48451"/>
                      <a:pt x="21881" y="48615"/>
                      <a:pt x="21837" y="48778"/>
                    </a:cubicBezTo>
                    <a:cubicBezTo>
                      <a:pt x="21792" y="48868"/>
                      <a:pt x="21747" y="48972"/>
                      <a:pt x="21703" y="49061"/>
                    </a:cubicBezTo>
                    <a:cubicBezTo>
                      <a:pt x="21569" y="49255"/>
                      <a:pt x="21435" y="49448"/>
                      <a:pt x="21301" y="49642"/>
                    </a:cubicBezTo>
                    <a:cubicBezTo>
                      <a:pt x="21301" y="49642"/>
                      <a:pt x="21345" y="49672"/>
                      <a:pt x="21375" y="49686"/>
                    </a:cubicBezTo>
                    <a:cubicBezTo>
                      <a:pt x="21405" y="49701"/>
                      <a:pt x="21435" y="49731"/>
                      <a:pt x="21464" y="49746"/>
                    </a:cubicBezTo>
                    <a:cubicBezTo>
                      <a:pt x="22015" y="50133"/>
                      <a:pt x="22313" y="50654"/>
                      <a:pt x="22253" y="51339"/>
                    </a:cubicBezTo>
                    <a:cubicBezTo>
                      <a:pt x="22224" y="51666"/>
                      <a:pt x="22149" y="51979"/>
                      <a:pt x="22105" y="52306"/>
                    </a:cubicBezTo>
                    <a:lnTo>
                      <a:pt x="22105" y="52306"/>
                    </a:lnTo>
                    <a:cubicBezTo>
                      <a:pt x="22060" y="52395"/>
                      <a:pt x="22030" y="52485"/>
                      <a:pt x="21985" y="52589"/>
                    </a:cubicBezTo>
                    <a:cubicBezTo>
                      <a:pt x="21881" y="52753"/>
                      <a:pt x="21777" y="52916"/>
                      <a:pt x="21673" y="53080"/>
                    </a:cubicBezTo>
                    <a:cubicBezTo>
                      <a:pt x="21539" y="53229"/>
                      <a:pt x="21405" y="53363"/>
                      <a:pt x="21271" y="53512"/>
                    </a:cubicBezTo>
                    <a:lnTo>
                      <a:pt x="21286" y="53527"/>
                    </a:lnTo>
                    <a:lnTo>
                      <a:pt x="21271" y="53512"/>
                    </a:lnTo>
                    <a:cubicBezTo>
                      <a:pt x="21152" y="53631"/>
                      <a:pt x="21018" y="53735"/>
                      <a:pt x="20884" y="53854"/>
                    </a:cubicBezTo>
                    <a:cubicBezTo>
                      <a:pt x="20839" y="53884"/>
                      <a:pt x="20780" y="53914"/>
                      <a:pt x="20735" y="53944"/>
                    </a:cubicBezTo>
                    <a:cubicBezTo>
                      <a:pt x="20571" y="54063"/>
                      <a:pt x="20408" y="54182"/>
                      <a:pt x="20244" y="54286"/>
                    </a:cubicBezTo>
                    <a:lnTo>
                      <a:pt x="20244" y="54301"/>
                    </a:lnTo>
                    <a:lnTo>
                      <a:pt x="20244" y="54286"/>
                    </a:lnTo>
                    <a:cubicBezTo>
                      <a:pt x="20125" y="54345"/>
                      <a:pt x="20021" y="54405"/>
                      <a:pt x="19902" y="54450"/>
                    </a:cubicBezTo>
                    <a:lnTo>
                      <a:pt x="19902" y="54450"/>
                    </a:lnTo>
                    <a:cubicBezTo>
                      <a:pt x="18875" y="54807"/>
                      <a:pt x="17803" y="54822"/>
                      <a:pt x="16731" y="54747"/>
                    </a:cubicBezTo>
                    <a:cubicBezTo>
                      <a:pt x="16419" y="54732"/>
                      <a:pt x="16106" y="54673"/>
                      <a:pt x="15793" y="54628"/>
                    </a:cubicBezTo>
                    <a:cubicBezTo>
                      <a:pt x="15645" y="54584"/>
                      <a:pt x="15496" y="54554"/>
                      <a:pt x="15347" y="54524"/>
                    </a:cubicBezTo>
                    <a:cubicBezTo>
                      <a:pt x="15124" y="54450"/>
                      <a:pt x="14915" y="54375"/>
                      <a:pt x="14692" y="54301"/>
                    </a:cubicBezTo>
                    <a:lnTo>
                      <a:pt x="14692" y="54301"/>
                    </a:lnTo>
                    <a:cubicBezTo>
                      <a:pt x="14543" y="54241"/>
                      <a:pt x="14409" y="54182"/>
                      <a:pt x="14260" y="54122"/>
                    </a:cubicBezTo>
                    <a:cubicBezTo>
                      <a:pt x="14260" y="54122"/>
                      <a:pt x="14260" y="54122"/>
                      <a:pt x="14260" y="54122"/>
                    </a:cubicBezTo>
                    <a:cubicBezTo>
                      <a:pt x="14037" y="54018"/>
                      <a:pt x="13814" y="53914"/>
                      <a:pt x="13590" y="53810"/>
                    </a:cubicBezTo>
                    <a:cubicBezTo>
                      <a:pt x="13516" y="53765"/>
                      <a:pt x="13442" y="53735"/>
                      <a:pt x="13367" y="53690"/>
                    </a:cubicBezTo>
                    <a:cubicBezTo>
                      <a:pt x="13278" y="53646"/>
                      <a:pt x="13189" y="53586"/>
                      <a:pt x="13099" y="53527"/>
                    </a:cubicBezTo>
                    <a:cubicBezTo>
                      <a:pt x="13055" y="53512"/>
                      <a:pt x="13025" y="53497"/>
                      <a:pt x="12980" y="53467"/>
                    </a:cubicBezTo>
                    <a:cubicBezTo>
                      <a:pt x="12891" y="53423"/>
                      <a:pt x="12802" y="53363"/>
                      <a:pt x="12712" y="53303"/>
                    </a:cubicBezTo>
                    <a:cubicBezTo>
                      <a:pt x="12593" y="53229"/>
                      <a:pt x="12489" y="53155"/>
                      <a:pt x="12385" y="53095"/>
                    </a:cubicBezTo>
                    <a:cubicBezTo>
                      <a:pt x="12310" y="53036"/>
                      <a:pt x="12236" y="52976"/>
                      <a:pt x="12161" y="52916"/>
                    </a:cubicBezTo>
                    <a:lnTo>
                      <a:pt x="12161" y="52916"/>
                    </a:lnTo>
                    <a:cubicBezTo>
                      <a:pt x="12087" y="52857"/>
                      <a:pt x="12027" y="52797"/>
                      <a:pt x="11953" y="52753"/>
                    </a:cubicBezTo>
                    <a:cubicBezTo>
                      <a:pt x="11849" y="52678"/>
                      <a:pt x="11760" y="52604"/>
                      <a:pt x="11655" y="52529"/>
                    </a:cubicBezTo>
                    <a:cubicBezTo>
                      <a:pt x="11626" y="52500"/>
                      <a:pt x="11581" y="52470"/>
                      <a:pt x="11551" y="52425"/>
                    </a:cubicBezTo>
                    <a:cubicBezTo>
                      <a:pt x="11343" y="52232"/>
                      <a:pt x="11149" y="52023"/>
                      <a:pt x="10941" y="51815"/>
                    </a:cubicBezTo>
                    <a:cubicBezTo>
                      <a:pt x="10926" y="51800"/>
                      <a:pt x="10911" y="51785"/>
                      <a:pt x="10896" y="51770"/>
                    </a:cubicBezTo>
                    <a:cubicBezTo>
                      <a:pt x="10822" y="51666"/>
                      <a:pt x="10747" y="51577"/>
                      <a:pt x="10688" y="51487"/>
                    </a:cubicBezTo>
                    <a:lnTo>
                      <a:pt x="10688" y="51487"/>
                    </a:lnTo>
                    <a:cubicBezTo>
                      <a:pt x="10628" y="51413"/>
                      <a:pt x="10569" y="51354"/>
                      <a:pt x="10509" y="51279"/>
                    </a:cubicBezTo>
                    <a:cubicBezTo>
                      <a:pt x="10420" y="51115"/>
                      <a:pt x="10316" y="50981"/>
                      <a:pt x="10122" y="50937"/>
                    </a:cubicBezTo>
                    <a:cubicBezTo>
                      <a:pt x="9959" y="50862"/>
                      <a:pt x="9795" y="50788"/>
                      <a:pt x="9646" y="50713"/>
                    </a:cubicBezTo>
                    <a:lnTo>
                      <a:pt x="9631" y="50728"/>
                    </a:lnTo>
                    <a:lnTo>
                      <a:pt x="9631" y="50713"/>
                    </a:lnTo>
                    <a:cubicBezTo>
                      <a:pt x="9527" y="50639"/>
                      <a:pt x="9408" y="50580"/>
                      <a:pt x="9304" y="50505"/>
                    </a:cubicBezTo>
                    <a:cubicBezTo>
                      <a:pt x="9244" y="50460"/>
                      <a:pt x="9184" y="50431"/>
                      <a:pt x="9140" y="50386"/>
                    </a:cubicBezTo>
                    <a:cubicBezTo>
                      <a:pt x="9065" y="50326"/>
                      <a:pt x="8991" y="50267"/>
                      <a:pt x="8931" y="50207"/>
                    </a:cubicBezTo>
                    <a:cubicBezTo>
                      <a:pt x="8812" y="50118"/>
                      <a:pt x="8708" y="50029"/>
                      <a:pt x="8589" y="49939"/>
                    </a:cubicBezTo>
                    <a:lnTo>
                      <a:pt x="8589" y="49954"/>
                    </a:lnTo>
                    <a:lnTo>
                      <a:pt x="8589" y="49939"/>
                    </a:lnTo>
                    <a:cubicBezTo>
                      <a:pt x="8455" y="49835"/>
                      <a:pt x="8321" y="49731"/>
                      <a:pt x="8202" y="49612"/>
                    </a:cubicBezTo>
                    <a:cubicBezTo>
                      <a:pt x="8172" y="49597"/>
                      <a:pt x="8157" y="49582"/>
                      <a:pt x="8143" y="49567"/>
                    </a:cubicBezTo>
                    <a:cubicBezTo>
                      <a:pt x="7919" y="49344"/>
                      <a:pt x="7711" y="49121"/>
                      <a:pt x="7488" y="48898"/>
                    </a:cubicBezTo>
                    <a:lnTo>
                      <a:pt x="7488" y="48898"/>
                    </a:lnTo>
                    <a:cubicBezTo>
                      <a:pt x="7428" y="48823"/>
                      <a:pt x="7369" y="48764"/>
                      <a:pt x="7309" y="48689"/>
                    </a:cubicBezTo>
                    <a:cubicBezTo>
                      <a:pt x="7279" y="48630"/>
                      <a:pt x="7249" y="48570"/>
                      <a:pt x="7205" y="48525"/>
                    </a:cubicBezTo>
                    <a:cubicBezTo>
                      <a:pt x="7056" y="48257"/>
                      <a:pt x="6907" y="48004"/>
                      <a:pt x="6773" y="47751"/>
                    </a:cubicBezTo>
                    <a:cubicBezTo>
                      <a:pt x="6714" y="47632"/>
                      <a:pt x="6654" y="47528"/>
                      <a:pt x="6609" y="47424"/>
                    </a:cubicBezTo>
                    <a:cubicBezTo>
                      <a:pt x="6535" y="47260"/>
                      <a:pt x="6461" y="47096"/>
                      <a:pt x="6386" y="46918"/>
                    </a:cubicBezTo>
                    <a:cubicBezTo>
                      <a:pt x="6356" y="46873"/>
                      <a:pt x="6341" y="46814"/>
                      <a:pt x="6327" y="46754"/>
                    </a:cubicBezTo>
                    <a:cubicBezTo>
                      <a:pt x="6282" y="46665"/>
                      <a:pt x="6252" y="46575"/>
                      <a:pt x="6222" y="46486"/>
                    </a:cubicBezTo>
                    <a:cubicBezTo>
                      <a:pt x="6208" y="46427"/>
                      <a:pt x="6178" y="46382"/>
                      <a:pt x="6163" y="46322"/>
                    </a:cubicBezTo>
                    <a:cubicBezTo>
                      <a:pt x="6133" y="46099"/>
                      <a:pt x="6118" y="45876"/>
                      <a:pt x="5999" y="45667"/>
                    </a:cubicBezTo>
                    <a:lnTo>
                      <a:pt x="5835" y="45548"/>
                    </a:lnTo>
                    <a:cubicBezTo>
                      <a:pt x="5746" y="45474"/>
                      <a:pt x="5642" y="45400"/>
                      <a:pt x="5553" y="45325"/>
                    </a:cubicBezTo>
                    <a:cubicBezTo>
                      <a:pt x="5478" y="45251"/>
                      <a:pt x="5419" y="45176"/>
                      <a:pt x="5344" y="45117"/>
                    </a:cubicBezTo>
                    <a:cubicBezTo>
                      <a:pt x="5255" y="44998"/>
                      <a:pt x="5151" y="44893"/>
                      <a:pt x="5061" y="44789"/>
                    </a:cubicBezTo>
                    <a:lnTo>
                      <a:pt x="4898" y="44566"/>
                    </a:lnTo>
                    <a:cubicBezTo>
                      <a:pt x="4823" y="44462"/>
                      <a:pt x="4764" y="44372"/>
                      <a:pt x="4689" y="44268"/>
                    </a:cubicBezTo>
                    <a:lnTo>
                      <a:pt x="4689" y="44283"/>
                    </a:lnTo>
                    <a:cubicBezTo>
                      <a:pt x="4630" y="44209"/>
                      <a:pt x="4570" y="44134"/>
                      <a:pt x="4526" y="44060"/>
                    </a:cubicBezTo>
                    <a:lnTo>
                      <a:pt x="4526" y="44060"/>
                    </a:lnTo>
                    <a:cubicBezTo>
                      <a:pt x="4466" y="43985"/>
                      <a:pt x="4406" y="43911"/>
                      <a:pt x="4347" y="43837"/>
                    </a:cubicBezTo>
                    <a:cubicBezTo>
                      <a:pt x="4273" y="43732"/>
                      <a:pt x="4198" y="43628"/>
                      <a:pt x="4124" y="43509"/>
                    </a:cubicBezTo>
                    <a:cubicBezTo>
                      <a:pt x="4064" y="43420"/>
                      <a:pt x="4019" y="43331"/>
                      <a:pt x="3960" y="43241"/>
                    </a:cubicBezTo>
                    <a:cubicBezTo>
                      <a:pt x="3945" y="43197"/>
                      <a:pt x="3930" y="43167"/>
                      <a:pt x="3900" y="43122"/>
                    </a:cubicBezTo>
                    <a:cubicBezTo>
                      <a:pt x="3856" y="43018"/>
                      <a:pt x="3796" y="42914"/>
                      <a:pt x="3737" y="42795"/>
                    </a:cubicBezTo>
                    <a:lnTo>
                      <a:pt x="3737" y="42795"/>
                    </a:lnTo>
                    <a:cubicBezTo>
                      <a:pt x="3632" y="42571"/>
                      <a:pt x="3528" y="42348"/>
                      <a:pt x="3424" y="42125"/>
                    </a:cubicBezTo>
                    <a:lnTo>
                      <a:pt x="3424" y="42125"/>
                    </a:lnTo>
                    <a:cubicBezTo>
                      <a:pt x="3379" y="42036"/>
                      <a:pt x="3335" y="41946"/>
                      <a:pt x="3305" y="41857"/>
                    </a:cubicBezTo>
                    <a:cubicBezTo>
                      <a:pt x="3245" y="41693"/>
                      <a:pt x="3186" y="41529"/>
                      <a:pt x="3141" y="41366"/>
                    </a:cubicBezTo>
                    <a:lnTo>
                      <a:pt x="2963" y="40934"/>
                    </a:lnTo>
                    <a:cubicBezTo>
                      <a:pt x="2903" y="40830"/>
                      <a:pt x="2829" y="40711"/>
                      <a:pt x="2754" y="40592"/>
                    </a:cubicBezTo>
                    <a:cubicBezTo>
                      <a:pt x="2546" y="40383"/>
                      <a:pt x="2352" y="40160"/>
                      <a:pt x="2144" y="39952"/>
                    </a:cubicBezTo>
                    <a:cubicBezTo>
                      <a:pt x="2114" y="39907"/>
                      <a:pt x="2070" y="39862"/>
                      <a:pt x="2040" y="39833"/>
                    </a:cubicBezTo>
                    <a:cubicBezTo>
                      <a:pt x="1980" y="39758"/>
                      <a:pt x="1921" y="39684"/>
                      <a:pt x="1876" y="39594"/>
                    </a:cubicBezTo>
                    <a:cubicBezTo>
                      <a:pt x="1802" y="39446"/>
                      <a:pt x="1727" y="39282"/>
                      <a:pt x="1653" y="39118"/>
                    </a:cubicBezTo>
                    <a:cubicBezTo>
                      <a:pt x="1608" y="38999"/>
                      <a:pt x="1578" y="38895"/>
                      <a:pt x="1534" y="38791"/>
                    </a:cubicBezTo>
                    <a:cubicBezTo>
                      <a:pt x="1519" y="38716"/>
                      <a:pt x="1504" y="38642"/>
                      <a:pt x="1489" y="38567"/>
                    </a:cubicBezTo>
                    <a:cubicBezTo>
                      <a:pt x="1444" y="38240"/>
                      <a:pt x="1385" y="37898"/>
                      <a:pt x="1355" y="37570"/>
                    </a:cubicBezTo>
                    <a:cubicBezTo>
                      <a:pt x="1325" y="37258"/>
                      <a:pt x="1191" y="37034"/>
                      <a:pt x="938" y="36856"/>
                    </a:cubicBezTo>
                    <a:lnTo>
                      <a:pt x="938" y="36856"/>
                    </a:lnTo>
                    <a:cubicBezTo>
                      <a:pt x="834" y="36707"/>
                      <a:pt x="715" y="36558"/>
                      <a:pt x="611" y="36409"/>
                    </a:cubicBezTo>
                    <a:cubicBezTo>
                      <a:pt x="551" y="36305"/>
                      <a:pt x="492" y="36201"/>
                      <a:pt x="447" y="36082"/>
                    </a:cubicBezTo>
                    <a:cubicBezTo>
                      <a:pt x="447" y="36067"/>
                      <a:pt x="447" y="36037"/>
                      <a:pt x="447" y="36007"/>
                    </a:cubicBezTo>
                    <a:cubicBezTo>
                      <a:pt x="120" y="35218"/>
                      <a:pt x="75" y="34370"/>
                      <a:pt x="15" y="33536"/>
                    </a:cubicBezTo>
                    <a:cubicBezTo>
                      <a:pt x="1" y="33119"/>
                      <a:pt x="90" y="32703"/>
                      <a:pt x="164" y="32286"/>
                    </a:cubicBezTo>
                    <a:lnTo>
                      <a:pt x="179" y="32286"/>
                    </a:lnTo>
                    <a:lnTo>
                      <a:pt x="164" y="32271"/>
                    </a:lnTo>
                    <a:cubicBezTo>
                      <a:pt x="209" y="32167"/>
                      <a:pt x="239" y="32063"/>
                      <a:pt x="268" y="31958"/>
                    </a:cubicBezTo>
                    <a:lnTo>
                      <a:pt x="611" y="31348"/>
                    </a:lnTo>
                    <a:cubicBezTo>
                      <a:pt x="626" y="31289"/>
                      <a:pt x="685" y="31229"/>
                      <a:pt x="670" y="31184"/>
                    </a:cubicBezTo>
                    <a:cubicBezTo>
                      <a:pt x="655" y="31110"/>
                      <a:pt x="596" y="31050"/>
                      <a:pt x="551" y="30976"/>
                    </a:cubicBezTo>
                    <a:lnTo>
                      <a:pt x="447" y="30753"/>
                    </a:lnTo>
                    <a:cubicBezTo>
                      <a:pt x="432" y="30693"/>
                      <a:pt x="432" y="30619"/>
                      <a:pt x="417" y="30559"/>
                    </a:cubicBezTo>
                    <a:cubicBezTo>
                      <a:pt x="313" y="30232"/>
                      <a:pt x="268" y="29889"/>
                      <a:pt x="283" y="29532"/>
                    </a:cubicBezTo>
                    <a:cubicBezTo>
                      <a:pt x="313" y="29175"/>
                      <a:pt x="313" y="28803"/>
                      <a:pt x="328" y="28431"/>
                    </a:cubicBezTo>
                    <a:cubicBezTo>
                      <a:pt x="358" y="28341"/>
                      <a:pt x="373" y="28252"/>
                      <a:pt x="388" y="28148"/>
                    </a:cubicBezTo>
                    <a:cubicBezTo>
                      <a:pt x="462" y="27925"/>
                      <a:pt x="536" y="27686"/>
                      <a:pt x="626" y="27463"/>
                    </a:cubicBezTo>
                    <a:lnTo>
                      <a:pt x="611" y="27463"/>
                    </a:lnTo>
                    <a:cubicBezTo>
                      <a:pt x="715" y="27240"/>
                      <a:pt x="834" y="27017"/>
                      <a:pt x="938" y="26793"/>
                    </a:cubicBezTo>
                    <a:cubicBezTo>
                      <a:pt x="983" y="26689"/>
                      <a:pt x="1042" y="26600"/>
                      <a:pt x="1102" y="26511"/>
                    </a:cubicBezTo>
                    <a:cubicBezTo>
                      <a:pt x="1236" y="26466"/>
                      <a:pt x="1236" y="26332"/>
                      <a:pt x="1251" y="26213"/>
                    </a:cubicBezTo>
                    <a:cubicBezTo>
                      <a:pt x="1266" y="26064"/>
                      <a:pt x="1266" y="25900"/>
                      <a:pt x="1281" y="25751"/>
                    </a:cubicBezTo>
                    <a:cubicBezTo>
                      <a:pt x="1385" y="24814"/>
                      <a:pt x="1489" y="23876"/>
                      <a:pt x="1608" y="22938"/>
                    </a:cubicBezTo>
                    <a:lnTo>
                      <a:pt x="1593" y="22938"/>
                    </a:lnTo>
                    <a:cubicBezTo>
                      <a:pt x="1653" y="22700"/>
                      <a:pt x="1712" y="22462"/>
                      <a:pt x="1772" y="22224"/>
                    </a:cubicBezTo>
                    <a:lnTo>
                      <a:pt x="1772" y="22239"/>
                    </a:lnTo>
                    <a:cubicBezTo>
                      <a:pt x="1802" y="22105"/>
                      <a:pt x="1846" y="21971"/>
                      <a:pt x="1876" y="21837"/>
                    </a:cubicBezTo>
                    <a:lnTo>
                      <a:pt x="1876" y="21852"/>
                    </a:lnTo>
                    <a:lnTo>
                      <a:pt x="2040" y="21346"/>
                    </a:lnTo>
                    <a:cubicBezTo>
                      <a:pt x="2084" y="21197"/>
                      <a:pt x="2144" y="21048"/>
                      <a:pt x="2204" y="20899"/>
                    </a:cubicBezTo>
                    <a:cubicBezTo>
                      <a:pt x="2233" y="20810"/>
                      <a:pt x="2278" y="20720"/>
                      <a:pt x="2308" y="2063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852;p64">
                <a:extLst>
                  <a:ext uri="{FF2B5EF4-FFF2-40B4-BE49-F238E27FC236}">
                    <a16:creationId xmlns:a16="http://schemas.microsoft.com/office/drawing/2014/main" id="{6FA16476-563A-459D-CACC-7967B4C71267}"/>
                  </a:ext>
                </a:extLst>
              </p:cNvPr>
              <p:cNvSpPr/>
              <p:nvPr/>
            </p:nvSpPr>
            <p:spPr>
              <a:xfrm>
                <a:off x="7291066" y="3415047"/>
                <a:ext cx="7678" cy="18428"/>
              </a:xfrm>
              <a:custGeom>
                <a:avLst/>
                <a:gdLst/>
                <a:ahLst/>
                <a:cxnLst/>
                <a:rect l="l" t="t" r="r" b="b"/>
                <a:pathLst>
                  <a:path w="180" h="432" extrusionOk="0">
                    <a:moveTo>
                      <a:pt x="1" y="0"/>
                    </a:moveTo>
                    <a:lnTo>
                      <a:pt x="179" y="432"/>
                    </a:lnTo>
                    <a:lnTo>
                      <a:pt x="1" y="0"/>
                    </a:ln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853;p64">
                <a:extLst>
                  <a:ext uri="{FF2B5EF4-FFF2-40B4-BE49-F238E27FC236}">
                    <a16:creationId xmlns:a16="http://schemas.microsoft.com/office/drawing/2014/main" id="{578A1F1F-98CF-AB4B-DA23-0E563900AEFE}"/>
                  </a:ext>
                </a:extLst>
              </p:cNvPr>
              <p:cNvSpPr/>
              <p:nvPr/>
            </p:nvSpPr>
            <p:spPr>
              <a:xfrm>
                <a:off x="7706970" y="3942670"/>
                <a:ext cx="11475" cy="7038"/>
              </a:xfrm>
              <a:custGeom>
                <a:avLst/>
                <a:gdLst/>
                <a:ahLst/>
                <a:cxnLst/>
                <a:rect l="l" t="t" r="r" b="b"/>
                <a:pathLst>
                  <a:path w="269" h="165" extrusionOk="0">
                    <a:moveTo>
                      <a:pt x="0" y="0"/>
                    </a:moveTo>
                    <a:cubicBezTo>
                      <a:pt x="90" y="60"/>
                      <a:pt x="179" y="120"/>
                      <a:pt x="268" y="164"/>
                    </a:cubicBezTo>
                    <a:cubicBezTo>
                      <a:pt x="179" y="120"/>
                      <a:pt x="90" y="60"/>
                      <a:pt x="0"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854;p64">
                <a:extLst>
                  <a:ext uri="{FF2B5EF4-FFF2-40B4-BE49-F238E27FC236}">
                    <a16:creationId xmlns:a16="http://schemas.microsoft.com/office/drawing/2014/main" id="{2B7BD479-3A7A-F93E-582B-8639C4215D49}"/>
                  </a:ext>
                </a:extLst>
              </p:cNvPr>
              <p:cNvSpPr/>
              <p:nvPr/>
            </p:nvSpPr>
            <p:spPr>
              <a:xfrm>
                <a:off x="7333595" y="3513457"/>
                <a:ext cx="7038" cy="11475"/>
              </a:xfrm>
              <a:custGeom>
                <a:avLst/>
                <a:gdLst/>
                <a:ahLst/>
                <a:cxnLst/>
                <a:rect l="l" t="t" r="r" b="b"/>
                <a:pathLst>
                  <a:path w="165" h="269" extrusionOk="0">
                    <a:moveTo>
                      <a:pt x="1" y="0"/>
                    </a:moveTo>
                    <a:cubicBezTo>
                      <a:pt x="60" y="90"/>
                      <a:pt x="105" y="179"/>
                      <a:pt x="165" y="268"/>
                    </a:cubicBezTo>
                    <a:cubicBezTo>
                      <a:pt x="105" y="179"/>
                      <a:pt x="60" y="90"/>
                      <a:pt x="1"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855;p64">
                <a:extLst>
                  <a:ext uri="{FF2B5EF4-FFF2-40B4-BE49-F238E27FC236}">
                    <a16:creationId xmlns:a16="http://schemas.microsoft.com/office/drawing/2014/main" id="{9AD6E0BE-C190-41A4-1C85-9B5B5924068B}"/>
                  </a:ext>
                </a:extLst>
              </p:cNvPr>
              <p:cNvSpPr/>
              <p:nvPr/>
            </p:nvSpPr>
            <p:spPr>
              <a:xfrm>
                <a:off x="7723478" y="3952182"/>
                <a:ext cx="11475" cy="7038"/>
              </a:xfrm>
              <a:custGeom>
                <a:avLst/>
                <a:gdLst/>
                <a:ahLst/>
                <a:cxnLst/>
                <a:rect l="l" t="t" r="r" b="b"/>
                <a:pathLst>
                  <a:path w="269" h="165" extrusionOk="0">
                    <a:moveTo>
                      <a:pt x="0" y="1"/>
                    </a:moveTo>
                    <a:cubicBezTo>
                      <a:pt x="90" y="60"/>
                      <a:pt x="179" y="120"/>
                      <a:pt x="268" y="164"/>
                    </a:cubicBezTo>
                    <a:cubicBezTo>
                      <a:pt x="179" y="120"/>
                      <a:pt x="90" y="60"/>
                      <a:pt x="0"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856;p64">
                <a:extLst>
                  <a:ext uri="{FF2B5EF4-FFF2-40B4-BE49-F238E27FC236}">
                    <a16:creationId xmlns:a16="http://schemas.microsoft.com/office/drawing/2014/main" id="{4C099B62-2B4A-B6EB-562F-C92AAD307257}"/>
                  </a:ext>
                </a:extLst>
              </p:cNvPr>
              <p:cNvSpPr/>
              <p:nvPr/>
            </p:nvSpPr>
            <p:spPr>
              <a:xfrm>
                <a:off x="7430127" y="3651878"/>
                <a:ext cx="4479" cy="11475"/>
              </a:xfrm>
              <a:custGeom>
                <a:avLst/>
                <a:gdLst/>
                <a:ahLst/>
                <a:cxnLst/>
                <a:rect l="l" t="t" r="r" b="b"/>
                <a:pathLst>
                  <a:path w="105" h="269" extrusionOk="0">
                    <a:moveTo>
                      <a:pt x="0" y="0"/>
                    </a:moveTo>
                    <a:cubicBezTo>
                      <a:pt x="30" y="89"/>
                      <a:pt x="60" y="179"/>
                      <a:pt x="105" y="268"/>
                    </a:cubicBezTo>
                    <a:cubicBezTo>
                      <a:pt x="60" y="179"/>
                      <a:pt x="30" y="89"/>
                      <a:pt x="0"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857;p64">
                <a:extLst>
                  <a:ext uri="{FF2B5EF4-FFF2-40B4-BE49-F238E27FC236}">
                    <a16:creationId xmlns:a16="http://schemas.microsoft.com/office/drawing/2014/main" id="{10408BC1-05A2-1B24-650D-96B4F21973C3}"/>
                  </a:ext>
                </a:extLst>
              </p:cNvPr>
              <p:cNvSpPr/>
              <p:nvPr/>
            </p:nvSpPr>
            <p:spPr>
              <a:xfrm>
                <a:off x="7652966" y="1778773"/>
                <a:ext cx="11475" cy="9555"/>
              </a:xfrm>
              <a:custGeom>
                <a:avLst/>
                <a:gdLst/>
                <a:ahLst/>
                <a:cxnLst/>
                <a:rect l="l" t="t" r="r" b="b"/>
                <a:pathLst>
                  <a:path w="269" h="224" extrusionOk="0">
                    <a:moveTo>
                      <a:pt x="269" y="1"/>
                    </a:moveTo>
                    <a:cubicBezTo>
                      <a:pt x="180" y="75"/>
                      <a:pt x="90" y="149"/>
                      <a:pt x="1" y="224"/>
                    </a:cubicBezTo>
                    <a:cubicBezTo>
                      <a:pt x="90" y="149"/>
                      <a:pt x="180" y="75"/>
                      <a:pt x="269"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858;p64">
                <a:extLst>
                  <a:ext uri="{FF2B5EF4-FFF2-40B4-BE49-F238E27FC236}">
                    <a16:creationId xmlns:a16="http://schemas.microsoft.com/office/drawing/2014/main" id="{6F3C5468-897C-3D56-8688-3CAD963BA48F}"/>
                  </a:ext>
                </a:extLst>
              </p:cNvPr>
              <p:cNvSpPr/>
              <p:nvPr/>
            </p:nvSpPr>
            <p:spPr>
              <a:xfrm>
                <a:off x="7286630" y="2485469"/>
                <a:ext cx="7038" cy="11475"/>
              </a:xfrm>
              <a:custGeom>
                <a:avLst/>
                <a:gdLst/>
                <a:ahLst/>
                <a:cxnLst/>
                <a:rect l="l" t="t" r="r" b="b"/>
                <a:pathLst>
                  <a:path w="165" h="269" extrusionOk="0">
                    <a:moveTo>
                      <a:pt x="164" y="1"/>
                    </a:moveTo>
                    <a:lnTo>
                      <a:pt x="0" y="268"/>
                    </a:ln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859;p64">
                <a:extLst>
                  <a:ext uri="{FF2B5EF4-FFF2-40B4-BE49-F238E27FC236}">
                    <a16:creationId xmlns:a16="http://schemas.microsoft.com/office/drawing/2014/main" id="{91434A52-6C9C-7AE7-247B-8F23E92FB640}"/>
                  </a:ext>
                </a:extLst>
              </p:cNvPr>
              <p:cNvSpPr/>
              <p:nvPr/>
            </p:nvSpPr>
            <p:spPr>
              <a:xfrm>
                <a:off x="7258690" y="2548985"/>
                <a:ext cx="4479" cy="11432"/>
              </a:xfrm>
              <a:custGeom>
                <a:avLst/>
                <a:gdLst/>
                <a:ahLst/>
                <a:cxnLst/>
                <a:rect l="l" t="t" r="r" b="b"/>
                <a:pathLst>
                  <a:path w="105" h="268" extrusionOk="0">
                    <a:moveTo>
                      <a:pt x="105" y="0"/>
                    </a:moveTo>
                    <a:cubicBezTo>
                      <a:pt x="75" y="89"/>
                      <a:pt x="30" y="179"/>
                      <a:pt x="1" y="268"/>
                    </a:cubicBezTo>
                    <a:cubicBezTo>
                      <a:pt x="30" y="179"/>
                      <a:pt x="75" y="89"/>
                      <a:pt x="105"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860;p64">
                <a:extLst>
                  <a:ext uri="{FF2B5EF4-FFF2-40B4-BE49-F238E27FC236}">
                    <a16:creationId xmlns:a16="http://schemas.microsoft.com/office/drawing/2014/main" id="{701F27C0-4F14-EFD3-81A2-71BE6E4294B7}"/>
                  </a:ext>
                </a:extLst>
              </p:cNvPr>
              <p:cNvSpPr/>
              <p:nvPr/>
            </p:nvSpPr>
            <p:spPr>
              <a:xfrm>
                <a:off x="7411060" y="2084196"/>
                <a:ext cx="5119" cy="12115"/>
              </a:xfrm>
              <a:custGeom>
                <a:avLst/>
                <a:gdLst/>
                <a:ahLst/>
                <a:cxnLst/>
                <a:rect l="l" t="t" r="r" b="b"/>
                <a:pathLst>
                  <a:path w="120" h="284" extrusionOk="0">
                    <a:moveTo>
                      <a:pt x="120" y="0"/>
                    </a:moveTo>
                    <a:cubicBezTo>
                      <a:pt x="75" y="90"/>
                      <a:pt x="46" y="179"/>
                      <a:pt x="1" y="283"/>
                    </a:cubicBezTo>
                    <a:cubicBezTo>
                      <a:pt x="46" y="179"/>
                      <a:pt x="75" y="90"/>
                      <a:pt x="120"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861;p64">
                <a:extLst>
                  <a:ext uri="{FF2B5EF4-FFF2-40B4-BE49-F238E27FC236}">
                    <a16:creationId xmlns:a16="http://schemas.microsoft.com/office/drawing/2014/main" id="{3ECB607C-C535-F20A-FAB6-28889F950C2A}"/>
                  </a:ext>
                </a:extLst>
              </p:cNvPr>
              <p:cNvSpPr/>
              <p:nvPr/>
            </p:nvSpPr>
            <p:spPr>
              <a:xfrm>
                <a:off x="7387598" y="2196554"/>
                <a:ext cx="5119" cy="11475"/>
              </a:xfrm>
              <a:custGeom>
                <a:avLst/>
                <a:gdLst/>
                <a:ahLst/>
                <a:cxnLst/>
                <a:rect l="l" t="t" r="r" b="b"/>
                <a:pathLst>
                  <a:path w="120" h="269" extrusionOk="0">
                    <a:moveTo>
                      <a:pt x="119" y="1"/>
                    </a:moveTo>
                    <a:cubicBezTo>
                      <a:pt x="75" y="90"/>
                      <a:pt x="45" y="180"/>
                      <a:pt x="0" y="269"/>
                    </a:cubicBezTo>
                    <a:cubicBezTo>
                      <a:pt x="45" y="180"/>
                      <a:pt x="75" y="90"/>
                      <a:pt x="119"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862;p64">
                <a:extLst>
                  <a:ext uri="{FF2B5EF4-FFF2-40B4-BE49-F238E27FC236}">
                    <a16:creationId xmlns:a16="http://schemas.microsoft.com/office/drawing/2014/main" id="{14D75DA1-17F0-AF81-6766-A8D5D5645533}"/>
                  </a:ext>
                </a:extLst>
              </p:cNvPr>
              <p:cNvSpPr/>
              <p:nvPr/>
            </p:nvSpPr>
            <p:spPr>
              <a:xfrm>
                <a:off x="7329159" y="2417517"/>
                <a:ext cx="7038" cy="9598"/>
              </a:xfrm>
              <a:custGeom>
                <a:avLst/>
                <a:gdLst/>
                <a:ahLst/>
                <a:cxnLst/>
                <a:rect l="l" t="t" r="r" b="b"/>
                <a:pathLst>
                  <a:path w="165" h="225" extrusionOk="0">
                    <a:moveTo>
                      <a:pt x="164" y="1"/>
                    </a:moveTo>
                    <a:cubicBezTo>
                      <a:pt x="105" y="75"/>
                      <a:pt x="45" y="150"/>
                      <a:pt x="1" y="224"/>
                    </a:cubicBezTo>
                    <a:cubicBezTo>
                      <a:pt x="45" y="150"/>
                      <a:pt x="105" y="75"/>
                      <a:pt x="164"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863;p64">
                <a:extLst>
                  <a:ext uri="{FF2B5EF4-FFF2-40B4-BE49-F238E27FC236}">
                    <a16:creationId xmlns:a16="http://schemas.microsoft.com/office/drawing/2014/main" id="{62EC9C0B-3D60-B5B5-F1E3-4280A1CFDDD8}"/>
                  </a:ext>
                </a:extLst>
              </p:cNvPr>
              <p:cNvSpPr/>
              <p:nvPr/>
            </p:nvSpPr>
            <p:spPr>
              <a:xfrm>
                <a:off x="7885360" y="3588362"/>
                <a:ext cx="23547" cy="26064"/>
              </a:xfrm>
              <a:custGeom>
                <a:avLst/>
                <a:gdLst/>
                <a:ahLst/>
                <a:cxnLst/>
                <a:rect l="l" t="t" r="r" b="b"/>
                <a:pathLst>
                  <a:path w="552" h="611" extrusionOk="0">
                    <a:moveTo>
                      <a:pt x="492" y="611"/>
                    </a:moveTo>
                    <a:cubicBezTo>
                      <a:pt x="343" y="492"/>
                      <a:pt x="209" y="358"/>
                      <a:pt x="75" y="224"/>
                    </a:cubicBezTo>
                    <a:cubicBezTo>
                      <a:pt x="31" y="164"/>
                      <a:pt x="31" y="75"/>
                      <a:pt x="1" y="1"/>
                    </a:cubicBezTo>
                    <a:cubicBezTo>
                      <a:pt x="75" y="75"/>
                      <a:pt x="165" y="150"/>
                      <a:pt x="239" y="224"/>
                    </a:cubicBezTo>
                    <a:cubicBezTo>
                      <a:pt x="343" y="328"/>
                      <a:pt x="447" y="447"/>
                      <a:pt x="552" y="551"/>
                    </a:cubicBezTo>
                    <a:cubicBezTo>
                      <a:pt x="537" y="566"/>
                      <a:pt x="507" y="596"/>
                      <a:pt x="492" y="61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864;p64">
                <a:extLst>
                  <a:ext uri="{FF2B5EF4-FFF2-40B4-BE49-F238E27FC236}">
                    <a16:creationId xmlns:a16="http://schemas.microsoft.com/office/drawing/2014/main" id="{7E470756-594D-03E1-DBC1-12C2C5546D8B}"/>
                  </a:ext>
                </a:extLst>
              </p:cNvPr>
              <p:cNvSpPr/>
              <p:nvPr/>
            </p:nvSpPr>
            <p:spPr>
              <a:xfrm>
                <a:off x="7494880" y="3748368"/>
                <a:ext cx="28623" cy="28623"/>
              </a:xfrm>
              <a:custGeom>
                <a:avLst/>
                <a:gdLst/>
                <a:ahLst/>
                <a:cxnLst/>
                <a:rect l="l" t="t" r="r" b="b"/>
                <a:pathLst>
                  <a:path w="671" h="671" extrusionOk="0">
                    <a:moveTo>
                      <a:pt x="1" y="1"/>
                    </a:moveTo>
                    <a:cubicBezTo>
                      <a:pt x="224" y="224"/>
                      <a:pt x="447" y="447"/>
                      <a:pt x="670" y="670"/>
                    </a:cubicBezTo>
                    <a:cubicBezTo>
                      <a:pt x="447" y="447"/>
                      <a:pt x="224" y="224"/>
                      <a:pt x="1"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865;p64">
                <a:extLst>
                  <a:ext uri="{FF2B5EF4-FFF2-40B4-BE49-F238E27FC236}">
                    <a16:creationId xmlns:a16="http://schemas.microsoft.com/office/drawing/2014/main" id="{2C6A8024-02F1-6915-9BCF-B63D0ECF938E}"/>
                  </a:ext>
                </a:extLst>
              </p:cNvPr>
              <p:cNvSpPr/>
              <p:nvPr/>
            </p:nvSpPr>
            <p:spPr>
              <a:xfrm>
                <a:off x="7868212" y="3990275"/>
                <a:ext cx="21670" cy="1962"/>
              </a:xfrm>
              <a:custGeom>
                <a:avLst/>
                <a:gdLst/>
                <a:ahLst/>
                <a:cxnLst/>
                <a:rect l="l" t="t" r="r" b="b"/>
                <a:pathLst>
                  <a:path w="508" h="46" extrusionOk="0">
                    <a:moveTo>
                      <a:pt x="1" y="1"/>
                    </a:moveTo>
                    <a:cubicBezTo>
                      <a:pt x="165" y="16"/>
                      <a:pt x="343" y="31"/>
                      <a:pt x="507" y="45"/>
                    </a:cubicBezTo>
                    <a:cubicBezTo>
                      <a:pt x="343" y="31"/>
                      <a:pt x="165" y="16"/>
                      <a:pt x="1"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866;p64">
                <a:extLst>
                  <a:ext uri="{FF2B5EF4-FFF2-40B4-BE49-F238E27FC236}">
                    <a16:creationId xmlns:a16="http://schemas.microsoft.com/office/drawing/2014/main" id="{9FC5AB97-A08F-EF4F-4FE0-D01D248DB83F}"/>
                  </a:ext>
                </a:extLst>
              </p:cNvPr>
              <p:cNvSpPr/>
              <p:nvPr/>
            </p:nvSpPr>
            <p:spPr>
              <a:xfrm>
                <a:off x="8087297" y="3898221"/>
                <a:ext cx="6996" cy="13992"/>
              </a:xfrm>
              <a:custGeom>
                <a:avLst/>
                <a:gdLst/>
                <a:ahLst/>
                <a:cxnLst/>
                <a:rect l="l" t="t" r="r" b="b"/>
                <a:pathLst>
                  <a:path w="164" h="328" extrusionOk="0">
                    <a:moveTo>
                      <a:pt x="0" y="328"/>
                    </a:moveTo>
                    <a:cubicBezTo>
                      <a:pt x="45" y="224"/>
                      <a:pt x="104" y="120"/>
                      <a:pt x="164" y="1"/>
                    </a:cubicBezTo>
                    <a:cubicBezTo>
                      <a:pt x="104" y="120"/>
                      <a:pt x="45" y="224"/>
                      <a:pt x="0" y="328"/>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867;p64">
                <a:extLst>
                  <a:ext uri="{FF2B5EF4-FFF2-40B4-BE49-F238E27FC236}">
                    <a16:creationId xmlns:a16="http://schemas.microsoft.com/office/drawing/2014/main" id="{698D8462-12B7-B640-671E-3E3B93071983}"/>
                  </a:ext>
                </a:extLst>
              </p:cNvPr>
              <p:cNvSpPr/>
              <p:nvPr/>
            </p:nvSpPr>
            <p:spPr>
              <a:xfrm>
                <a:off x="8084738" y="2635323"/>
                <a:ext cx="7038" cy="12115"/>
              </a:xfrm>
              <a:custGeom>
                <a:avLst/>
                <a:gdLst/>
                <a:ahLst/>
                <a:cxnLst/>
                <a:rect l="l" t="t" r="r" b="b"/>
                <a:pathLst>
                  <a:path w="165" h="284" extrusionOk="0">
                    <a:moveTo>
                      <a:pt x="1" y="283"/>
                    </a:moveTo>
                    <a:cubicBezTo>
                      <a:pt x="60" y="194"/>
                      <a:pt x="105" y="105"/>
                      <a:pt x="164" y="0"/>
                    </a:cubicBezTo>
                    <a:cubicBezTo>
                      <a:pt x="105" y="105"/>
                      <a:pt x="60" y="194"/>
                      <a:pt x="1" y="283"/>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868;p64">
                <a:extLst>
                  <a:ext uri="{FF2B5EF4-FFF2-40B4-BE49-F238E27FC236}">
                    <a16:creationId xmlns:a16="http://schemas.microsoft.com/office/drawing/2014/main" id="{F7EDBE4A-6923-805B-9783-3217DAFE6207}"/>
                  </a:ext>
                </a:extLst>
              </p:cNvPr>
              <p:cNvSpPr/>
              <p:nvPr/>
            </p:nvSpPr>
            <p:spPr>
              <a:xfrm>
                <a:off x="8072666" y="2654348"/>
                <a:ext cx="7038" cy="9598"/>
              </a:xfrm>
              <a:custGeom>
                <a:avLst/>
                <a:gdLst/>
                <a:ahLst/>
                <a:cxnLst/>
                <a:rect l="l" t="t" r="r" b="b"/>
                <a:pathLst>
                  <a:path w="165" h="225" extrusionOk="0">
                    <a:moveTo>
                      <a:pt x="1" y="224"/>
                    </a:moveTo>
                    <a:cubicBezTo>
                      <a:pt x="60" y="150"/>
                      <a:pt x="120" y="75"/>
                      <a:pt x="165" y="1"/>
                    </a:cubicBezTo>
                    <a:cubicBezTo>
                      <a:pt x="120" y="75"/>
                      <a:pt x="60" y="150"/>
                      <a:pt x="1" y="224"/>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869;p64">
                <a:extLst>
                  <a:ext uri="{FF2B5EF4-FFF2-40B4-BE49-F238E27FC236}">
                    <a16:creationId xmlns:a16="http://schemas.microsoft.com/office/drawing/2014/main" id="{C38D9536-A69C-7209-B75A-9A5E40F1D5FC}"/>
                  </a:ext>
                </a:extLst>
              </p:cNvPr>
              <p:cNvSpPr/>
              <p:nvPr/>
            </p:nvSpPr>
            <p:spPr>
              <a:xfrm>
                <a:off x="8072666" y="3921725"/>
                <a:ext cx="7678" cy="8915"/>
              </a:xfrm>
              <a:custGeom>
                <a:avLst/>
                <a:gdLst/>
                <a:ahLst/>
                <a:cxnLst/>
                <a:rect l="l" t="t" r="r" b="b"/>
                <a:pathLst>
                  <a:path w="180" h="209" extrusionOk="0">
                    <a:moveTo>
                      <a:pt x="1" y="209"/>
                    </a:moveTo>
                    <a:cubicBezTo>
                      <a:pt x="60" y="149"/>
                      <a:pt x="120" y="75"/>
                      <a:pt x="179" y="0"/>
                    </a:cubicBezTo>
                    <a:cubicBezTo>
                      <a:pt x="120" y="75"/>
                      <a:pt x="60" y="149"/>
                      <a:pt x="1" y="209"/>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870;p64">
                <a:extLst>
                  <a:ext uri="{FF2B5EF4-FFF2-40B4-BE49-F238E27FC236}">
                    <a16:creationId xmlns:a16="http://schemas.microsoft.com/office/drawing/2014/main" id="{18BF40BA-92E7-E213-EE4D-4A8A072EF933}"/>
                  </a:ext>
                </a:extLst>
              </p:cNvPr>
              <p:cNvSpPr/>
              <p:nvPr/>
            </p:nvSpPr>
            <p:spPr>
              <a:xfrm>
                <a:off x="8094251" y="3358527"/>
                <a:ext cx="7038" cy="8915"/>
              </a:xfrm>
              <a:custGeom>
                <a:avLst/>
                <a:gdLst/>
                <a:ahLst/>
                <a:cxnLst/>
                <a:rect l="l" t="t" r="r" b="b"/>
                <a:pathLst>
                  <a:path w="165" h="209" extrusionOk="0">
                    <a:moveTo>
                      <a:pt x="1" y="209"/>
                    </a:moveTo>
                    <a:cubicBezTo>
                      <a:pt x="60" y="134"/>
                      <a:pt x="105" y="75"/>
                      <a:pt x="165" y="0"/>
                    </a:cubicBezTo>
                    <a:cubicBezTo>
                      <a:pt x="105" y="75"/>
                      <a:pt x="60" y="134"/>
                      <a:pt x="1" y="209"/>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71;p64">
                <a:extLst>
                  <a:ext uri="{FF2B5EF4-FFF2-40B4-BE49-F238E27FC236}">
                    <a16:creationId xmlns:a16="http://schemas.microsoft.com/office/drawing/2014/main" id="{40EA7B60-1DFB-95C4-62F5-E4C72C23AE23}"/>
                  </a:ext>
                </a:extLst>
              </p:cNvPr>
              <p:cNvSpPr/>
              <p:nvPr/>
            </p:nvSpPr>
            <p:spPr>
              <a:xfrm>
                <a:off x="7258050" y="2769308"/>
                <a:ext cx="798804" cy="1149918"/>
              </a:xfrm>
              <a:custGeom>
                <a:avLst/>
                <a:gdLst/>
                <a:ahLst/>
                <a:cxnLst/>
                <a:rect l="l" t="t" r="r" b="b"/>
                <a:pathLst>
                  <a:path w="18726" h="26957" extrusionOk="0">
                    <a:moveTo>
                      <a:pt x="17371" y="22402"/>
                    </a:moveTo>
                    <a:cubicBezTo>
                      <a:pt x="17461" y="22834"/>
                      <a:pt x="17282" y="23087"/>
                      <a:pt x="16850" y="23116"/>
                    </a:cubicBezTo>
                    <a:cubicBezTo>
                      <a:pt x="16612" y="23131"/>
                      <a:pt x="16374" y="23146"/>
                      <a:pt x="16166" y="22968"/>
                    </a:cubicBezTo>
                    <a:cubicBezTo>
                      <a:pt x="16136" y="22953"/>
                      <a:pt x="16076" y="22938"/>
                      <a:pt x="16046" y="22938"/>
                    </a:cubicBezTo>
                    <a:cubicBezTo>
                      <a:pt x="15496" y="22982"/>
                      <a:pt x="14960" y="22908"/>
                      <a:pt x="14439" y="22774"/>
                    </a:cubicBezTo>
                    <a:lnTo>
                      <a:pt x="14439" y="22774"/>
                    </a:lnTo>
                    <a:cubicBezTo>
                      <a:pt x="14216" y="22700"/>
                      <a:pt x="13992" y="22625"/>
                      <a:pt x="13784" y="22551"/>
                    </a:cubicBezTo>
                    <a:lnTo>
                      <a:pt x="13769" y="22551"/>
                    </a:lnTo>
                    <a:lnTo>
                      <a:pt x="12400" y="21940"/>
                    </a:lnTo>
                    <a:lnTo>
                      <a:pt x="12400" y="21940"/>
                    </a:lnTo>
                    <a:lnTo>
                      <a:pt x="11417" y="21449"/>
                    </a:lnTo>
                    <a:lnTo>
                      <a:pt x="11402" y="21464"/>
                    </a:lnTo>
                    <a:lnTo>
                      <a:pt x="11417" y="21449"/>
                    </a:lnTo>
                    <a:cubicBezTo>
                      <a:pt x="11298" y="21360"/>
                      <a:pt x="11179" y="21300"/>
                      <a:pt x="11090" y="21196"/>
                    </a:cubicBezTo>
                    <a:cubicBezTo>
                      <a:pt x="11001" y="21077"/>
                      <a:pt x="10896" y="21077"/>
                      <a:pt x="10762" y="21077"/>
                    </a:cubicBezTo>
                    <a:cubicBezTo>
                      <a:pt x="10494" y="21092"/>
                      <a:pt x="10241" y="21092"/>
                      <a:pt x="9973" y="21092"/>
                    </a:cubicBezTo>
                    <a:cubicBezTo>
                      <a:pt x="9914" y="21092"/>
                      <a:pt x="9854" y="21107"/>
                      <a:pt x="9795" y="21122"/>
                    </a:cubicBezTo>
                    <a:cubicBezTo>
                      <a:pt x="9795" y="21122"/>
                      <a:pt x="9795" y="21122"/>
                      <a:pt x="9795" y="21122"/>
                    </a:cubicBezTo>
                    <a:cubicBezTo>
                      <a:pt x="9676" y="21181"/>
                      <a:pt x="9572" y="21256"/>
                      <a:pt x="9467" y="21330"/>
                    </a:cubicBezTo>
                    <a:lnTo>
                      <a:pt x="9467" y="21345"/>
                    </a:lnTo>
                    <a:lnTo>
                      <a:pt x="9452" y="21330"/>
                    </a:lnTo>
                    <a:cubicBezTo>
                      <a:pt x="9378" y="21405"/>
                      <a:pt x="9304" y="21479"/>
                      <a:pt x="9229" y="21568"/>
                    </a:cubicBezTo>
                    <a:cubicBezTo>
                      <a:pt x="9214" y="21583"/>
                      <a:pt x="9199" y="21598"/>
                      <a:pt x="9199" y="21613"/>
                    </a:cubicBezTo>
                    <a:cubicBezTo>
                      <a:pt x="8946" y="21881"/>
                      <a:pt x="8902" y="22208"/>
                      <a:pt x="8976" y="22566"/>
                    </a:cubicBezTo>
                    <a:lnTo>
                      <a:pt x="8961" y="22566"/>
                    </a:lnTo>
                    <a:cubicBezTo>
                      <a:pt x="9021" y="23235"/>
                      <a:pt x="9244" y="23831"/>
                      <a:pt x="9676" y="24337"/>
                    </a:cubicBezTo>
                    <a:lnTo>
                      <a:pt x="9676" y="24337"/>
                    </a:lnTo>
                    <a:cubicBezTo>
                      <a:pt x="9750" y="24426"/>
                      <a:pt x="9825" y="24516"/>
                      <a:pt x="9899" y="24605"/>
                    </a:cubicBezTo>
                    <a:lnTo>
                      <a:pt x="9914" y="24605"/>
                    </a:lnTo>
                    <a:lnTo>
                      <a:pt x="9899" y="24605"/>
                    </a:lnTo>
                    <a:cubicBezTo>
                      <a:pt x="9973" y="24694"/>
                      <a:pt x="10048" y="24769"/>
                      <a:pt x="10122" y="24843"/>
                    </a:cubicBezTo>
                    <a:cubicBezTo>
                      <a:pt x="10137" y="24858"/>
                      <a:pt x="10152" y="24873"/>
                      <a:pt x="10167" y="24873"/>
                    </a:cubicBezTo>
                    <a:cubicBezTo>
                      <a:pt x="10241" y="24932"/>
                      <a:pt x="10331" y="24992"/>
                      <a:pt x="10405" y="25051"/>
                    </a:cubicBezTo>
                    <a:cubicBezTo>
                      <a:pt x="10509" y="25126"/>
                      <a:pt x="10614" y="25200"/>
                      <a:pt x="10733" y="25290"/>
                    </a:cubicBezTo>
                    <a:cubicBezTo>
                      <a:pt x="10777" y="25319"/>
                      <a:pt x="10837" y="25349"/>
                      <a:pt x="10881" y="25379"/>
                    </a:cubicBezTo>
                    <a:cubicBezTo>
                      <a:pt x="10986" y="25438"/>
                      <a:pt x="11075" y="25483"/>
                      <a:pt x="11164" y="25543"/>
                    </a:cubicBezTo>
                    <a:cubicBezTo>
                      <a:pt x="11254" y="25602"/>
                      <a:pt x="11358" y="25662"/>
                      <a:pt x="11447" y="25706"/>
                    </a:cubicBezTo>
                    <a:lnTo>
                      <a:pt x="11447" y="25691"/>
                    </a:lnTo>
                    <a:lnTo>
                      <a:pt x="11447" y="25706"/>
                    </a:lnTo>
                    <a:cubicBezTo>
                      <a:pt x="11581" y="25781"/>
                      <a:pt x="11700" y="25855"/>
                      <a:pt x="11834" y="25930"/>
                    </a:cubicBezTo>
                    <a:lnTo>
                      <a:pt x="11834" y="25930"/>
                    </a:lnTo>
                    <a:lnTo>
                      <a:pt x="12325" y="26153"/>
                    </a:lnTo>
                    <a:cubicBezTo>
                      <a:pt x="12415" y="26183"/>
                      <a:pt x="12519" y="26212"/>
                      <a:pt x="12608" y="26257"/>
                    </a:cubicBezTo>
                    <a:cubicBezTo>
                      <a:pt x="12727" y="26287"/>
                      <a:pt x="12861" y="26332"/>
                      <a:pt x="12995" y="26376"/>
                    </a:cubicBezTo>
                    <a:cubicBezTo>
                      <a:pt x="13144" y="26406"/>
                      <a:pt x="13308" y="26436"/>
                      <a:pt x="13471" y="26480"/>
                    </a:cubicBezTo>
                    <a:cubicBezTo>
                      <a:pt x="13590" y="26495"/>
                      <a:pt x="13695" y="26510"/>
                      <a:pt x="13814" y="26525"/>
                    </a:cubicBezTo>
                    <a:lnTo>
                      <a:pt x="13814" y="26525"/>
                    </a:lnTo>
                    <a:cubicBezTo>
                      <a:pt x="14037" y="26540"/>
                      <a:pt x="14260" y="26570"/>
                      <a:pt x="14469" y="26585"/>
                    </a:cubicBezTo>
                    <a:lnTo>
                      <a:pt x="14484" y="26585"/>
                    </a:lnTo>
                    <a:cubicBezTo>
                      <a:pt x="14915" y="26644"/>
                      <a:pt x="15347" y="26644"/>
                      <a:pt x="15779" y="26585"/>
                    </a:cubicBezTo>
                    <a:cubicBezTo>
                      <a:pt x="15913" y="26585"/>
                      <a:pt x="16032" y="26585"/>
                      <a:pt x="16166" y="26585"/>
                    </a:cubicBezTo>
                    <a:cubicBezTo>
                      <a:pt x="16106" y="26629"/>
                      <a:pt x="16061" y="26704"/>
                      <a:pt x="15987" y="26719"/>
                    </a:cubicBezTo>
                    <a:cubicBezTo>
                      <a:pt x="15883" y="26763"/>
                      <a:pt x="15779" y="26793"/>
                      <a:pt x="15674" y="26808"/>
                    </a:cubicBezTo>
                    <a:cubicBezTo>
                      <a:pt x="14558" y="26957"/>
                      <a:pt x="13486" y="26853"/>
                      <a:pt x="12429" y="26480"/>
                    </a:cubicBezTo>
                    <a:cubicBezTo>
                      <a:pt x="11685" y="26227"/>
                      <a:pt x="11045" y="25811"/>
                      <a:pt x="10405" y="25379"/>
                    </a:cubicBezTo>
                    <a:cubicBezTo>
                      <a:pt x="9512" y="24754"/>
                      <a:pt x="8946" y="23920"/>
                      <a:pt x="8753" y="22819"/>
                    </a:cubicBezTo>
                    <a:cubicBezTo>
                      <a:pt x="8693" y="22461"/>
                      <a:pt x="8708" y="22104"/>
                      <a:pt x="8827" y="21747"/>
                    </a:cubicBezTo>
                    <a:lnTo>
                      <a:pt x="8827" y="21747"/>
                    </a:lnTo>
                    <a:cubicBezTo>
                      <a:pt x="8991" y="21568"/>
                      <a:pt x="9155" y="21375"/>
                      <a:pt x="9319" y="21196"/>
                    </a:cubicBezTo>
                    <a:lnTo>
                      <a:pt x="9319" y="21196"/>
                    </a:lnTo>
                    <a:cubicBezTo>
                      <a:pt x="9378" y="21152"/>
                      <a:pt x="9452" y="21122"/>
                      <a:pt x="9572" y="21062"/>
                    </a:cubicBezTo>
                    <a:cubicBezTo>
                      <a:pt x="9408" y="21018"/>
                      <a:pt x="9319" y="21003"/>
                      <a:pt x="9229" y="20988"/>
                    </a:cubicBezTo>
                    <a:cubicBezTo>
                      <a:pt x="8961" y="20913"/>
                      <a:pt x="8693" y="20824"/>
                      <a:pt x="8425" y="20750"/>
                    </a:cubicBezTo>
                    <a:cubicBezTo>
                      <a:pt x="8351" y="20705"/>
                      <a:pt x="8277" y="20675"/>
                      <a:pt x="8217" y="20631"/>
                    </a:cubicBezTo>
                    <a:cubicBezTo>
                      <a:pt x="8128" y="20571"/>
                      <a:pt x="8038" y="20512"/>
                      <a:pt x="7949" y="20452"/>
                    </a:cubicBezTo>
                    <a:lnTo>
                      <a:pt x="7934" y="20467"/>
                    </a:lnTo>
                    <a:lnTo>
                      <a:pt x="7949" y="20452"/>
                    </a:lnTo>
                    <a:cubicBezTo>
                      <a:pt x="7726" y="20258"/>
                      <a:pt x="7503" y="20050"/>
                      <a:pt x="7279" y="19857"/>
                    </a:cubicBezTo>
                    <a:lnTo>
                      <a:pt x="7279" y="19857"/>
                    </a:lnTo>
                    <a:lnTo>
                      <a:pt x="7294" y="19857"/>
                    </a:lnTo>
                    <a:cubicBezTo>
                      <a:pt x="7205" y="19752"/>
                      <a:pt x="7130" y="19633"/>
                      <a:pt x="7056" y="19529"/>
                    </a:cubicBezTo>
                    <a:cubicBezTo>
                      <a:pt x="7011" y="19455"/>
                      <a:pt x="6982" y="19380"/>
                      <a:pt x="6952" y="19321"/>
                    </a:cubicBezTo>
                    <a:cubicBezTo>
                      <a:pt x="6907" y="19217"/>
                      <a:pt x="6877" y="19127"/>
                      <a:pt x="6833" y="19038"/>
                    </a:cubicBezTo>
                    <a:cubicBezTo>
                      <a:pt x="6818" y="18978"/>
                      <a:pt x="6803" y="18934"/>
                      <a:pt x="6788" y="18874"/>
                    </a:cubicBezTo>
                    <a:cubicBezTo>
                      <a:pt x="6758" y="18651"/>
                      <a:pt x="6729" y="18428"/>
                      <a:pt x="6684" y="18204"/>
                    </a:cubicBezTo>
                    <a:cubicBezTo>
                      <a:pt x="6684" y="18160"/>
                      <a:pt x="6609" y="18130"/>
                      <a:pt x="6565" y="18085"/>
                    </a:cubicBezTo>
                    <a:lnTo>
                      <a:pt x="6565" y="18100"/>
                    </a:lnTo>
                    <a:lnTo>
                      <a:pt x="6565" y="18085"/>
                    </a:lnTo>
                    <a:cubicBezTo>
                      <a:pt x="6401" y="18011"/>
                      <a:pt x="6237" y="17951"/>
                      <a:pt x="6074" y="17877"/>
                    </a:cubicBezTo>
                    <a:lnTo>
                      <a:pt x="6074" y="17877"/>
                    </a:lnTo>
                    <a:cubicBezTo>
                      <a:pt x="5999" y="17862"/>
                      <a:pt x="5940" y="17832"/>
                      <a:pt x="5865" y="17832"/>
                    </a:cubicBezTo>
                    <a:cubicBezTo>
                      <a:pt x="5419" y="17817"/>
                      <a:pt x="4987" y="17907"/>
                      <a:pt x="4555" y="18041"/>
                    </a:cubicBezTo>
                    <a:cubicBezTo>
                      <a:pt x="4421" y="18070"/>
                      <a:pt x="4287" y="18175"/>
                      <a:pt x="4153" y="18249"/>
                    </a:cubicBezTo>
                    <a:cubicBezTo>
                      <a:pt x="4049" y="18175"/>
                      <a:pt x="4049" y="18070"/>
                      <a:pt x="4153" y="17996"/>
                    </a:cubicBezTo>
                    <a:cubicBezTo>
                      <a:pt x="4287" y="17907"/>
                      <a:pt x="4421" y="17832"/>
                      <a:pt x="4555" y="17773"/>
                    </a:cubicBezTo>
                    <a:cubicBezTo>
                      <a:pt x="4719" y="17713"/>
                      <a:pt x="4883" y="17669"/>
                      <a:pt x="5047" y="17609"/>
                    </a:cubicBezTo>
                    <a:cubicBezTo>
                      <a:pt x="5151" y="17594"/>
                      <a:pt x="5255" y="17579"/>
                      <a:pt x="5344" y="17549"/>
                    </a:cubicBezTo>
                    <a:cubicBezTo>
                      <a:pt x="5478" y="17535"/>
                      <a:pt x="5627" y="17520"/>
                      <a:pt x="5761" y="17505"/>
                    </a:cubicBezTo>
                    <a:cubicBezTo>
                      <a:pt x="6014" y="17564"/>
                      <a:pt x="6282" y="17609"/>
                      <a:pt x="6535" y="17669"/>
                    </a:cubicBezTo>
                    <a:cubicBezTo>
                      <a:pt x="6595" y="17698"/>
                      <a:pt x="6639" y="17728"/>
                      <a:pt x="6714" y="17773"/>
                    </a:cubicBezTo>
                    <a:cubicBezTo>
                      <a:pt x="6758" y="17549"/>
                      <a:pt x="6803" y="17356"/>
                      <a:pt x="6833" y="17162"/>
                    </a:cubicBezTo>
                    <a:lnTo>
                      <a:pt x="6937" y="16835"/>
                    </a:lnTo>
                    <a:cubicBezTo>
                      <a:pt x="6996" y="16686"/>
                      <a:pt x="7056" y="16552"/>
                      <a:pt x="7116" y="16403"/>
                    </a:cubicBezTo>
                    <a:lnTo>
                      <a:pt x="7116" y="16403"/>
                    </a:lnTo>
                    <a:cubicBezTo>
                      <a:pt x="7235" y="16195"/>
                      <a:pt x="7339" y="15972"/>
                      <a:pt x="7458" y="15748"/>
                    </a:cubicBezTo>
                    <a:lnTo>
                      <a:pt x="7443" y="15733"/>
                    </a:lnTo>
                    <a:lnTo>
                      <a:pt x="7458" y="15748"/>
                    </a:lnTo>
                    <a:cubicBezTo>
                      <a:pt x="7547" y="15659"/>
                      <a:pt x="7622" y="15555"/>
                      <a:pt x="7711" y="15466"/>
                    </a:cubicBezTo>
                    <a:cubicBezTo>
                      <a:pt x="7726" y="15451"/>
                      <a:pt x="7756" y="15421"/>
                      <a:pt x="7771" y="15406"/>
                    </a:cubicBezTo>
                    <a:cubicBezTo>
                      <a:pt x="7800" y="15391"/>
                      <a:pt x="7830" y="15361"/>
                      <a:pt x="7845" y="15346"/>
                    </a:cubicBezTo>
                    <a:cubicBezTo>
                      <a:pt x="7443" y="15257"/>
                      <a:pt x="7026" y="15168"/>
                      <a:pt x="6624" y="15064"/>
                    </a:cubicBezTo>
                    <a:lnTo>
                      <a:pt x="6624" y="15064"/>
                    </a:lnTo>
                    <a:cubicBezTo>
                      <a:pt x="6401" y="14930"/>
                      <a:pt x="6178" y="14781"/>
                      <a:pt x="5955" y="14632"/>
                    </a:cubicBezTo>
                    <a:cubicBezTo>
                      <a:pt x="5940" y="14617"/>
                      <a:pt x="5925" y="14602"/>
                      <a:pt x="5910" y="14587"/>
                    </a:cubicBezTo>
                    <a:cubicBezTo>
                      <a:pt x="5776" y="14409"/>
                      <a:pt x="5642" y="14245"/>
                      <a:pt x="5523" y="14081"/>
                    </a:cubicBezTo>
                    <a:lnTo>
                      <a:pt x="5523" y="14081"/>
                    </a:lnTo>
                    <a:cubicBezTo>
                      <a:pt x="5419" y="13858"/>
                      <a:pt x="5300" y="13635"/>
                      <a:pt x="5195" y="13411"/>
                    </a:cubicBezTo>
                    <a:lnTo>
                      <a:pt x="5195" y="13411"/>
                    </a:lnTo>
                    <a:cubicBezTo>
                      <a:pt x="5106" y="13054"/>
                      <a:pt x="5002" y="12682"/>
                      <a:pt x="4913" y="12325"/>
                    </a:cubicBezTo>
                    <a:cubicBezTo>
                      <a:pt x="4779" y="12295"/>
                      <a:pt x="4645" y="12265"/>
                      <a:pt x="4496" y="12221"/>
                    </a:cubicBezTo>
                    <a:cubicBezTo>
                      <a:pt x="4421" y="12206"/>
                      <a:pt x="4332" y="12161"/>
                      <a:pt x="4258" y="12161"/>
                    </a:cubicBezTo>
                    <a:cubicBezTo>
                      <a:pt x="4020" y="12161"/>
                      <a:pt x="3766" y="12176"/>
                      <a:pt x="3528" y="12191"/>
                    </a:cubicBezTo>
                    <a:cubicBezTo>
                      <a:pt x="3394" y="12206"/>
                      <a:pt x="3305" y="12161"/>
                      <a:pt x="3305" y="12027"/>
                    </a:cubicBezTo>
                    <a:cubicBezTo>
                      <a:pt x="3290" y="11834"/>
                      <a:pt x="3246" y="11640"/>
                      <a:pt x="3260" y="11447"/>
                    </a:cubicBezTo>
                    <a:cubicBezTo>
                      <a:pt x="3320" y="10955"/>
                      <a:pt x="3171" y="10524"/>
                      <a:pt x="2873" y="10152"/>
                    </a:cubicBezTo>
                    <a:cubicBezTo>
                      <a:pt x="2784" y="10033"/>
                      <a:pt x="2650" y="9943"/>
                      <a:pt x="2546" y="9839"/>
                    </a:cubicBezTo>
                    <a:cubicBezTo>
                      <a:pt x="2531" y="9824"/>
                      <a:pt x="2516" y="9809"/>
                      <a:pt x="2501" y="9794"/>
                    </a:cubicBezTo>
                    <a:cubicBezTo>
                      <a:pt x="2427" y="9660"/>
                      <a:pt x="2338" y="9541"/>
                      <a:pt x="2278" y="9407"/>
                    </a:cubicBezTo>
                    <a:cubicBezTo>
                      <a:pt x="2099" y="9035"/>
                      <a:pt x="2099" y="9005"/>
                      <a:pt x="1683" y="9035"/>
                    </a:cubicBezTo>
                    <a:cubicBezTo>
                      <a:pt x="1281" y="9050"/>
                      <a:pt x="968" y="8916"/>
                      <a:pt x="700" y="8633"/>
                    </a:cubicBezTo>
                    <a:cubicBezTo>
                      <a:pt x="626" y="8559"/>
                      <a:pt x="566" y="8470"/>
                      <a:pt x="507" y="8380"/>
                    </a:cubicBezTo>
                    <a:cubicBezTo>
                      <a:pt x="179" y="7830"/>
                      <a:pt x="1" y="7249"/>
                      <a:pt x="75" y="6609"/>
                    </a:cubicBezTo>
                    <a:cubicBezTo>
                      <a:pt x="105" y="6594"/>
                      <a:pt x="135" y="6564"/>
                      <a:pt x="179" y="6549"/>
                    </a:cubicBezTo>
                    <a:cubicBezTo>
                      <a:pt x="194" y="6683"/>
                      <a:pt x="209" y="6803"/>
                      <a:pt x="224" y="6936"/>
                    </a:cubicBezTo>
                    <a:cubicBezTo>
                      <a:pt x="224" y="6951"/>
                      <a:pt x="224" y="6966"/>
                      <a:pt x="224" y="6996"/>
                    </a:cubicBezTo>
                    <a:cubicBezTo>
                      <a:pt x="269" y="7145"/>
                      <a:pt x="298" y="7294"/>
                      <a:pt x="328" y="7457"/>
                    </a:cubicBezTo>
                    <a:cubicBezTo>
                      <a:pt x="343" y="7502"/>
                      <a:pt x="358" y="7547"/>
                      <a:pt x="373" y="7606"/>
                    </a:cubicBezTo>
                    <a:cubicBezTo>
                      <a:pt x="417" y="7696"/>
                      <a:pt x="462" y="7800"/>
                      <a:pt x="492" y="7889"/>
                    </a:cubicBezTo>
                    <a:cubicBezTo>
                      <a:pt x="566" y="8023"/>
                      <a:pt x="641" y="8142"/>
                      <a:pt x="700" y="8261"/>
                    </a:cubicBezTo>
                    <a:cubicBezTo>
                      <a:pt x="923" y="8618"/>
                      <a:pt x="1236" y="8827"/>
                      <a:pt x="1683" y="8797"/>
                    </a:cubicBezTo>
                    <a:cubicBezTo>
                      <a:pt x="1772" y="8782"/>
                      <a:pt x="1861" y="8797"/>
                      <a:pt x="1951" y="8797"/>
                    </a:cubicBezTo>
                    <a:cubicBezTo>
                      <a:pt x="2129" y="8797"/>
                      <a:pt x="2263" y="8872"/>
                      <a:pt x="2352" y="9020"/>
                    </a:cubicBezTo>
                    <a:cubicBezTo>
                      <a:pt x="2442" y="9154"/>
                      <a:pt x="2591" y="9259"/>
                      <a:pt x="2695" y="9363"/>
                    </a:cubicBezTo>
                    <a:lnTo>
                      <a:pt x="2695" y="9363"/>
                    </a:lnTo>
                    <a:cubicBezTo>
                      <a:pt x="2814" y="9467"/>
                      <a:pt x="2918" y="9556"/>
                      <a:pt x="3022" y="9660"/>
                    </a:cubicBezTo>
                    <a:cubicBezTo>
                      <a:pt x="3067" y="9690"/>
                      <a:pt x="3097" y="9720"/>
                      <a:pt x="3141" y="9750"/>
                    </a:cubicBezTo>
                    <a:cubicBezTo>
                      <a:pt x="3260" y="9869"/>
                      <a:pt x="3394" y="9973"/>
                      <a:pt x="3528" y="10092"/>
                    </a:cubicBezTo>
                    <a:cubicBezTo>
                      <a:pt x="3558" y="10122"/>
                      <a:pt x="3588" y="10152"/>
                      <a:pt x="3618" y="10181"/>
                    </a:cubicBezTo>
                    <a:cubicBezTo>
                      <a:pt x="3722" y="10315"/>
                      <a:pt x="3871" y="10405"/>
                      <a:pt x="3796" y="10613"/>
                    </a:cubicBezTo>
                    <a:cubicBezTo>
                      <a:pt x="3781" y="10643"/>
                      <a:pt x="3826" y="10717"/>
                      <a:pt x="3856" y="10762"/>
                    </a:cubicBezTo>
                    <a:cubicBezTo>
                      <a:pt x="3960" y="10896"/>
                      <a:pt x="4079" y="11030"/>
                      <a:pt x="4183" y="11179"/>
                    </a:cubicBezTo>
                    <a:lnTo>
                      <a:pt x="4198" y="11179"/>
                    </a:lnTo>
                    <a:lnTo>
                      <a:pt x="4407" y="11357"/>
                    </a:lnTo>
                    <a:cubicBezTo>
                      <a:pt x="4421" y="11372"/>
                      <a:pt x="4436" y="11387"/>
                      <a:pt x="4451" y="11402"/>
                    </a:cubicBezTo>
                    <a:lnTo>
                      <a:pt x="4674" y="11566"/>
                    </a:lnTo>
                    <a:cubicBezTo>
                      <a:pt x="4749" y="11625"/>
                      <a:pt x="4823" y="11670"/>
                      <a:pt x="4898" y="11729"/>
                    </a:cubicBezTo>
                    <a:cubicBezTo>
                      <a:pt x="4942" y="11729"/>
                      <a:pt x="5002" y="11744"/>
                      <a:pt x="5002" y="11729"/>
                    </a:cubicBezTo>
                    <a:cubicBezTo>
                      <a:pt x="5032" y="11625"/>
                      <a:pt x="5047" y="11506"/>
                      <a:pt x="5076" y="11387"/>
                    </a:cubicBezTo>
                    <a:cubicBezTo>
                      <a:pt x="5091" y="11328"/>
                      <a:pt x="5106" y="11268"/>
                      <a:pt x="5121" y="11223"/>
                    </a:cubicBezTo>
                    <a:cubicBezTo>
                      <a:pt x="5166" y="11134"/>
                      <a:pt x="5210" y="11045"/>
                      <a:pt x="5240" y="10955"/>
                    </a:cubicBezTo>
                    <a:cubicBezTo>
                      <a:pt x="5285" y="10896"/>
                      <a:pt x="5315" y="10836"/>
                      <a:pt x="5344" y="10777"/>
                    </a:cubicBezTo>
                    <a:cubicBezTo>
                      <a:pt x="5404" y="10747"/>
                      <a:pt x="5463" y="10702"/>
                      <a:pt x="5538" y="10643"/>
                    </a:cubicBezTo>
                    <a:cubicBezTo>
                      <a:pt x="5091" y="10345"/>
                      <a:pt x="4749" y="9988"/>
                      <a:pt x="4436" y="9616"/>
                    </a:cubicBezTo>
                    <a:cubicBezTo>
                      <a:pt x="4317" y="9467"/>
                      <a:pt x="4213" y="9318"/>
                      <a:pt x="4094" y="9169"/>
                    </a:cubicBezTo>
                    <a:lnTo>
                      <a:pt x="4079" y="9184"/>
                    </a:lnTo>
                    <a:cubicBezTo>
                      <a:pt x="4079" y="9184"/>
                      <a:pt x="4094" y="9169"/>
                      <a:pt x="4094" y="9169"/>
                    </a:cubicBezTo>
                    <a:cubicBezTo>
                      <a:pt x="3960" y="8961"/>
                      <a:pt x="3811" y="8738"/>
                      <a:pt x="3662" y="8514"/>
                    </a:cubicBezTo>
                    <a:lnTo>
                      <a:pt x="3647" y="8529"/>
                    </a:lnTo>
                    <a:lnTo>
                      <a:pt x="3662" y="8514"/>
                    </a:lnTo>
                    <a:cubicBezTo>
                      <a:pt x="3603" y="8425"/>
                      <a:pt x="3543" y="8336"/>
                      <a:pt x="3484" y="8246"/>
                    </a:cubicBezTo>
                    <a:lnTo>
                      <a:pt x="3499" y="8246"/>
                    </a:lnTo>
                    <a:cubicBezTo>
                      <a:pt x="3409" y="8112"/>
                      <a:pt x="3335" y="7993"/>
                      <a:pt x="3260" y="7859"/>
                    </a:cubicBezTo>
                    <a:lnTo>
                      <a:pt x="3260" y="7859"/>
                    </a:lnTo>
                    <a:cubicBezTo>
                      <a:pt x="3156" y="7636"/>
                      <a:pt x="3052" y="7428"/>
                      <a:pt x="2933" y="7204"/>
                    </a:cubicBezTo>
                    <a:lnTo>
                      <a:pt x="2933" y="7204"/>
                    </a:lnTo>
                    <a:cubicBezTo>
                      <a:pt x="2903" y="7115"/>
                      <a:pt x="2859" y="7026"/>
                      <a:pt x="2814" y="6936"/>
                    </a:cubicBezTo>
                    <a:cubicBezTo>
                      <a:pt x="2799" y="6877"/>
                      <a:pt x="2784" y="6817"/>
                      <a:pt x="2769" y="6773"/>
                    </a:cubicBezTo>
                    <a:cubicBezTo>
                      <a:pt x="2739" y="6654"/>
                      <a:pt x="2695" y="6535"/>
                      <a:pt x="2665" y="6430"/>
                    </a:cubicBezTo>
                    <a:lnTo>
                      <a:pt x="2665" y="6430"/>
                    </a:lnTo>
                    <a:cubicBezTo>
                      <a:pt x="2665" y="6401"/>
                      <a:pt x="2665" y="6371"/>
                      <a:pt x="2665" y="6356"/>
                    </a:cubicBezTo>
                    <a:cubicBezTo>
                      <a:pt x="2457" y="5627"/>
                      <a:pt x="2382" y="4882"/>
                      <a:pt x="2308" y="4138"/>
                    </a:cubicBezTo>
                    <a:cubicBezTo>
                      <a:pt x="2293" y="4034"/>
                      <a:pt x="2338" y="4019"/>
                      <a:pt x="2427" y="4034"/>
                    </a:cubicBezTo>
                    <a:cubicBezTo>
                      <a:pt x="2442" y="4049"/>
                      <a:pt x="2442" y="4064"/>
                      <a:pt x="2457" y="4079"/>
                    </a:cubicBezTo>
                    <a:cubicBezTo>
                      <a:pt x="2486" y="4198"/>
                      <a:pt x="2516" y="4302"/>
                      <a:pt x="2531" y="4406"/>
                    </a:cubicBezTo>
                    <a:lnTo>
                      <a:pt x="2531" y="4406"/>
                    </a:lnTo>
                    <a:cubicBezTo>
                      <a:pt x="2561" y="4555"/>
                      <a:pt x="2576" y="4719"/>
                      <a:pt x="2605" y="4867"/>
                    </a:cubicBezTo>
                    <a:cubicBezTo>
                      <a:pt x="2680" y="5254"/>
                      <a:pt x="2769" y="5627"/>
                      <a:pt x="2859" y="6014"/>
                    </a:cubicBezTo>
                    <a:lnTo>
                      <a:pt x="2859" y="5999"/>
                    </a:lnTo>
                    <a:lnTo>
                      <a:pt x="3141" y="6847"/>
                    </a:lnTo>
                    <a:cubicBezTo>
                      <a:pt x="3216" y="7011"/>
                      <a:pt x="3260" y="7190"/>
                      <a:pt x="3350" y="7338"/>
                    </a:cubicBezTo>
                    <a:cubicBezTo>
                      <a:pt x="3662" y="7859"/>
                      <a:pt x="3975" y="8380"/>
                      <a:pt x="4302" y="8886"/>
                    </a:cubicBezTo>
                    <a:cubicBezTo>
                      <a:pt x="4302" y="8901"/>
                      <a:pt x="4332" y="8916"/>
                      <a:pt x="4347" y="8916"/>
                    </a:cubicBezTo>
                    <a:cubicBezTo>
                      <a:pt x="4392" y="8991"/>
                      <a:pt x="4451" y="9065"/>
                      <a:pt x="4511" y="9154"/>
                    </a:cubicBezTo>
                    <a:lnTo>
                      <a:pt x="4511" y="9139"/>
                    </a:lnTo>
                    <a:cubicBezTo>
                      <a:pt x="4570" y="9214"/>
                      <a:pt x="4615" y="9288"/>
                      <a:pt x="4674" y="9363"/>
                    </a:cubicBezTo>
                    <a:lnTo>
                      <a:pt x="4674" y="9363"/>
                    </a:lnTo>
                    <a:cubicBezTo>
                      <a:pt x="4749" y="9452"/>
                      <a:pt x="4823" y="9556"/>
                      <a:pt x="4898" y="9646"/>
                    </a:cubicBezTo>
                    <a:cubicBezTo>
                      <a:pt x="4987" y="9809"/>
                      <a:pt x="5121" y="9928"/>
                      <a:pt x="5285" y="10018"/>
                    </a:cubicBezTo>
                    <a:lnTo>
                      <a:pt x="5553" y="10241"/>
                    </a:lnTo>
                    <a:lnTo>
                      <a:pt x="5568" y="10241"/>
                    </a:lnTo>
                    <a:lnTo>
                      <a:pt x="5553" y="10241"/>
                    </a:lnTo>
                    <a:cubicBezTo>
                      <a:pt x="5672" y="10330"/>
                      <a:pt x="5776" y="10405"/>
                      <a:pt x="5895" y="10479"/>
                    </a:cubicBezTo>
                    <a:cubicBezTo>
                      <a:pt x="5999" y="10524"/>
                      <a:pt x="6089" y="10598"/>
                      <a:pt x="6193" y="10643"/>
                    </a:cubicBezTo>
                    <a:cubicBezTo>
                      <a:pt x="6669" y="10821"/>
                      <a:pt x="7130" y="11000"/>
                      <a:pt x="7651" y="11015"/>
                    </a:cubicBezTo>
                    <a:cubicBezTo>
                      <a:pt x="7964" y="11060"/>
                      <a:pt x="8291" y="11119"/>
                      <a:pt x="8604" y="11015"/>
                    </a:cubicBezTo>
                    <a:cubicBezTo>
                      <a:pt x="8961" y="10941"/>
                      <a:pt x="9319" y="10911"/>
                      <a:pt x="9616" y="10658"/>
                    </a:cubicBezTo>
                    <a:cubicBezTo>
                      <a:pt x="9646" y="10583"/>
                      <a:pt x="9661" y="10494"/>
                      <a:pt x="9691" y="10405"/>
                    </a:cubicBezTo>
                    <a:cubicBezTo>
                      <a:pt x="9765" y="10330"/>
                      <a:pt x="9839" y="10256"/>
                      <a:pt x="9914" y="10181"/>
                    </a:cubicBezTo>
                    <a:cubicBezTo>
                      <a:pt x="10063" y="10107"/>
                      <a:pt x="10212" y="10033"/>
                      <a:pt x="10360" y="9958"/>
                    </a:cubicBezTo>
                    <a:lnTo>
                      <a:pt x="10688" y="9913"/>
                    </a:lnTo>
                    <a:lnTo>
                      <a:pt x="10688" y="9913"/>
                    </a:lnTo>
                    <a:cubicBezTo>
                      <a:pt x="10807" y="9884"/>
                      <a:pt x="10911" y="9839"/>
                      <a:pt x="11030" y="9809"/>
                    </a:cubicBezTo>
                    <a:lnTo>
                      <a:pt x="11030" y="9809"/>
                    </a:lnTo>
                    <a:cubicBezTo>
                      <a:pt x="11149" y="9750"/>
                      <a:pt x="11283" y="9690"/>
                      <a:pt x="11417" y="9631"/>
                    </a:cubicBezTo>
                    <a:cubicBezTo>
                      <a:pt x="11670" y="9646"/>
                      <a:pt x="11894" y="9541"/>
                      <a:pt x="12117" y="9407"/>
                    </a:cubicBezTo>
                    <a:cubicBezTo>
                      <a:pt x="12236" y="9333"/>
                      <a:pt x="12355" y="9259"/>
                      <a:pt x="12519" y="9154"/>
                    </a:cubicBezTo>
                    <a:cubicBezTo>
                      <a:pt x="12295" y="9095"/>
                      <a:pt x="12132" y="9050"/>
                      <a:pt x="11953" y="9020"/>
                    </a:cubicBezTo>
                    <a:lnTo>
                      <a:pt x="11953" y="9020"/>
                    </a:lnTo>
                    <a:cubicBezTo>
                      <a:pt x="11864" y="8976"/>
                      <a:pt x="11775" y="8946"/>
                      <a:pt x="11685" y="8901"/>
                    </a:cubicBezTo>
                    <a:cubicBezTo>
                      <a:pt x="11685" y="8901"/>
                      <a:pt x="11685" y="8901"/>
                      <a:pt x="11685" y="8901"/>
                    </a:cubicBezTo>
                    <a:cubicBezTo>
                      <a:pt x="11343" y="8663"/>
                      <a:pt x="10986" y="8425"/>
                      <a:pt x="10643" y="8187"/>
                    </a:cubicBezTo>
                    <a:lnTo>
                      <a:pt x="9929" y="7472"/>
                    </a:lnTo>
                    <a:lnTo>
                      <a:pt x="9914" y="7487"/>
                    </a:lnTo>
                    <a:lnTo>
                      <a:pt x="9929" y="7472"/>
                    </a:lnTo>
                    <a:cubicBezTo>
                      <a:pt x="9869" y="7383"/>
                      <a:pt x="9810" y="7294"/>
                      <a:pt x="9750" y="7204"/>
                    </a:cubicBezTo>
                    <a:cubicBezTo>
                      <a:pt x="9691" y="7100"/>
                      <a:pt x="9646" y="6981"/>
                      <a:pt x="9586" y="6877"/>
                    </a:cubicBezTo>
                    <a:cubicBezTo>
                      <a:pt x="9512" y="6669"/>
                      <a:pt x="9438" y="6460"/>
                      <a:pt x="9348" y="6252"/>
                    </a:cubicBezTo>
                    <a:cubicBezTo>
                      <a:pt x="9244" y="6296"/>
                      <a:pt x="9155" y="6341"/>
                      <a:pt x="9080" y="6371"/>
                    </a:cubicBezTo>
                    <a:lnTo>
                      <a:pt x="9080" y="6371"/>
                    </a:lnTo>
                    <a:cubicBezTo>
                      <a:pt x="8976" y="6386"/>
                      <a:pt x="8887" y="6401"/>
                      <a:pt x="8783" y="6430"/>
                    </a:cubicBezTo>
                    <a:cubicBezTo>
                      <a:pt x="8530" y="6505"/>
                      <a:pt x="8262" y="6520"/>
                      <a:pt x="8009" y="6490"/>
                    </a:cubicBezTo>
                    <a:cubicBezTo>
                      <a:pt x="7830" y="6460"/>
                      <a:pt x="7666" y="6416"/>
                      <a:pt x="7503" y="6371"/>
                    </a:cubicBezTo>
                    <a:lnTo>
                      <a:pt x="7503" y="6371"/>
                    </a:lnTo>
                    <a:cubicBezTo>
                      <a:pt x="7175" y="6192"/>
                      <a:pt x="6848" y="5999"/>
                      <a:pt x="6520" y="5820"/>
                    </a:cubicBezTo>
                    <a:lnTo>
                      <a:pt x="6505" y="5835"/>
                    </a:lnTo>
                    <a:lnTo>
                      <a:pt x="6520" y="5820"/>
                    </a:lnTo>
                    <a:cubicBezTo>
                      <a:pt x="6342" y="5627"/>
                      <a:pt x="6178" y="5418"/>
                      <a:pt x="6014" y="5225"/>
                    </a:cubicBezTo>
                    <a:cubicBezTo>
                      <a:pt x="5969" y="5180"/>
                      <a:pt x="5940" y="5121"/>
                      <a:pt x="5910" y="5061"/>
                    </a:cubicBezTo>
                    <a:cubicBezTo>
                      <a:pt x="5821" y="4882"/>
                      <a:pt x="5716" y="4689"/>
                      <a:pt x="5627" y="4510"/>
                    </a:cubicBezTo>
                    <a:lnTo>
                      <a:pt x="5627" y="4510"/>
                    </a:lnTo>
                    <a:cubicBezTo>
                      <a:pt x="5597" y="4406"/>
                      <a:pt x="5553" y="4287"/>
                      <a:pt x="5523" y="4183"/>
                    </a:cubicBezTo>
                    <a:lnTo>
                      <a:pt x="5523" y="4183"/>
                    </a:lnTo>
                    <a:cubicBezTo>
                      <a:pt x="5359" y="3662"/>
                      <a:pt x="5389" y="3141"/>
                      <a:pt x="5389" y="2605"/>
                    </a:cubicBezTo>
                    <a:cubicBezTo>
                      <a:pt x="5404" y="2337"/>
                      <a:pt x="5389" y="2054"/>
                      <a:pt x="5419" y="1786"/>
                    </a:cubicBezTo>
                    <a:cubicBezTo>
                      <a:pt x="5448" y="1518"/>
                      <a:pt x="5344" y="1310"/>
                      <a:pt x="5151" y="1131"/>
                    </a:cubicBezTo>
                    <a:cubicBezTo>
                      <a:pt x="4883" y="893"/>
                      <a:pt x="4600" y="655"/>
                      <a:pt x="4317" y="432"/>
                    </a:cubicBezTo>
                    <a:lnTo>
                      <a:pt x="4302" y="432"/>
                    </a:lnTo>
                    <a:lnTo>
                      <a:pt x="4317" y="432"/>
                    </a:lnTo>
                    <a:cubicBezTo>
                      <a:pt x="4198" y="298"/>
                      <a:pt x="4094" y="179"/>
                      <a:pt x="3975" y="60"/>
                    </a:cubicBezTo>
                    <a:lnTo>
                      <a:pt x="4034" y="0"/>
                    </a:lnTo>
                    <a:cubicBezTo>
                      <a:pt x="4079" y="30"/>
                      <a:pt x="4139" y="60"/>
                      <a:pt x="4183" y="75"/>
                    </a:cubicBezTo>
                    <a:cubicBezTo>
                      <a:pt x="4198" y="89"/>
                      <a:pt x="4213" y="104"/>
                      <a:pt x="4243" y="119"/>
                    </a:cubicBezTo>
                    <a:cubicBezTo>
                      <a:pt x="4317" y="179"/>
                      <a:pt x="4392" y="238"/>
                      <a:pt x="4466" y="298"/>
                    </a:cubicBezTo>
                    <a:cubicBezTo>
                      <a:pt x="4481" y="313"/>
                      <a:pt x="4496" y="328"/>
                      <a:pt x="4511" y="342"/>
                    </a:cubicBezTo>
                    <a:cubicBezTo>
                      <a:pt x="4600" y="417"/>
                      <a:pt x="4689" y="491"/>
                      <a:pt x="4794" y="566"/>
                    </a:cubicBezTo>
                    <a:lnTo>
                      <a:pt x="4794" y="566"/>
                    </a:lnTo>
                    <a:cubicBezTo>
                      <a:pt x="4868" y="625"/>
                      <a:pt x="4942" y="685"/>
                      <a:pt x="5017" y="744"/>
                    </a:cubicBezTo>
                    <a:cubicBezTo>
                      <a:pt x="5032" y="759"/>
                      <a:pt x="5047" y="759"/>
                      <a:pt x="5061" y="774"/>
                    </a:cubicBezTo>
                    <a:cubicBezTo>
                      <a:pt x="5121" y="834"/>
                      <a:pt x="5195" y="908"/>
                      <a:pt x="5255" y="968"/>
                    </a:cubicBezTo>
                    <a:cubicBezTo>
                      <a:pt x="5538" y="1206"/>
                      <a:pt x="5702" y="1489"/>
                      <a:pt x="5687" y="1890"/>
                    </a:cubicBezTo>
                    <a:cubicBezTo>
                      <a:pt x="5657" y="2337"/>
                      <a:pt x="5657" y="2784"/>
                      <a:pt x="5657" y="3230"/>
                    </a:cubicBezTo>
                    <a:cubicBezTo>
                      <a:pt x="5657" y="3483"/>
                      <a:pt x="5672" y="3736"/>
                      <a:pt x="5791" y="3974"/>
                    </a:cubicBezTo>
                    <a:lnTo>
                      <a:pt x="5791" y="3960"/>
                    </a:lnTo>
                    <a:cubicBezTo>
                      <a:pt x="5821" y="4079"/>
                      <a:pt x="5865" y="4183"/>
                      <a:pt x="5895" y="4302"/>
                    </a:cubicBezTo>
                    <a:lnTo>
                      <a:pt x="6148" y="4793"/>
                    </a:lnTo>
                    <a:cubicBezTo>
                      <a:pt x="6208" y="4882"/>
                      <a:pt x="6267" y="4987"/>
                      <a:pt x="6342" y="5076"/>
                    </a:cubicBezTo>
                    <a:cubicBezTo>
                      <a:pt x="6386" y="5150"/>
                      <a:pt x="6431" y="5225"/>
                      <a:pt x="6490" y="5284"/>
                    </a:cubicBezTo>
                    <a:cubicBezTo>
                      <a:pt x="6580" y="5388"/>
                      <a:pt x="6669" y="5478"/>
                      <a:pt x="6773" y="5582"/>
                    </a:cubicBezTo>
                    <a:cubicBezTo>
                      <a:pt x="6907" y="5671"/>
                      <a:pt x="7056" y="5746"/>
                      <a:pt x="7190" y="5835"/>
                    </a:cubicBezTo>
                    <a:cubicBezTo>
                      <a:pt x="7309" y="5895"/>
                      <a:pt x="7428" y="5954"/>
                      <a:pt x="7547" y="6014"/>
                    </a:cubicBezTo>
                    <a:cubicBezTo>
                      <a:pt x="7592" y="6029"/>
                      <a:pt x="7651" y="6043"/>
                      <a:pt x="7696" y="6058"/>
                    </a:cubicBezTo>
                    <a:cubicBezTo>
                      <a:pt x="7994" y="6192"/>
                      <a:pt x="8306" y="6222"/>
                      <a:pt x="8619" y="6118"/>
                    </a:cubicBezTo>
                    <a:lnTo>
                      <a:pt x="9199" y="5939"/>
                    </a:lnTo>
                    <a:cubicBezTo>
                      <a:pt x="9229" y="5924"/>
                      <a:pt x="9289" y="5909"/>
                      <a:pt x="9289" y="5880"/>
                    </a:cubicBezTo>
                    <a:cubicBezTo>
                      <a:pt x="9333" y="5731"/>
                      <a:pt x="9393" y="5761"/>
                      <a:pt x="9467" y="5850"/>
                    </a:cubicBezTo>
                    <a:lnTo>
                      <a:pt x="9452" y="5850"/>
                    </a:lnTo>
                    <a:cubicBezTo>
                      <a:pt x="9631" y="6192"/>
                      <a:pt x="9795" y="6549"/>
                      <a:pt x="9959" y="6907"/>
                    </a:cubicBezTo>
                    <a:cubicBezTo>
                      <a:pt x="9973" y="6936"/>
                      <a:pt x="9988" y="6966"/>
                      <a:pt x="10003" y="6996"/>
                    </a:cubicBezTo>
                    <a:cubicBezTo>
                      <a:pt x="10093" y="7115"/>
                      <a:pt x="10167" y="7219"/>
                      <a:pt x="10241" y="7338"/>
                    </a:cubicBezTo>
                    <a:cubicBezTo>
                      <a:pt x="10256" y="7353"/>
                      <a:pt x="10256" y="7368"/>
                      <a:pt x="10271" y="7383"/>
                    </a:cubicBezTo>
                    <a:cubicBezTo>
                      <a:pt x="10390" y="7502"/>
                      <a:pt x="10509" y="7606"/>
                      <a:pt x="10628" y="7725"/>
                    </a:cubicBezTo>
                    <a:cubicBezTo>
                      <a:pt x="10673" y="7770"/>
                      <a:pt x="10733" y="7830"/>
                      <a:pt x="10792" y="7874"/>
                    </a:cubicBezTo>
                    <a:cubicBezTo>
                      <a:pt x="10867" y="7934"/>
                      <a:pt x="10941" y="7993"/>
                      <a:pt x="11015" y="8053"/>
                    </a:cubicBezTo>
                    <a:cubicBezTo>
                      <a:pt x="11254" y="8276"/>
                      <a:pt x="11521" y="8470"/>
                      <a:pt x="11834" y="8589"/>
                    </a:cubicBezTo>
                    <a:lnTo>
                      <a:pt x="12102" y="8708"/>
                    </a:lnTo>
                    <a:cubicBezTo>
                      <a:pt x="12281" y="8797"/>
                      <a:pt x="12459" y="8812"/>
                      <a:pt x="12653" y="8812"/>
                    </a:cubicBezTo>
                    <a:lnTo>
                      <a:pt x="13099" y="8857"/>
                    </a:lnTo>
                    <a:cubicBezTo>
                      <a:pt x="13189" y="8827"/>
                      <a:pt x="13278" y="8812"/>
                      <a:pt x="13337" y="8767"/>
                    </a:cubicBezTo>
                    <a:cubicBezTo>
                      <a:pt x="13501" y="8604"/>
                      <a:pt x="13724" y="8529"/>
                      <a:pt x="13933" y="8425"/>
                    </a:cubicBezTo>
                    <a:cubicBezTo>
                      <a:pt x="14052" y="8410"/>
                      <a:pt x="14156" y="8395"/>
                      <a:pt x="14275" y="8365"/>
                    </a:cubicBezTo>
                    <a:cubicBezTo>
                      <a:pt x="14379" y="8351"/>
                      <a:pt x="14484" y="8336"/>
                      <a:pt x="14588" y="8321"/>
                    </a:cubicBezTo>
                    <a:cubicBezTo>
                      <a:pt x="14707" y="8291"/>
                      <a:pt x="14826" y="8276"/>
                      <a:pt x="14930" y="8261"/>
                    </a:cubicBezTo>
                    <a:cubicBezTo>
                      <a:pt x="15332" y="8217"/>
                      <a:pt x="15704" y="8380"/>
                      <a:pt x="16076" y="8485"/>
                    </a:cubicBezTo>
                    <a:cubicBezTo>
                      <a:pt x="16180" y="8544"/>
                      <a:pt x="16285" y="8604"/>
                      <a:pt x="16404" y="8663"/>
                    </a:cubicBezTo>
                    <a:lnTo>
                      <a:pt x="16835" y="8916"/>
                    </a:lnTo>
                    <a:lnTo>
                      <a:pt x="17163" y="9259"/>
                    </a:lnTo>
                    <a:lnTo>
                      <a:pt x="17163" y="9259"/>
                    </a:lnTo>
                    <a:cubicBezTo>
                      <a:pt x="17222" y="9348"/>
                      <a:pt x="17282" y="9452"/>
                      <a:pt x="17341" y="9541"/>
                    </a:cubicBezTo>
                    <a:cubicBezTo>
                      <a:pt x="17341" y="9571"/>
                      <a:pt x="17356" y="9601"/>
                      <a:pt x="17371" y="9646"/>
                    </a:cubicBezTo>
                    <a:cubicBezTo>
                      <a:pt x="17431" y="9765"/>
                      <a:pt x="17490" y="9899"/>
                      <a:pt x="17565" y="10033"/>
                    </a:cubicBezTo>
                    <a:cubicBezTo>
                      <a:pt x="17654" y="10345"/>
                      <a:pt x="17862" y="10583"/>
                      <a:pt x="18041" y="10851"/>
                    </a:cubicBezTo>
                    <a:cubicBezTo>
                      <a:pt x="18175" y="11015"/>
                      <a:pt x="18309" y="11194"/>
                      <a:pt x="18473" y="11372"/>
                    </a:cubicBezTo>
                    <a:cubicBezTo>
                      <a:pt x="18607" y="11536"/>
                      <a:pt x="18726" y="11700"/>
                      <a:pt x="18711" y="11938"/>
                    </a:cubicBezTo>
                    <a:cubicBezTo>
                      <a:pt x="18681" y="11923"/>
                      <a:pt x="18651" y="11893"/>
                      <a:pt x="18622" y="11878"/>
                    </a:cubicBezTo>
                    <a:cubicBezTo>
                      <a:pt x="18562" y="11789"/>
                      <a:pt x="18517" y="11685"/>
                      <a:pt x="18443" y="11625"/>
                    </a:cubicBezTo>
                    <a:cubicBezTo>
                      <a:pt x="18249" y="11447"/>
                      <a:pt x="18056" y="11268"/>
                      <a:pt x="17848" y="11104"/>
                    </a:cubicBezTo>
                    <a:cubicBezTo>
                      <a:pt x="17669" y="10851"/>
                      <a:pt x="17490" y="10583"/>
                      <a:pt x="17297" y="10330"/>
                    </a:cubicBezTo>
                    <a:lnTo>
                      <a:pt x="17297" y="10345"/>
                    </a:lnTo>
                    <a:lnTo>
                      <a:pt x="17312" y="10330"/>
                    </a:lnTo>
                    <a:cubicBezTo>
                      <a:pt x="17207" y="10152"/>
                      <a:pt x="17118" y="9973"/>
                      <a:pt x="17029" y="9780"/>
                    </a:cubicBezTo>
                    <a:lnTo>
                      <a:pt x="17029" y="9780"/>
                    </a:lnTo>
                    <a:cubicBezTo>
                      <a:pt x="16925" y="9526"/>
                      <a:pt x="16791" y="9273"/>
                      <a:pt x="16523" y="9125"/>
                    </a:cubicBezTo>
                    <a:cubicBezTo>
                      <a:pt x="16493" y="9110"/>
                      <a:pt x="16478" y="9095"/>
                      <a:pt x="16463" y="9080"/>
                    </a:cubicBezTo>
                    <a:cubicBezTo>
                      <a:pt x="16002" y="8589"/>
                      <a:pt x="15451" y="8395"/>
                      <a:pt x="14781" y="8499"/>
                    </a:cubicBezTo>
                    <a:cubicBezTo>
                      <a:pt x="14588" y="8529"/>
                      <a:pt x="14394" y="8559"/>
                      <a:pt x="14186" y="8589"/>
                    </a:cubicBezTo>
                    <a:cubicBezTo>
                      <a:pt x="13933" y="8633"/>
                      <a:pt x="13710" y="8708"/>
                      <a:pt x="13531" y="8901"/>
                    </a:cubicBezTo>
                    <a:lnTo>
                      <a:pt x="13546" y="8916"/>
                    </a:lnTo>
                    <a:lnTo>
                      <a:pt x="13531" y="8901"/>
                    </a:lnTo>
                    <a:cubicBezTo>
                      <a:pt x="13412" y="8991"/>
                      <a:pt x="13278" y="9080"/>
                      <a:pt x="13159" y="9184"/>
                    </a:cubicBezTo>
                    <a:cubicBezTo>
                      <a:pt x="12861" y="9378"/>
                      <a:pt x="12668" y="9660"/>
                      <a:pt x="12489" y="9943"/>
                    </a:cubicBezTo>
                    <a:lnTo>
                      <a:pt x="12504" y="9958"/>
                    </a:lnTo>
                    <a:lnTo>
                      <a:pt x="12489" y="9943"/>
                    </a:lnTo>
                    <a:cubicBezTo>
                      <a:pt x="12415" y="10062"/>
                      <a:pt x="12340" y="10167"/>
                      <a:pt x="12266" y="10286"/>
                    </a:cubicBezTo>
                    <a:lnTo>
                      <a:pt x="12266" y="10271"/>
                    </a:lnTo>
                    <a:cubicBezTo>
                      <a:pt x="12176" y="10479"/>
                      <a:pt x="12072" y="10687"/>
                      <a:pt x="11983" y="10896"/>
                    </a:cubicBezTo>
                    <a:cubicBezTo>
                      <a:pt x="11953" y="11000"/>
                      <a:pt x="11923" y="11104"/>
                      <a:pt x="11894" y="11208"/>
                    </a:cubicBezTo>
                    <a:cubicBezTo>
                      <a:pt x="11849" y="11387"/>
                      <a:pt x="11819" y="11581"/>
                      <a:pt x="11775" y="11774"/>
                    </a:cubicBezTo>
                    <a:lnTo>
                      <a:pt x="11775" y="11759"/>
                    </a:lnTo>
                    <a:cubicBezTo>
                      <a:pt x="11715" y="12221"/>
                      <a:pt x="11700" y="12667"/>
                      <a:pt x="11834" y="13114"/>
                    </a:cubicBezTo>
                    <a:lnTo>
                      <a:pt x="11834" y="13099"/>
                    </a:lnTo>
                    <a:cubicBezTo>
                      <a:pt x="11879" y="13292"/>
                      <a:pt x="11938" y="13471"/>
                      <a:pt x="11998" y="13650"/>
                    </a:cubicBezTo>
                    <a:lnTo>
                      <a:pt x="11998" y="13650"/>
                    </a:lnTo>
                    <a:cubicBezTo>
                      <a:pt x="12028" y="13739"/>
                      <a:pt x="12072" y="13843"/>
                      <a:pt x="12117" y="13932"/>
                    </a:cubicBezTo>
                    <a:cubicBezTo>
                      <a:pt x="12236" y="14156"/>
                      <a:pt x="12340" y="14379"/>
                      <a:pt x="12474" y="14587"/>
                    </a:cubicBezTo>
                    <a:cubicBezTo>
                      <a:pt x="12549" y="14706"/>
                      <a:pt x="12668" y="14811"/>
                      <a:pt x="12757" y="14915"/>
                    </a:cubicBezTo>
                    <a:cubicBezTo>
                      <a:pt x="12816" y="14989"/>
                      <a:pt x="12876" y="15064"/>
                      <a:pt x="12936" y="15138"/>
                    </a:cubicBezTo>
                    <a:lnTo>
                      <a:pt x="13590" y="15793"/>
                    </a:lnTo>
                    <a:cubicBezTo>
                      <a:pt x="13680" y="15867"/>
                      <a:pt x="13784" y="15957"/>
                      <a:pt x="13873" y="16031"/>
                    </a:cubicBezTo>
                    <a:cubicBezTo>
                      <a:pt x="14156" y="16225"/>
                      <a:pt x="14439" y="16433"/>
                      <a:pt x="14722" y="16627"/>
                    </a:cubicBezTo>
                    <a:cubicBezTo>
                      <a:pt x="14856" y="16716"/>
                      <a:pt x="14990" y="16775"/>
                      <a:pt x="15124" y="16850"/>
                    </a:cubicBezTo>
                    <a:cubicBezTo>
                      <a:pt x="15228" y="16909"/>
                      <a:pt x="15317" y="16954"/>
                      <a:pt x="15406" y="17014"/>
                    </a:cubicBezTo>
                    <a:cubicBezTo>
                      <a:pt x="15659" y="17148"/>
                      <a:pt x="15927" y="17267"/>
                      <a:pt x="16180" y="17401"/>
                    </a:cubicBezTo>
                    <a:cubicBezTo>
                      <a:pt x="16270" y="17430"/>
                      <a:pt x="16359" y="17475"/>
                      <a:pt x="16448" y="17520"/>
                    </a:cubicBezTo>
                    <a:cubicBezTo>
                      <a:pt x="16701" y="17609"/>
                      <a:pt x="16954" y="17698"/>
                      <a:pt x="17222" y="17788"/>
                    </a:cubicBezTo>
                    <a:cubicBezTo>
                      <a:pt x="17327" y="17832"/>
                      <a:pt x="17446" y="17892"/>
                      <a:pt x="17550" y="17951"/>
                    </a:cubicBezTo>
                    <a:lnTo>
                      <a:pt x="17550" y="17951"/>
                    </a:lnTo>
                    <a:cubicBezTo>
                      <a:pt x="17654" y="18011"/>
                      <a:pt x="17743" y="18070"/>
                      <a:pt x="17833" y="18130"/>
                    </a:cubicBezTo>
                    <a:cubicBezTo>
                      <a:pt x="17996" y="18219"/>
                      <a:pt x="18160" y="18294"/>
                      <a:pt x="18324" y="18383"/>
                    </a:cubicBezTo>
                    <a:cubicBezTo>
                      <a:pt x="18488" y="18472"/>
                      <a:pt x="18592" y="18606"/>
                      <a:pt x="18636" y="18770"/>
                    </a:cubicBezTo>
                    <a:cubicBezTo>
                      <a:pt x="18651" y="18874"/>
                      <a:pt x="18651" y="18978"/>
                      <a:pt x="18547" y="19008"/>
                    </a:cubicBezTo>
                    <a:cubicBezTo>
                      <a:pt x="18473" y="19023"/>
                      <a:pt x="18369" y="18993"/>
                      <a:pt x="18309" y="18949"/>
                    </a:cubicBezTo>
                    <a:cubicBezTo>
                      <a:pt x="18190" y="18859"/>
                      <a:pt x="18101" y="18740"/>
                      <a:pt x="18011" y="18636"/>
                    </a:cubicBezTo>
                    <a:cubicBezTo>
                      <a:pt x="17937" y="18547"/>
                      <a:pt x="17862" y="18457"/>
                      <a:pt x="17788" y="18398"/>
                    </a:cubicBezTo>
                    <a:cubicBezTo>
                      <a:pt x="17356" y="18070"/>
                      <a:pt x="16820" y="17907"/>
                      <a:pt x="16329" y="17698"/>
                    </a:cubicBezTo>
                    <a:cubicBezTo>
                      <a:pt x="15779" y="17475"/>
                      <a:pt x="15213" y="17237"/>
                      <a:pt x="14692" y="16924"/>
                    </a:cubicBezTo>
                    <a:cubicBezTo>
                      <a:pt x="14632" y="16895"/>
                      <a:pt x="14558" y="16865"/>
                      <a:pt x="14484" y="16835"/>
                    </a:cubicBezTo>
                    <a:cubicBezTo>
                      <a:pt x="14424" y="16805"/>
                      <a:pt x="14364" y="16761"/>
                      <a:pt x="14320" y="16731"/>
                    </a:cubicBezTo>
                    <a:cubicBezTo>
                      <a:pt x="14260" y="16671"/>
                      <a:pt x="14201" y="16612"/>
                      <a:pt x="14141" y="16582"/>
                    </a:cubicBezTo>
                    <a:cubicBezTo>
                      <a:pt x="13724" y="16314"/>
                      <a:pt x="13367" y="16001"/>
                      <a:pt x="13025" y="15644"/>
                    </a:cubicBezTo>
                    <a:cubicBezTo>
                      <a:pt x="12876" y="15495"/>
                      <a:pt x="12727" y="15332"/>
                      <a:pt x="12563" y="15168"/>
                    </a:cubicBezTo>
                    <a:lnTo>
                      <a:pt x="12563" y="15183"/>
                    </a:lnTo>
                    <a:lnTo>
                      <a:pt x="12578" y="15168"/>
                    </a:lnTo>
                    <a:cubicBezTo>
                      <a:pt x="12504" y="15093"/>
                      <a:pt x="12444" y="15004"/>
                      <a:pt x="12385" y="14900"/>
                    </a:cubicBezTo>
                    <a:cubicBezTo>
                      <a:pt x="12310" y="15034"/>
                      <a:pt x="12266" y="15153"/>
                      <a:pt x="12191" y="15227"/>
                    </a:cubicBezTo>
                    <a:cubicBezTo>
                      <a:pt x="11849" y="15525"/>
                      <a:pt x="11626" y="15897"/>
                      <a:pt x="11402" y="16284"/>
                    </a:cubicBezTo>
                    <a:lnTo>
                      <a:pt x="11402" y="16284"/>
                    </a:lnTo>
                    <a:cubicBezTo>
                      <a:pt x="11313" y="16433"/>
                      <a:pt x="11239" y="16567"/>
                      <a:pt x="11164" y="16716"/>
                    </a:cubicBezTo>
                    <a:lnTo>
                      <a:pt x="11164" y="16716"/>
                    </a:lnTo>
                    <a:cubicBezTo>
                      <a:pt x="11045" y="17014"/>
                      <a:pt x="10911" y="17296"/>
                      <a:pt x="10822" y="17594"/>
                    </a:cubicBezTo>
                    <a:cubicBezTo>
                      <a:pt x="10762" y="17773"/>
                      <a:pt x="10762" y="17966"/>
                      <a:pt x="10733" y="18160"/>
                    </a:cubicBezTo>
                    <a:lnTo>
                      <a:pt x="10733" y="18175"/>
                    </a:lnTo>
                    <a:cubicBezTo>
                      <a:pt x="10733" y="18175"/>
                      <a:pt x="10733" y="18189"/>
                      <a:pt x="10733" y="18189"/>
                    </a:cubicBezTo>
                    <a:cubicBezTo>
                      <a:pt x="10733" y="18413"/>
                      <a:pt x="10718" y="18651"/>
                      <a:pt x="10703" y="18874"/>
                    </a:cubicBezTo>
                    <a:cubicBezTo>
                      <a:pt x="10703" y="18904"/>
                      <a:pt x="10658" y="18949"/>
                      <a:pt x="10628" y="18978"/>
                    </a:cubicBezTo>
                    <a:lnTo>
                      <a:pt x="10643" y="18978"/>
                    </a:lnTo>
                    <a:cubicBezTo>
                      <a:pt x="10465" y="18502"/>
                      <a:pt x="10465" y="18011"/>
                      <a:pt x="10584" y="17520"/>
                    </a:cubicBezTo>
                    <a:cubicBezTo>
                      <a:pt x="10658" y="17282"/>
                      <a:pt x="10733" y="17028"/>
                      <a:pt x="10807" y="16790"/>
                    </a:cubicBezTo>
                    <a:lnTo>
                      <a:pt x="10807" y="16790"/>
                    </a:lnTo>
                    <a:cubicBezTo>
                      <a:pt x="10852" y="16656"/>
                      <a:pt x="10911" y="16522"/>
                      <a:pt x="10971" y="16403"/>
                    </a:cubicBezTo>
                    <a:cubicBezTo>
                      <a:pt x="11075" y="16210"/>
                      <a:pt x="11179" y="16031"/>
                      <a:pt x="11283" y="15838"/>
                    </a:cubicBezTo>
                    <a:cubicBezTo>
                      <a:pt x="11477" y="15585"/>
                      <a:pt x="11670" y="15332"/>
                      <a:pt x="11864" y="15079"/>
                    </a:cubicBezTo>
                    <a:cubicBezTo>
                      <a:pt x="11923" y="15004"/>
                      <a:pt x="11894" y="14930"/>
                      <a:pt x="11864" y="14855"/>
                    </a:cubicBezTo>
                    <a:cubicBezTo>
                      <a:pt x="11670" y="14364"/>
                      <a:pt x="11328" y="13977"/>
                      <a:pt x="10956" y="13620"/>
                    </a:cubicBezTo>
                    <a:cubicBezTo>
                      <a:pt x="10867" y="13531"/>
                      <a:pt x="10762" y="13441"/>
                      <a:pt x="10643" y="13352"/>
                    </a:cubicBezTo>
                    <a:cubicBezTo>
                      <a:pt x="10554" y="13456"/>
                      <a:pt x="10494" y="13545"/>
                      <a:pt x="10420" y="13620"/>
                    </a:cubicBezTo>
                    <a:cubicBezTo>
                      <a:pt x="10286" y="13739"/>
                      <a:pt x="10167" y="13858"/>
                      <a:pt x="10018" y="13962"/>
                    </a:cubicBezTo>
                    <a:cubicBezTo>
                      <a:pt x="9959" y="14022"/>
                      <a:pt x="9869" y="14051"/>
                      <a:pt x="9825" y="13932"/>
                    </a:cubicBezTo>
                    <a:cubicBezTo>
                      <a:pt x="9825" y="13932"/>
                      <a:pt x="9825" y="13918"/>
                      <a:pt x="9825" y="13918"/>
                    </a:cubicBezTo>
                    <a:cubicBezTo>
                      <a:pt x="10465" y="13218"/>
                      <a:pt x="10941" y="12429"/>
                      <a:pt x="11149" y="11506"/>
                    </a:cubicBezTo>
                    <a:cubicBezTo>
                      <a:pt x="11164" y="11402"/>
                      <a:pt x="11224" y="11313"/>
                      <a:pt x="11283" y="11223"/>
                    </a:cubicBezTo>
                    <a:cubicBezTo>
                      <a:pt x="11358" y="11119"/>
                      <a:pt x="11462" y="11045"/>
                      <a:pt x="11536" y="10941"/>
                    </a:cubicBezTo>
                    <a:cubicBezTo>
                      <a:pt x="11670" y="10717"/>
                      <a:pt x="11804" y="10479"/>
                      <a:pt x="11938" y="10256"/>
                    </a:cubicBezTo>
                    <a:cubicBezTo>
                      <a:pt x="11968" y="10196"/>
                      <a:pt x="11983" y="10152"/>
                      <a:pt x="12028" y="10047"/>
                    </a:cubicBezTo>
                    <a:cubicBezTo>
                      <a:pt x="11462" y="10271"/>
                      <a:pt x="10941" y="10449"/>
                      <a:pt x="10450" y="10673"/>
                    </a:cubicBezTo>
                    <a:cubicBezTo>
                      <a:pt x="9973" y="10896"/>
                      <a:pt x="9482" y="11119"/>
                      <a:pt x="8976" y="11253"/>
                    </a:cubicBezTo>
                    <a:cubicBezTo>
                      <a:pt x="8619" y="11342"/>
                      <a:pt x="8277" y="11402"/>
                      <a:pt x="7919" y="11357"/>
                    </a:cubicBezTo>
                    <a:cubicBezTo>
                      <a:pt x="7711" y="11328"/>
                      <a:pt x="7488" y="11298"/>
                      <a:pt x="7279" y="11283"/>
                    </a:cubicBezTo>
                    <a:cubicBezTo>
                      <a:pt x="7145" y="11283"/>
                      <a:pt x="6996" y="11283"/>
                      <a:pt x="6848" y="11313"/>
                    </a:cubicBezTo>
                    <a:cubicBezTo>
                      <a:pt x="6699" y="11357"/>
                      <a:pt x="6550" y="11432"/>
                      <a:pt x="6386" y="11491"/>
                    </a:cubicBezTo>
                    <a:cubicBezTo>
                      <a:pt x="6312" y="11521"/>
                      <a:pt x="6222" y="11536"/>
                      <a:pt x="6148" y="11566"/>
                    </a:cubicBezTo>
                    <a:cubicBezTo>
                      <a:pt x="6267" y="11313"/>
                      <a:pt x="6520" y="11298"/>
                      <a:pt x="6699" y="11149"/>
                    </a:cubicBezTo>
                    <a:cubicBezTo>
                      <a:pt x="6371" y="11015"/>
                      <a:pt x="6044" y="10896"/>
                      <a:pt x="5687" y="10762"/>
                    </a:cubicBezTo>
                    <a:cubicBezTo>
                      <a:pt x="5627" y="10881"/>
                      <a:pt x="5538" y="11000"/>
                      <a:pt x="5493" y="11134"/>
                    </a:cubicBezTo>
                    <a:cubicBezTo>
                      <a:pt x="5270" y="11715"/>
                      <a:pt x="5181" y="12295"/>
                      <a:pt x="5389" y="12905"/>
                    </a:cubicBezTo>
                    <a:cubicBezTo>
                      <a:pt x="5538" y="13352"/>
                      <a:pt x="5702" y="13769"/>
                      <a:pt x="5984" y="14141"/>
                    </a:cubicBezTo>
                    <a:cubicBezTo>
                      <a:pt x="6520" y="14840"/>
                      <a:pt x="7309" y="14959"/>
                      <a:pt x="8113" y="15064"/>
                    </a:cubicBezTo>
                    <a:cubicBezTo>
                      <a:pt x="8291" y="14959"/>
                      <a:pt x="8351" y="15153"/>
                      <a:pt x="8500" y="15213"/>
                    </a:cubicBezTo>
                    <a:cubicBezTo>
                      <a:pt x="8351" y="15287"/>
                      <a:pt x="8217" y="15302"/>
                      <a:pt x="8128" y="15391"/>
                    </a:cubicBezTo>
                    <a:cubicBezTo>
                      <a:pt x="7860" y="15659"/>
                      <a:pt x="7592" y="15942"/>
                      <a:pt x="7458" y="16314"/>
                    </a:cubicBezTo>
                    <a:cubicBezTo>
                      <a:pt x="7339" y="16716"/>
                      <a:pt x="7190" y="17118"/>
                      <a:pt x="7086" y="17520"/>
                    </a:cubicBezTo>
                    <a:cubicBezTo>
                      <a:pt x="6967" y="17966"/>
                      <a:pt x="6952" y="18413"/>
                      <a:pt x="7160" y="18830"/>
                    </a:cubicBezTo>
                    <a:cubicBezTo>
                      <a:pt x="7190" y="18949"/>
                      <a:pt x="7235" y="19053"/>
                      <a:pt x="7264" y="19157"/>
                    </a:cubicBezTo>
                    <a:cubicBezTo>
                      <a:pt x="7324" y="19246"/>
                      <a:pt x="7369" y="19351"/>
                      <a:pt x="7428" y="19440"/>
                    </a:cubicBezTo>
                    <a:cubicBezTo>
                      <a:pt x="7488" y="19514"/>
                      <a:pt x="7532" y="19589"/>
                      <a:pt x="7577" y="19648"/>
                    </a:cubicBezTo>
                    <a:cubicBezTo>
                      <a:pt x="7696" y="19767"/>
                      <a:pt x="7815" y="19886"/>
                      <a:pt x="7919" y="19991"/>
                    </a:cubicBezTo>
                    <a:cubicBezTo>
                      <a:pt x="8098" y="20199"/>
                      <a:pt x="8336" y="20333"/>
                      <a:pt x="8589" y="20422"/>
                    </a:cubicBezTo>
                    <a:cubicBezTo>
                      <a:pt x="8678" y="20467"/>
                      <a:pt x="8768" y="20497"/>
                      <a:pt x="8857" y="20541"/>
                    </a:cubicBezTo>
                    <a:cubicBezTo>
                      <a:pt x="9065" y="20601"/>
                      <a:pt x="9259" y="20646"/>
                      <a:pt x="9467" y="20690"/>
                    </a:cubicBezTo>
                    <a:cubicBezTo>
                      <a:pt x="9586" y="20705"/>
                      <a:pt x="9691" y="20735"/>
                      <a:pt x="9810" y="20750"/>
                    </a:cubicBezTo>
                    <a:cubicBezTo>
                      <a:pt x="9825" y="20765"/>
                      <a:pt x="9839" y="20765"/>
                      <a:pt x="9854" y="20750"/>
                    </a:cubicBezTo>
                    <a:lnTo>
                      <a:pt x="10569" y="20794"/>
                    </a:lnTo>
                    <a:cubicBezTo>
                      <a:pt x="10599" y="20794"/>
                      <a:pt x="10614" y="20794"/>
                      <a:pt x="10628" y="20794"/>
                    </a:cubicBezTo>
                    <a:lnTo>
                      <a:pt x="11492" y="20794"/>
                    </a:lnTo>
                    <a:cubicBezTo>
                      <a:pt x="11432" y="20884"/>
                      <a:pt x="11402" y="20913"/>
                      <a:pt x="11373" y="20958"/>
                    </a:cubicBezTo>
                    <a:cubicBezTo>
                      <a:pt x="11373" y="21003"/>
                      <a:pt x="11388" y="21047"/>
                      <a:pt x="11388" y="21077"/>
                    </a:cubicBezTo>
                    <a:cubicBezTo>
                      <a:pt x="11477" y="21137"/>
                      <a:pt x="11581" y="21196"/>
                      <a:pt x="11670" y="21256"/>
                    </a:cubicBezTo>
                    <a:cubicBezTo>
                      <a:pt x="11745" y="21286"/>
                      <a:pt x="11819" y="21315"/>
                      <a:pt x="11894" y="21345"/>
                    </a:cubicBezTo>
                    <a:cubicBezTo>
                      <a:pt x="11983" y="21390"/>
                      <a:pt x="12072" y="21434"/>
                      <a:pt x="12162" y="21479"/>
                    </a:cubicBezTo>
                    <a:cubicBezTo>
                      <a:pt x="12489" y="21628"/>
                      <a:pt x="12831" y="21762"/>
                      <a:pt x="13159" y="21911"/>
                    </a:cubicBezTo>
                    <a:cubicBezTo>
                      <a:pt x="13278" y="21970"/>
                      <a:pt x="13412" y="22030"/>
                      <a:pt x="13546" y="22089"/>
                    </a:cubicBezTo>
                    <a:cubicBezTo>
                      <a:pt x="14037" y="22327"/>
                      <a:pt x="14558" y="22521"/>
                      <a:pt x="15124" y="22566"/>
                    </a:cubicBezTo>
                    <a:cubicBezTo>
                      <a:pt x="15481" y="22640"/>
                      <a:pt x="15838" y="22655"/>
                      <a:pt x="16210" y="22566"/>
                    </a:cubicBezTo>
                    <a:cubicBezTo>
                      <a:pt x="16270" y="22551"/>
                      <a:pt x="16344" y="22521"/>
                      <a:pt x="16404" y="22506"/>
                    </a:cubicBezTo>
                    <a:cubicBezTo>
                      <a:pt x="16493" y="22476"/>
                      <a:pt x="16597" y="22432"/>
                      <a:pt x="16687" y="22402"/>
                    </a:cubicBezTo>
                    <a:cubicBezTo>
                      <a:pt x="16746" y="22357"/>
                      <a:pt x="16791" y="22327"/>
                      <a:pt x="16850" y="22283"/>
                    </a:cubicBezTo>
                    <a:cubicBezTo>
                      <a:pt x="16895" y="22283"/>
                      <a:pt x="16940" y="22283"/>
                      <a:pt x="16969" y="22268"/>
                    </a:cubicBezTo>
                    <a:cubicBezTo>
                      <a:pt x="17074" y="22208"/>
                      <a:pt x="17148" y="22223"/>
                      <a:pt x="17222" y="22313"/>
                    </a:cubicBezTo>
                    <a:cubicBezTo>
                      <a:pt x="17282" y="22342"/>
                      <a:pt x="17327" y="22372"/>
                      <a:pt x="17371" y="22402"/>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72;p64">
                <a:extLst>
                  <a:ext uri="{FF2B5EF4-FFF2-40B4-BE49-F238E27FC236}">
                    <a16:creationId xmlns:a16="http://schemas.microsoft.com/office/drawing/2014/main" id="{B0CF9E62-5D97-805C-3AFF-214E190075D7}"/>
                  </a:ext>
                </a:extLst>
              </p:cNvPr>
              <p:cNvSpPr/>
              <p:nvPr/>
            </p:nvSpPr>
            <p:spPr>
              <a:xfrm>
                <a:off x="7342510" y="2034032"/>
                <a:ext cx="692758" cy="1040715"/>
              </a:xfrm>
              <a:custGeom>
                <a:avLst/>
                <a:gdLst/>
                <a:ahLst/>
                <a:cxnLst/>
                <a:rect l="l" t="t" r="r" b="b"/>
                <a:pathLst>
                  <a:path w="16240" h="24397" extrusionOk="0">
                    <a:moveTo>
                      <a:pt x="8604" y="15525"/>
                    </a:moveTo>
                    <a:cubicBezTo>
                      <a:pt x="8574" y="15421"/>
                      <a:pt x="8559" y="15302"/>
                      <a:pt x="8544" y="15198"/>
                    </a:cubicBezTo>
                    <a:cubicBezTo>
                      <a:pt x="8440" y="14588"/>
                      <a:pt x="8321" y="13992"/>
                      <a:pt x="8232" y="13382"/>
                    </a:cubicBezTo>
                    <a:cubicBezTo>
                      <a:pt x="8217" y="13278"/>
                      <a:pt x="8217" y="13144"/>
                      <a:pt x="8261" y="13040"/>
                    </a:cubicBezTo>
                    <a:cubicBezTo>
                      <a:pt x="8395" y="12787"/>
                      <a:pt x="8544" y="12533"/>
                      <a:pt x="8708" y="12295"/>
                    </a:cubicBezTo>
                    <a:cubicBezTo>
                      <a:pt x="8767" y="12191"/>
                      <a:pt x="8887" y="12102"/>
                      <a:pt x="8976" y="12013"/>
                    </a:cubicBezTo>
                    <a:cubicBezTo>
                      <a:pt x="8991" y="12027"/>
                      <a:pt x="9021" y="12042"/>
                      <a:pt x="9035" y="12057"/>
                    </a:cubicBezTo>
                    <a:lnTo>
                      <a:pt x="8857" y="12385"/>
                    </a:lnTo>
                    <a:cubicBezTo>
                      <a:pt x="8857" y="12385"/>
                      <a:pt x="8857" y="12385"/>
                      <a:pt x="8857" y="12385"/>
                    </a:cubicBezTo>
                    <a:cubicBezTo>
                      <a:pt x="8782" y="12504"/>
                      <a:pt x="8708" y="12608"/>
                      <a:pt x="8634" y="12727"/>
                    </a:cubicBezTo>
                    <a:cubicBezTo>
                      <a:pt x="8619" y="12757"/>
                      <a:pt x="8604" y="12787"/>
                      <a:pt x="8589" y="12816"/>
                    </a:cubicBezTo>
                    <a:cubicBezTo>
                      <a:pt x="8485" y="12935"/>
                      <a:pt x="8410" y="13054"/>
                      <a:pt x="8425" y="13218"/>
                    </a:cubicBezTo>
                    <a:cubicBezTo>
                      <a:pt x="8440" y="13337"/>
                      <a:pt x="8455" y="13441"/>
                      <a:pt x="8455" y="13561"/>
                    </a:cubicBezTo>
                    <a:cubicBezTo>
                      <a:pt x="8485" y="13694"/>
                      <a:pt x="8514" y="13814"/>
                      <a:pt x="8529" y="13948"/>
                    </a:cubicBezTo>
                    <a:lnTo>
                      <a:pt x="8529" y="13948"/>
                    </a:lnTo>
                    <a:cubicBezTo>
                      <a:pt x="8559" y="14126"/>
                      <a:pt x="8604" y="14320"/>
                      <a:pt x="8634" y="14498"/>
                    </a:cubicBezTo>
                    <a:lnTo>
                      <a:pt x="8634" y="14498"/>
                    </a:lnTo>
                    <a:cubicBezTo>
                      <a:pt x="8767" y="15034"/>
                      <a:pt x="8901" y="15555"/>
                      <a:pt x="9021" y="16091"/>
                    </a:cubicBezTo>
                    <a:lnTo>
                      <a:pt x="9021" y="16091"/>
                    </a:lnTo>
                    <a:cubicBezTo>
                      <a:pt x="9080" y="16299"/>
                      <a:pt x="9140" y="16493"/>
                      <a:pt x="9199" y="16701"/>
                    </a:cubicBezTo>
                    <a:cubicBezTo>
                      <a:pt x="9229" y="16835"/>
                      <a:pt x="9259" y="16954"/>
                      <a:pt x="9303" y="17073"/>
                    </a:cubicBezTo>
                    <a:cubicBezTo>
                      <a:pt x="9348" y="17192"/>
                      <a:pt x="9408" y="17297"/>
                      <a:pt x="9467" y="17416"/>
                    </a:cubicBezTo>
                    <a:cubicBezTo>
                      <a:pt x="9899" y="17684"/>
                      <a:pt x="10315" y="17966"/>
                      <a:pt x="10747" y="18220"/>
                    </a:cubicBezTo>
                    <a:cubicBezTo>
                      <a:pt x="11685" y="18755"/>
                      <a:pt x="12667" y="19217"/>
                      <a:pt x="13724" y="19455"/>
                    </a:cubicBezTo>
                    <a:cubicBezTo>
                      <a:pt x="13933" y="19515"/>
                      <a:pt x="13962" y="19500"/>
                      <a:pt x="14096" y="19321"/>
                    </a:cubicBezTo>
                    <a:cubicBezTo>
                      <a:pt x="14171" y="19217"/>
                      <a:pt x="14260" y="19113"/>
                      <a:pt x="14334" y="19008"/>
                    </a:cubicBezTo>
                    <a:lnTo>
                      <a:pt x="14334" y="19008"/>
                    </a:lnTo>
                    <a:cubicBezTo>
                      <a:pt x="14483" y="18860"/>
                      <a:pt x="14617" y="18711"/>
                      <a:pt x="14766" y="18577"/>
                    </a:cubicBezTo>
                    <a:lnTo>
                      <a:pt x="14766" y="18577"/>
                    </a:lnTo>
                    <a:cubicBezTo>
                      <a:pt x="14840" y="18517"/>
                      <a:pt x="14915" y="18458"/>
                      <a:pt x="14989" y="18398"/>
                    </a:cubicBezTo>
                    <a:lnTo>
                      <a:pt x="14989" y="18398"/>
                    </a:lnTo>
                    <a:cubicBezTo>
                      <a:pt x="15138" y="18309"/>
                      <a:pt x="15287" y="18220"/>
                      <a:pt x="15421" y="18130"/>
                    </a:cubicBezTo>
                    <a:lnTo>
                      <a:pt x="15525" y="18056"/>
                    </a:lnTo>
                    <a:cubicBezTo>
                      <a:pt x="15748" y="18041"/>
                      <a:pt x="15942" y="17862"/>
                      <a:pt x="16240" y="17937"/>
                    </a:cubicBezTo>
                    <a:cubicBezTo>
                      <a:pt x="16150" y="18041"/>
                      <a:pt x="16076" y="18130"/>
                      <a:pt x="16016" y="18205"/>
                    </a:cubicBezTo>
                    <a:lnTo>
                      <a:pt x="16016" y="18220"/>
                    </a:lnTo>
                    <a:lnTo>
                      <a:pt x="16002" y="18220"/>
                    </a:lnTo>
                    <a:cubicBezTo>
                      <a:pt x="15734" y="18383"/>
                      <a:pt x="15451" y="18547"/>
                      <a:pt x="15183" y="18740"/>
                    </a:cubicBezTo>
                    <a:cubicBezTo>
                      <a:pt x="15004" y="18874"/>
                      <a:pt x="14855" y="19053"/>
                      <a:pt x="14692" y="19202"/>
                    </a:cubicBezTo>
                    <a:lnTo>
                      <a:pt x="14707" y="19217"/>
                    </a:lnTo>
                    <a:lnTo>
                      <a:pt x="14692" y="19202"/>
                    </a:lnTo>
                    <a:cubicBezTo>
                      <a:pt x="14558" y="19395"/>
                      <a:pt x="14424" y="19574"/>
                      <a:pt x="14305" y="19768"/>
                    </a:cubicBezTo>
                    <a:cubicBezTo>
                      <a:pt x="14275" y="19827"/>
                      <a:pt x="14230" y="19902"/>
                      <a:pt x="14200" y="19976"/>
                    </a:cubicBezTo>
                    <a:cubicBezTo>
                      <a:pt x="14141" y="20155"/>
                      <a:pt x="14066" y="20333"/>
                      <a:pt x="14037" y="20512"/>
                    </a:cubicBezTo>
                    <a:cubicBezTo>
                      <a:pt x="14007" y="20690"/>
                      <a:pt x="13903" y="20780"/>
                      <a:pt x="13769" y="20854"/>
                    </a:cubicBezTo>
                    <a:cubicBezTo>
                      <a:pt x="13709" y="20884"/>
                      <a:pt x="13650" y="20899"/>
                      <a:pt x="13590" y="20914"/>
                    </a:cubicBezTo>
                    <a:cubicBezTo>
                      <a:pt x="12697" y="21197"/>
                      <a:pt x="11893" y="21598"/>
                      <a:pt x="11268" y="22313"/>
                    </a:cubicBezTo>
                    <a:cubicBezTo>
                      <a:pt x="11119" y="22477"/>
                      <a:pt x="10985" y="22640"/>
                      <a:pt x="10881" y="22834"/>
                    </a:cubicBezTo>
                    <a:cubicBezTo>
                      <a:pt x="10688" y="23206"/>
                      <a:pt x="10539" y="23593"/>
                      <a:pt x="10464" y="23995"/>
                    </a:cubicBezTo>
                    <a:cubicBezTo>
                      <a:pt x="10449" y="24099"/>
                      <a:pt x="10420" y="24203"/>
                      <a:pt x="10375" y="24307"/>
                    </a:cubicBezTo>
                    <a:cubicBezTo>
                      <a:pt x="10345" y="24352"/>
                      <a:pt x="10286" y="24367"/>
                      <a:pt x="10226" y="24397"/>
                    </a:cubicBezTo>
                    <a:cubicBezTo>
                      <a:pt x="10226" y="24352"/>
                      <a:pt x="10211" y="24293"/>
                      <a:pt x="10196" y="24233"/>
                    </a:cubicBezTo>
                    <a:lnTo>
                      <a:pt x="10196" y="24233"/>
                    </a:lnTo>
                    <a:cubicBezTo>
                      <a:pt x="10286" y="23772"/>
                      <a:pt x="10420" y="23310"/>
                      <a:pt x="10598" y="22864"/>
                    </a:cubicBezTo>
                    <a:lnTo>
                      <a:pt x="10583" y="22864"/>
                    </a:lnTo>
                    <a:cubicBezTo>
                      <a:pt x="10703" y="22655"/>
                      <a:pt x="10807" y="22447"/>
                      <a:pt x="10911" y="22238"/>
                    </a:cubicBezTo>
                    <a:cubicBezTo>
                      <a:pt x="11000" y="22149"/>
                      <a:pt x="11090" y="22060"/>
                      <a:pt x="11179" y="21956"/>
                    </a:cubicBezTo>
                    <a:cubicBezTo>
                      <a:pt x="11402" y="21747"/>
                      <a:pt x="11640" y="21539"/>
                      <a:pt x="11864" y="21316"/>
                    </a:cubicBezTo>
                    <a:lnTo>
                      <a:pt x="12012" y="21197"/>
                    </a:lnTo>
                    <a:cubicBezTo>
                      <a:pt x="12102" y="21152"/>
                      <a:pt x="12206" y="21092"/>
                      <a:pt x="12310" y="21048"/>
                    </a:cubicBezTo>
                    <a:cubicBezTo>
                      <a:pt x="12533" y="20839"/>
                      <a:pt x="12861" y="20809"/>
                      <a:pt x="13114" y="20661"/>
                    </a:cubicBezTo>
                    <a:cubicBezTo>
                      <a:pt x="13233" y="20646"/>
                      <a:pt x="13352" y="20601"/>
                      <a:pt x="13441" y="20527"/>
                    </a:cubicBezTo>
                    <a:cubicBezTo>
                      <a:pt x="13188" y="19976"/>
                      <a:pt x="12771" y="19619"/>
                      <a:pt x="12251" y="19366"/>
                    </a:cubicBezTo>
                    <a:cubicBezTo>
                      <a:pt x="12191" y="19336"/>
                      <a:pt x="12146" y="19306"/>
                      <a:pt x="12087" y="19261"/>
                    </a:cubicBezTo>
                    <a:cubicBezTo>
                      <a:pt x="11997" y="19217"/>
                      <a:pt x="11893" y="19157"/>
                      <a:pt x="11789" y="19098"/>
                    </a:cubicBezTo>
                    <a:lnTo>
                      <a:pt x="11789" y="19098"/>
                    </a:lnTo>
                    <a:cubicBezTo>
                      <a:pt x="11238" y="18785"/>
                      <a:pt x="10673" y="18473"/>
                      <a:pt x="10107" y="18160"/>
                    </a:cubicBezTo>
                    <a:cubicBezTo>
                      <a:pt x="10107" y="18160"/>
                      <a:pt x="10092" y="18175"/>
                      <a:pt x="10077" y="18175"/>
                    </a:cubicBezTo>
                    <a:cubicBezTo>
                      <a:pt x="9973" y="18100"/>
                      <a:pt x="9869" y="18026"/>
                      <a:pt x="9750" y="17952"/>
                    </a:cubicBezTo>
                    <a:cubicBezTo>
                      <a:pt x="9661" y="17892"/>
                      <a:pt x="9586" y="17803"/>
                      <a:pt x="9482" y="17758"/>
                    </a:cubicBezTo>
                    <a:cubicBezTo>
                      <a:pt x="9288" y="17684"/>
                      <a:pt x="9169" y="17550"/>
                      <a:pt x="9095" y="17371"/>
                    </a:cubicBezTo>
                    <a:cubicBezTo>
                      <a:pt x="9080" y="17341"/>
                      <a:pt x="9050" y="17312"/>
                      <a:pt x="9035" y="17297"/>
                    </a:cubicBezTo>
                    <a:lnTo>
                      <a:pt x="8991" y="17133"/>
                    </a:lnTo>
                    <a:cubicBezTo>
                      <a:pt x="8887" y="17073"/>
                      <a:pt x="8797" y="16999"/>
                      <a:pt x="8708" y="16939"/>
                    </a:cubicBezTo>
                    <a:cubicBezTo>
                      <a:pt x="8232" y="16657"/>
                      <a:pt x="7696" y="16508"/>
                      <a:pt x="7145" y="16448"/>
                    </a:cubicBezTo>
                    <a:cubicBezTo>
                      <a:pt x="6445" y="16389"/>
                      <a:pt x="5835" y="16091"/>
                      <a:pt x="5255" y="15719"/>
                    </a:cubicBezTo>
                    <a:cubicBezTo>
                      <a:pt x="5016" y="15570"/>
                      <a:pt x="4838" y="15332"/>
                      <a:pt x="4629" y="15138"/>
                    </a:cubicBezTo>
                    <a:cubicBezTo>
                      <a:pt x="4451" y="14975"/>
                      <a:pt x="4272" y="14811"/>
                      <a:pt x="4094" y="14632"/>
                    </a:cubicBezTo>
                    <a:lnTo>
                      <a:pt x="4094" y="14647"/>
                    </a:lnTo>
                    <a:lnTo>
                      <a:pt x="4094" y="14632"/>
                    </a:lnTo>
                    <a:cubicBezTo>
                      <a:pt x="3989" y="14558"/>
                      <a:pt x="3870" y="14498"/>
                      <a:pt x="3766" y="14424"/>
                    </a:cubicBezTo>
                    <a:lnTo>
                      <a:pt x="3766" y="14424"/>
                    </a:lnTo>
                    <a:cubicBezTo>
                      <a:pt x="3602" y="14320"/>
                      <a:pt x="3454" y="14186"/>
                      <a:pt x="3290" y="14111"/>
                    </a:cubicBezTo>
                    <a:cubicBezTo>
                      <a:pt x="2977" y="13948"/>
                      <a:pt x="2650" y="13918"/>
                      <a:pt x="2322" y="14096"/>
                    </a:cubicBezTo>
                    <a:lnTo>
                      <a:pt x="2322" y="14096"/>
                    </a:lnTo>
                    <a:cubicBezTo>
                      <a:pt x="2233" y="14171"/>
                      <a:pt x="2144" y="14245"/>
                      <a:pt x="2054" y="14335"/>
                    </a:cubicBezTo>
                    <a:cubicBezTo>
                      <a:pt x="2010" y="14275"/>
                      <a:pt x="1980" y="14230"/>
                      <a:pt x="1965" y="14215"/>
                    </a:cubicBezTo>
                    <a:cubicBezTo>
                      <a:pt x="1772" y="14215"/>
                      <a:pt x="1667" y="14349"/>
                      <a:pt x="1563" y="14483"/>
                    </a:cubicBezTo>
                    <a:cubicBezTo>
                      <a:pt x="1489" y="14573"/>
                      <a:pt x="1399" y="14662"/>
                      <a:pt x="1310" y="14736"/>
                    </a:cubicBezTo>
                    <a:cubicBezTo>
                      <a:pt x="1132" y="14885"/>
                      <a:pt x="953" y="15034"/>
                      <a:pt x="774" y="15183"/>
                    </a:cubicBezTo>
                    <a:lnTo>
                      <a:pt x="774" y="15198"/>
                    </a:lnTo>
                    <a:lnTo>
                      <a:pt x="774" y="15183"/>
                    </a:lnTo>
                    <a:cubicBezTo>
                      <a:pt x="551" y="15332"/>
                      <a:pt x="328" y="15466"/>
                      <a:pt x="119" y="15615"/>
                    </a:cubicBezTo>
                    <a:cubicBezTo>
                      <a:pt x="60" y="15659"/>
                      <a:pt x="30" y="15644"/>
                      <a:pt x="0" y="15585"/>
                    </a:cubicBezTo>
                    <a:cubicBezTo>
                      <a:pt x="149" y="15436"/>
                      <a:pt x="298" y="15302"/>
                      <a:pt x="447" y="15153"/>
                    </a:cubicBezTo>
                    <a:lnTo>
                      <a:pt x="730" y="14930"/>
                    </a:lnTo>
                    <a:cubicBezTo>
                      <a:pt x="804" y="14856"/>
                      <a:pt x="879" y="14781"/>
                      <a:pt x="953" y="14722"/>
                    </a:cubicBezTo>
                    <a:cubicBezTo>
                      <a:pt x="1310" y="14513"/>
                      <a:pt x="1533" y="14186"/>
                      <a:pt x="1727" y="13828"/>
                    </a:cubicBezTo>
                    <a:lnTo>
                      <a:pt x="1727" y="13843"/>
                    </a:lnTo>
                    <a:cubicBezTo>
                      <a:pt x="1816" y="13590"/>
                      <a:pt x="1906" y="13352"/>
                      <a:pt x="1995" y="13099"/>
                    </a:cubicBezTo>
                    <a:cubicBezTo>
                      <a:pt x="2025" y="12995"/>
                      <a:pt x="2054" y="12891"/>
                      <a:pt x="2084" y="12772"/>
                    </a:cubicBezTo>
                    <a:cubicBezTo>
                      <a:pt x="2025" y="12727"/>
                      <a:pt x="1965" y="12667"/>
                      <a:pt x="1906" y="12608"/>
                    </a:cubicBezTo>
                    <a:cubicBezTo>
                      <a:pt x="1846" y="12533"/>
                      <a:pt x="1786" y="12459"/>
                      <a:pt x="1727" y="12385"/>
                    </a:cubicBezTo>
                    <a:lnTo>
                      <a:pt x="1727" y="12385"/>
                    </a:lnTo>
                    <a:cubicBezTo>
                      <a:pt x="1414" y="11893"/>
                      <a:pt x="1221" y="11343"/>
                      <a:pt x="1117" y="10762"/>
                    </a:cubicBezTo>
                    <a:cubicBezTo>
                      <a:pt x="1027" y="10256"/>
                      <a:pt x="1042" y="9750"/>
                      <a:pt x="1042" y="9244"/>
                    </a:cubicBezTo>
                    <a:cubicBezTo>
                      <a:pt x="1042" y="8827"/>
                      <a:pt x="1102" y="8440"/>
                      <a:pt x="1236" y="8053"/>
                    </a:cubicBezTo>
                    <a:cubicBezTo>
                      <a:pt x="1266" y="8023"/>
                      <a:pt x="1295" y="7994"/>
                      <a:pt x="1325" y="7949"/>
                    </a:cubicBezTo>
                    <a:cubicBezTo>
                      <a:pt x="1563" y="7577"/>
                      <a:pt x="1757" y="7487"/>
                      <a:pt x="2173" y="7607"/>
                    </a:cubicBezTo>
                    <a:cubicBezTo>
                      <a:pt x="2367" y="7666"/>
                      <a:pt x="2546" y="7755"/>
                      <a:pt x="2739" y="7830"/>
                    </a:cubicBezTo>
                    <a:cubicBezTo>
                      <a:pt x="2888" y="7056"/>
                      <a:pt x="3305" y="6416"/>
                      <a:pt x="3811" y="5835"/>
                    </a:cubicBezTo>
                    <a:cubicBezTo>
                      <a:pt x="3900" y="5731"/>
                      <a:pt x="3930" y="5627"/>
                      <a:pt x="3915" y="5493"/>
                    </a:cubicBezTo>
                    <a:cubicBezTo>
                      <a:pt x="3885" y="5195"/>
                      <a:pt x="3870" y="4883"/>
                      <a:pt x="3855" y="4585"/>
                    </a:cubicBezTo>
                    <a:cubicBezTo>
                      <a:pt x="3826" y="4168"/>
                      <a:pt x="3945" y="3796"/>
                      <a:pt x="4153" y="3439"/>
                    </a:cubicBezTo>
                    <a:cubicBezTo>
                      <a:pt x="4287" y="3201"/>
                      <a:pt x="4421" y="2962"/>
                      <a:pt x="4555" y="2709"/>
                    </a:cubicBezTo>
                    <a:cubicBezTo>
                      <a:pt x="4198" y="2293"/>
                      <a:pt x="3930" y="1846"/>
                      <a:pt x="3781" y="1325"/>
                    </a:cubicBezTo>
                    <a:cubicBezTo>
                      <a:pt x="3692" y="998"/>
                      <a:pt x="3632" y="670"/>
                      <a:pt x="3662" y="328"/>
                    </a:cubicBezTo>
                    <a:cubicBezTo>
                      <a:pt x="3662" y="239"/>
                      <a:pt x="3692" y="149"/>
                      <a:pt x="3722" y="60"/>
                    </a:cubicBezTo>
                    <a:cubicBezTo>
                      <a:pt x="3736" y="30"/>
                      <a:pt x="3796" y="0"/>
                      <a:pt x="3826" y="0"/>
                    </a:cubicBezTo>
                    <a:cubicBezTo>
                      <a:pt x="3855" y="0"/>
                      <a:pt x="3885" y="60"/>
                      <a:pt x="3885" y="90"/>
                    </a:cubicBezTo>
                    <a:cubicBezTo>
                      <a:pt x="3915" y="358"/>
                      <a:pt x="3915" y="626"/>
                      <a:pt x="3960" y="879"/>
                    </a:cubicBezTo>
                    <a:cubicBezTo>
                      <a:pt x="4064" y="1459"/>
                      <a:pt x="4347" y="1950"/>
                      <a:pt x="4704" y="2412"/>
                    </a:cubicBezTo>
                    <a:cubicBezTo>
                      <a:pt x="4749" y="2382"/>
                      <a:pt x="4793" y="2352"/>
                      <a:pt x="4838" y="2322"/>
                    </a:cubicBezTo>
                    <a:cubicBezTo>
                      <a:pt x="4972" y="2174"/>
                      <a:pt x="5106" y="2025"/>
                      <a:pt x="5225" y="1876"/>
                    </a:cubicBezTo>
                    <a:cubicBezTo>
                      <a:pt x="5552" y="1608"/>
                      <a:pt x="5939" y="1444"/>
                      <a:pt x="6326" y="1310"/>
                    </a:cubicBezTo>
                    <a:cubicBezTo>
                      <a:pt x="6624" y="1206"/>
                      <a:pt x="6952" y="1117"/>
                      <a:pt x="7279" y="1042"/>
                    </a:cubicBezTo>
                    <a:cubicBezTo>
                      <a:pt x="7487" y="998"/>
                      <a:pt x="7711" y="1013"/>
                      <a:pt x="7919" y="1027"/>
                    </a:cubicBezTo>
                    <a:cubicBezTo>
                      <a:pt x="8098" y="1042"/>
                      <a:pt x="8247" y="1117"/>
                      <a:pt x="8336" y="1325"/>
                    </a:cubicBezTo>
                    <a:cubicBezTo>
                      <a:pt x="8276" y="1340"/>
                      <a:pt x="8232" y="1355"/>
                      <a:pt x="8202" y="1340"/>
                    </a:cubicBezTo>
                    <a:cubicBezTo>
                      <a:pt x="7964" y="1191"/>
                      <a:pt x="7711" y="1206"/>
                      <a:pt x="7458" y="1266"/>
                    </a:cubicBezTo>
                    <a:cubicBezTo>
                      <a:pt x="6773" y="1429"/>
                      <a:pt x="6118" y="1653"/>
                      <a:pt x="5523" y="2025"/>
                    </a:cubicBezTo>
                    <a:cubicBezTo>
                      <a:pt x="5389" y="2099"/>
                      <a:pt x="5270" y="2203"/>
                      <a:pt x="5180" y="2337"/>
                    </a:cubicBezTo>
                    <a:cubicBezTo>
                      <a:pt x="4868" y="2799"/>
                      <a:pt x="4570" y="3260"/>
                      <a:pt x="4287" y="3751"/>
                    </a:cubicBezTo>
                    <a:cubicBezTo>
                      <a:pt x="4183" y="3930"/>
                      <a:pt x="4109" y="4168"/>
                      <a:pt x="4109" y="4377"/>
                    </a:cubicBezTo>
                    <a:cubicBezTo>
                      <a:pt x="4094" y="4898"/>
                      <a:pt x="4109" y="5433"/>
                      <a:pt x="4123" y="5969"/>
                    </a:cubicBezTo>
                    <a:cubicBezTo>
                      <a:pt x="4079" y="6014"/>
                      <a:pt x="3975" y="6073"/>
                      <a:pt x="3915" y="6148"/>
                    </a:cubicBezTo>
                    <a:cubicBezTo>
                      <a:pt x="3692" y="6475"/>
                      <a:pt x="3439" y="6788"/>
                      <a:pt x="3275" y="7130"/>
                    </a:cubicBezTo>
                    <a:cubicBezTo>
                      <a:pt x="2873" y="7979"/>
                      <a:pt x="2843" y="8857"/>
                      <a:pt x="3067" y="9765"/>
                    </a:cubicBezTo>
                    <a:cubicBezTo>
                      <a:pt x="3201" y="10360"/>
                      <a:pt x="3468" y="10896"/>
                      <a:pt x="3855" y="11372"/>
                    </a:cubicBezTo>
                    <a:cubicBezTo>
                      <a:pt x="3900" y="11447"/>
                      <a:pt x="3960" y="11506"/>
                      <a:pt x="4034" y="11611"/>
                    </a:cubicBezTo>
                    <a:cubicBezTo>
                      <a:pt x="3647" y="11536"/>
                      <a:pt x="3067" y="10703"/>
                      <a:pt x="2873" y="10033"/>
                    </a:cubicBezTo>
                    <a:cubicBezTo>
                      <a:pt x="2680" y="9378"/>
                      <a:pt x="2575" y="8723"/>
                      <a:pt x="2724" y="8023"/>
                    </a:cubicBezTo>
                    <a:cubicBezTo>
                      <a:pt x="2486" y="7949"/>
                      <a:pt x="2278" y="7860"/>
                      <a:pt x="2069" y="7800"/>
                    </a:cubicBezTo>
                    <a:cubicBezTo>
                      <a:pt x="1816" y="7726"/>
                      <a:pt x="1682" y="7800"/>
                      <a:pt x="1533" y="8023"/>
                    </a:cubicBezTo>
                    <a:cubicBezTo>
                      <a:pt x="1370" y="8261"/>
                      <a:pt x="1310" y="8544"/>
                      <a:pt x="1295" y="8827"/>
                    </a:cubicBezTo>
                    <a:cubicBezTo>
                      <a:pt x="1251" y="9601"/>
                      <a:pt x="1266" y="10360"/>
                      <a:pt x="1444" y="11119"/>
                    </a:cubicBezTo>
                    <a:cubicBezTo>
                      <a:pt x="1593" y="11700"/>
                      <a:pt x="1876" y="12191"/>
                      <a:pt x="2293" y="12608"/>
                    </a:cubicBezTo>
                    <a:cubicBezTo>
                      <a:pt x="2724" y="13025"/>
                      <a:pt x="3111" y="13471"/>
                      <a:pt x="3662" y="13739"/>
                    </a:cubicBezTo>
                    <a:cubicBezTo>
                      <a:pt x="3692" y="13754"/>
                      <a:pt x="3722" y="13769"/>
                      <a:pt x="3736" y="13784"/>
                    </a:cubicBezTo>
                    <a:cubicBezTo>
                      <a:pt x="3826" y="14067"/>
                      <a:pt x="4109" y="14111"/>
                      <a:pt x="4302" y="14275"/>
                    </a:cubicBezTo>
                    <a:cubicBezTo>
                      <a:pt x="4481" y="14439"/>
                      <a:pt x="4659" y="14632"/>
                      <a:pt x="4868" y="14751"/>
                    </a:cubicBezTo>
                    <a:cubicBezTo>
                      <a:pt x="5463" y="15064"/>
                      <a:pt x="5984" y="15496"/>
                      <a:pt x="6565" y="15853"/>
                    </a:cubicBezTo>
                    <a:cubicBezTo>
                      <a:pt x="6996" y="16121"/>
                      <a:pt x="7487" y="16210"/>
                      <a:pt x="7979" y="16195"/>
                    </a:cubicBezTo>
                    <a:cubicBezTo>
                      <a:pt x="8142" y="16180"/>
                      <a:pt x="8291" y="16076"/>
                      <a:pt x="8455" y="16017"/>
                    </a:cubicBezTo>
                    <a:cubicBezTo>
                      <a:pt x="8291" y="15674"/>
                      <a:pt x="8142" y="15362"/>
                      <a:pt x="8008" y="15049"/>
                    </a:cubicBezTo>
                    <a:cubicBezTo>
                      <a:pt x="7964" y="14945"/>
                      <a:pt x="7934" y="14841"/>
                      <a:pt x="7904" y="14722"/>
                    </a:cubicBezTo>
                    <a:cubicBezTo>
                      <a:pt x="8113" y="14826"/>
                      <a:pt x="8202" y="14960"/>
                      <a:pt x="8529" y="15600"/>
                    </a:cubicBezTo>
                    <a:cubicBezTo>
                      <a:pt x="8559" y="15644"/>
                      <a:pt x="8589" y="15689"/>
                      <a:pt x="8619" y="15749"/>
                    </a:cubicBezTo>
                    <a:cubicBezTo>
                      <a:pt x="8634" y="15734"/>
                      <a:pt x="8648" y="15734"/>
                      <a:pt x="8663" y="15719"/>
                    </a:cubicBezTo>
                    <a:cubicBezTo>
                      <a:pt x="8648" y="15659"/>
                      <a:pt x="8619" y="15600"/>
                      <a:pt x="8604" y="15525"/>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73;p64">
                <a:extLst>
                  <a:ext uri="{FF2B5EF4-FFF2-40B4-BE49-F238E27FC236}">
                    <a16:creationId xmlns:a16="http://schemas.microsoft.com/office/drawing/2014/main" id="{93D7349B-6B8A-5889-1EE7-B931A4C97BE7}"/>
                  </a:ext>
                </a:extLst>
              </p:cNvPr>
              <p:cNvSpPr/>
              <p:nvPr/>
            </p:nvSpPr>
            <p:spPr>
              <a:xfrm>
                <a:off x="7575544" y="1791485"/>
                <a:ext cx="318140" cy="747999"/>
              </a:xfrm>
              <a:custGeom>
                <a:avLst/>
                <a:gdLst/>
                <a:ahLst/>
                <a:cxnLst/>
                <a:rect l="l" t="t" r="r" b="b"/>
                <a:pathLst>
                  <a:path w="7458" h="17535" extrusionOk="0">
                    <a:moveTo>
                      <a:pt x="3617" y="11983"/>
                    </a:moveTo>
                    <a:cubicBezTo>
                      <a:pt x="3602" y="11983"/>
                      <a:pt x="3587" y="11983"/>
                      <a:pt x="3587" y="11983"/>
                    </a:cubicBezTo>
                    <a:lnTo>
                      <a:pt x="3587" y="12206"/>
                    </a:lnTo>
                    <a:lnTo>
                      <a:pt x="3617" y="12206"/>
                    </a:lnTo>
                    <a:close/>
                    <a:moveTo>
                      <a:pt x="3587" y="17475"/>
                    </a:moveTo>
                    <a:cubicBezTo>
                      <a:pt x="3617" y="17178"/>
                      <a:pt x="3558" y="16895"/>
                      <a:pt x="3498" y="16597"/>
                    </a:cubicBezTo>
                    <a:cubicBezTo>
                      <a:pt x="3364" y="15823"/>
                      <a:pt x="3230" y="15064"/>
                      <a:pt x="3111" y="14290"/>
                    </a:cubicBezTo>
                    <a:cubicBezTo>
                      <a:pt x="3066" y="13947"/>
                      <a:pt x="3141" y="13605"/>
                      <a:pt x="3230" y="13263"/>
                    </a:cubicBezTo>
                    <a:cubicBezTo>
                      <a:pt x="3394" y="12653"/>
                      <a:pt x="3438" y="12042"/>
                      <a:pt x="3304" y="11417"/>
                    </a:cubicBezTo>
                    <a:cubicBezTo>
                      <a:pt x="3230" y="11060"/>
                      <a:pt x="3007" y="10777"/>
                      <a:pt x="2754" y="10524"/>
                    </a:cubicBezTo>
                    <a:cubicBezTo>
                      <a:pt x="2501" y="10256"/>
                      <a:pt x="2203" y="10196"/>
                      <a:pt x="1861" y="10182"/>
                    </a:cubicBezTo>
                    <a:cubicBezTo>
                      <a:pt x="1280" y="10137"/>
                      <a:pt x="729" y="9929"/>
                      <a:pt x="208" y="9661"/>
                    </a:cubicBezTo>
                    <a:cubicBezTo>
                      <a:pt x="45" y="9571"/>
                      <a:pt x="30" y="9542"/>
                      <a:pt x="0" y="9363"/>
                    </a:cubicBezTo>
                    <a:cubicBezTo>
                      <a:pt x="283" y="9467"/>
                      <a:pt x="551" y="9586"/>
                      <a:pt x="819" y="9690"/>
                    </a:cubicBezTo>
                    <a:cubicBezTo>
                      <a:pt x="1355" y="9884"/>
                      <a:pt x="1905" y="9958"/>
                      <a:pt x="2471" y="9929"/>
                    </a:cubicBezTo>
                    <a:cubicBezTo>
                      <a:pt x="2620" y="9914"/>
                      <a:pt x="2754" y="9884"/>
                      <a:pt x="2903" y="9839"/>
                    </a:cubicBezTo>
                    <a:cubicBezTo>
                      <a:pt x="3141" y="9780"/>
                      <a:pt x="3364" y="9690"/>
                      <a:pt x="3602" y="9631"/>
                    </a:cubicBezTo>
                    <a:cubicBezTo>
                      <a:pt x="3751" y="9586"/>
                      <a:pt x="3825" y="9512"/>
                      <a:pt x="3885" y="9378"/>
                    </a:cubicBezTo>
                    <a:cubicBezTo>
                      <a:pt x="3989" y="9155"/>
                      <a:pt x="4108" y="8946"/>
                      <a:pt x="4212" y="8723"/>
                    </a:cubicBezTo>
                    <a:cubicBezTo>
                      <a:pt x="4465" y="8142"/>
                      <a:pt x="4823" y="7636"/>
                      <a:pt x="5254" y="7175"/>
                    </a:cubicBezTo>
                    <a:cubicBezTo>
                      <a:pt x="5418" y="6996"/>
                      <a:pt x="5582" y="6833"/>
                      <a:pt x="5731" y="6639"/>
                    </a:cubicBezTo>
                    <a:cubicBezTo>
                      <a:pt x="5805" y="6550"/>
                      <a:pt x="5850" y="6416"/>
                      <a:pt x="5909" y="6282"/>
                    </a:cubicBezTo>
                    <a:cubicBezTo>
                      <a:pt x="5939" y="6178"/>
                      <a:pt x="5954" y="6073"/>
                      <a:pt x="6014" y="5969"/>
                    </a:cubicBezTo>
                    <a:cubicBezTo>
                      <a:pt x="6103" y="5791"/>
                      <a:pt x="6103" y="5627"/>
                      <a:pt x="5999" y="5433"/>
                    </a:cubicBezTo>
                    <a:cubicBezTo>
                      <a:pt x="5701" y="4883"/>
                      <a:pt x="5433" y="4317"/>
                      <a:pt x="5150" y="3766"/>
                    </a:cubicBezTo>
                    <a:cubicBezTo>
                      <a:pt x="5106" y="3677"/>
                      <a:pt x="5061" y="3588"/>
                      <a:pt x="5031" y="3498"/>
                    </a:cubicBezTo>
                    <a:cubicBezTo>
                      <a:pt x="4972" y="3275"/>
                      <a:pt x="5001" y="3067"/>
                      <a:pt x="5180" y="2918"/>
                    </a:cubicBezTo>
                    <a:cubicBezTo>
                      <a:pt x="5820" y="2412"/>
                      <a:pt x="6326" y="1772"/>
                      <a:pt x="7026" y="1355"/>
                    </a:cubicBezTo>
                    <a:cubicBezTo>
                      <a:pt x="7085" y="1310"/>
                      <a:pt x="7130" y="1266"/>
                      <a:pt x="7189" y="1221"/>
                    </a:cubicBezTo>
                    <a:cubicBezTo>
                      <a:pt x="7100" y="1012"/>
                      <a:pt x="6996" y="819"/>
                      <a:pt x="6936" y="611"/>
                    </a:cubicBezTo>
                    <a:cubicBezTo>
                      <a:pt x="6877" y="417"/>
                      <a:pt x="6802" y="209"/>
                      <a:pt x="6951" y="0"/>
                    </a:cubicBezTo>
                    <a:cubicBezTo>
                      <a:pt x="7085" y="45"/>
                      <a:pt x="7085" y="164"/>
                      <a:pt x="7100" y="268"/>
                    </a:cubicBezTo>
                    <a:cubicBezTo>
                      <a:pt x="7145" y="521"/>
                      <a:pt x="7175" y="774"/>
                      <a:pt x="7353" y="983"/>
                    </a:cubicBezTo>
                    <a:cubicBezTo>
                      <a:pt x="7353" y="983"/>
                      <a:pt x="7353" y="983"/>
                      <a:pt x="7353" y="983"/>
                    </a:cubicBezTo>
                    <a:cubicBezTo>
                      <a:pt x="7457" y="1221"/>
                      <a:pt x="7457" y="1251"/>
                      <a:pt x="7264" y="1414"/>
                    </a:cubicBezTo>
                    <a:cubicBezTo>
                      <a:pt x="7219" y="1459"/>
                      <a:pt x="7189" y="1489"/>
                      <a:pt x="7145" y="1519"/>
                    </a:cubicBezTo>
                    <a:cubicBezTo>
                      <a:pt x="6505" y="1950"/>
                      <a:pt x="6028" y="2546"/>
                      <a:pt x="5448" y="3037"/>
                    </a:cubicBezTo>
                    <a:cubicBezTo>
                      <a:pt x="5299" y="3156"/>
                      <a:pt x="5269" y="3305"/>
                      <a:pt x="5388" y="3469"/>
                    </a:cubicBezTo>
                    <a:cubicBezTo>
                      <a:pt x="5478" y="3647"/>
                      <a:pt x="5567" y="3826"/>
                      <a:pt x="5656" y="4004"/>
                    </a:cubicBezTo>
                    <a:cubicBezTo>
                      <a:pt x="5731" y="4138"/>
                      <a:pt x="5805" y="4272"/>
                      <a:pt x="5880" y="4406"/>
                    </a:cubicBezTo>
                    <a:cubicBezTo>
                      <a:pt x="5894" y="4436"/>
                      <a:pt x="5909" y="4466"/>
                      <a:pt x="5924" y="4496"/>
                    </a:cubicBezTo>
                    <a:cubicBezTo>
                      <a:pt x="5984" y="4615"/>
                      <a:pt x="6043" y="4719"/>
                      <a:pt x="6103" y="4838"/>
                    </a:cubicBezTo>
                    <a:cubicBezTo>
                      <a:pt x="6147" y="4987"/>
                      <a:pt x="6192" y="5121"/>
                      <a:pt x="6252" y="5270"/>
                    </a:cubicBezTo>
                    <a:cubicBezTo>
                      <a:pt x="6296" y="5359"/>
                      <a:pt x="6326" y="5463"/>
                      <a:pt x="6371" y="5552"/>
                    </a:cubicBezTo>
                    <a:lnTo>
                      <a:pt x="6371" y="5538"/>
                    </a:lnTo>
                    <a:cubicBezTo>
                      <a:pt x="6356" y="5642"/>
                      <a:pt x="6356" y="5731"/>
                      <a:pt x="6326" y="5820"/>
                    </a:cubicBezTo>
                    <a:cubicBezTo>
                      <a:pt x="6162" y="6312"/>
                      <a:pt x="5984" y="6818"/>
                      <a:pt x="5552" y="7175"/>
                    </a:cubicBezTo>
                    <a:cubicBezTo>
                      <a:pt x="5463" y="7234"/>
                      <a:pt x="5403" y="7324"/>
                      <a:pt x="5329" y="7413"/>
                    </a:cubicBezTo>
                    <a:cubicBezTo>
                      <a:pt x="4942" y="7860"/>
                      <a:pt x="4585" y="8321"/>
                      <a:pt x="4376" y="8887"/>
                    </a:cubicBezTo>
                    <a:lnTo>
                      <a:pt x="4391" y="8887"/>
                    </a:lnTo>
                    <a:cubicBezTo>
                      <a:pt x="4302" y="9050"/>
                      <a:pt x="4123" y="9229"/>
                      <a:pt x="4138" y="9408"/>
                    </a:cubicBezTo>
                    <a:cubicBezTo>
                      <a:pt x="4153" y="9646"/>
                      <a:pt x="3930" y="9720"/>
                      <a:pt x="3885" y="9899"/>
                    </a:cubicBezTo>
                    <a:cubicBezTo>
                      <a:pt x="3885" y="9914"/>
                      <a:pt x="3885" y="9929"/>
                      <a:pt x="3885" y="9929"/>
                    </a:cubicBezTo>
                    <a:lnTo>
                      <a:pt x="3885" y="9929"/>
                    </a:lnTo>
                    <a:cubicBezTo>
                      <a:pt x="3870" y="10018"/>
                      <a:pt x="3840" y="10107"/>
                      <a:pt x="3840" y="10182"/>
                    </a:cubicBezTo>
                    <a:cubicBezTo>
                      <a:pt x="3825" y="10524"/>
                      <a:pt x="3885" y="10866"/>
                      <a:pt x="3989" y="11179"/>
                    </a:cubicBezTo>
                    <a:cubicBezTo>
                      <a:pt x="4153" y="11715"/>
                      <a:pt x="4078" y="12206"/>
                      <a:pt x="3796" y="12682"/>
                    </a:cubicBezTo>
                    <a:cubicBezTo>
                      <a:pt x="3617" y="13010"/>
                      <a:pt x="3453" y="13352"/>
                      <a:pt x="3379" y="13709"/>
                    </a:cubicBezTo>
                    <a:cubicBezTo>
                      <a:pt x="3275" y="14171"/>
                      <a:pt x="3334" y="14662"/>
                      <a:pt x="3453" y="15123"/>
                    </a:cubicBezTo>
                    <a:lnTo>
                      <a:pt x="3453" y="15109"/>
                    </a:lnTo>
                    <a:cubicBezTo>
                      <a:pt x="3513" y="15466"/>
                      <a:pt x="3572" y="15808"/>
                      <a:pt x="3617" y="16165"/>
                    </a:cubicBezTo>
                    <a:lnTo>
                      <a:pt x="3617" y="16165"/>
                    </a:lnTo>
                    <a:cubicBezTo>
                      <a:pt x="3647" y="16284"/>
                      <a:pt x="3662" y="16404"/>
                      <a:pt x="3677" y="16523"/>
                    </a:cubicBezTo>
                    <a:lnTo>
                      <a:pt x="3662" y="16523"/>
                    </a:lnTo>
                    <a:lnTo>
                      <a:pt x="3677" y="16537"/>
                    </a:lnTo>
                    <a:cubicBezTo>
                      <a:pt x="3677" y="16686"/>
                      <a:pt x="3691" y="16835"/>
                      <a:pt x="3691" y="16969"/>
                    </a:cubicBezTo>
                    <a:cubicBezTo>
                      <a:pt x="3691" y="17148"/>
                      <a:pt x="3691" y="17311"/>
                      <a:pt x="3691" y="17490"/>
                    </a:cubicBezTo>
                    <a:cubicBezTo>
                      <a:pt x="3677" y="17505"/>
                      <a:pt x="3647" y="17520"/>
                      <a:pt x="3632" y="17535"/>
                    </a:cubicBezTo>
                    <a:cubicBezTo>
                      <a:pt x="3617" y="17520"/>
                      <a:pt x="3602" y="17505"/>
                      <a:pt x="3587" y="17475"/>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74;p64">
                <a:extLst>
                  <a:ext uri="{FF2B5EF4-FFF2-40B4-BE49-F238E27FC236}">
                    <a16:creationId xmlns:a16="http://schemas.microsoft.com/office/drawing/2014/main" id="{14D0F1FF-9748-A9B1-7199-A45EA8EEF51B}"/>
                  </a:ext>
                </a:extLst>
              </p:cNvPr>
              <p:cNvSpPr/>
              <p:nvPr/>
            </p:nvSpPr>
            <p:spPr>
              <a:xfrm>
                <a:off x="7831399" y="2118492"/>
                <a:ext cx="211496" cy="606419"/>
              </a:xfrm>
              <a:custGeom>
                <a:avLst/>
                <a:gdLst/>
                <a:ahLst/>
                <a:cxnLst/>
                <a:rect l="l" t="t" r="r" b="b"/>
                <a:pathLst>
                  <a:path w="4958" h="14216" extrusionOk="0">
                    <a:moveTo>
                      <a:pt x="1980" y="2397"/>
                    </a:moveTo>
                    <a:cubicBezTo>
                      <a:pt x="1995" y="2397"/>
                      <a:pt x="2025" y="2397"/>
                      <a:pt x="2040" y="2411"/>
                    </a:cubicBezTo>
                    <a:cubicBezTo>
                      <a:pt x="2055" y="2352"/>
                      <a:pt x="2055" y="2307"/>
                      <a:pt x="2070" y="2248"/>
                    </a:cubicBezTo>
                    <a:cubicBezTo>
                      <a:pt x="2055" y="2248"/>
                      <a:pt x="2025" y="2248"/>
                      <a:pt x="2010" y="2233"/>
                    </a:cubicBezTo>
                    <a:cubicBezTo>
                      <a:pt x="1995" y="2292"/>
                      <a:pt x="1995" y="2337"/>
                      <a:pt x="1980" y="2397"/>
                    </a:cubicBezTo>
                    <a:close/>
                    <a:moveTo>
                      <a:pt x="1578" y="7859"/>
                    </a:moveTo>
                    <a:cubicBezTo>
                      <a:pt x="1593" y="7904"/>
                      <a:pt x="1608" y="7949"/>
                      <a:pt x="1623" y="8008"/>
                    </a:cubicBezTo>
                    <a:cubicBezTo>
                      <a:pt x="1668" y="8097"/>
                      <a:pt x="1712" y="8187"/>
                      <a:pt x="1757" y="8276"/>
                    </a:cubicBezTo>
                    <a:lnTo>
                      <a:pt x="1742" y="8276"/>
                    </a:lnTo>
                    <a:cubicBezTo>
                      <a:pt x="1787" y="8365"/>
                      <a:pt x="1831" y="8455"/>
                      <a:pt x="1861" y="8559"/>
                    </a:cubicBezTo>
                    <a:cubicBezTo>
                      <a:pt x="1936" y="8708"/>
                      <a:pt x="1995" y="8842"/>
                      <a:pt x="2055" y="8991"/>
                    </a:cubicBezTo>
                    <a:cubicBezTo>
                      <a:pt x="2099" y="9095"/>
                      <a:pt x="2144" y="9184"/>
                      <a:pt x="2189" y="9273"/>
                    </a:cubicBezTo>
                    <a:cubicBezTo>
                      <a:pt x="2204" y="9303"/>
                      <a:pt x="2218" y="9348"/>
                      <a:pt x="2218" y="9378"/>
                    </a:cubicBezTo>
                    <a:cubicBezTo>
                      <a:pt x="2293" y="9526"/>
                      <a:pt x="2352" y="9675"/>
                      <a:pt x="2412" y="9824"/>
                    </a:cubicBezTo>
                    <a:cubicBezTo>
                      <a:pt x="2427" y="9884"/>
                      <a:pt x="2442" y="9928"/>
                      <a:pt x="2457" y="9988"/>
                    </a:cubicBezTo>
                    <a:cubicBezTo>
                      <a:pt x="2501" y="10077"/>
                      <a:pt x="2531" y="10166"/>
                      <a:pt x="2576" y="10256"/>
                    </a:cubicBezTo>
                    <a:lnTo>
                      <a:pt x="2576" y="10256"/>
                    </a:lnTo>
                    <a:cubicBezTo>
                      <a:pt x="2635" y="10405"/>
                      <a:pt x="2680" y="10553"/>
                      <a:pt x="2739" y="10702"/>
                    </a:cubicBezTo>
                    <a:cubicBezTo>
                      <a:pt x="2769" y="10777"/>
                      <a:pt x="2799" y="10851"/>
                      <a:pt x="2829" y="10926"/>
                    </a:cubicBezTo>
                    <a:cubicBezTo>
                      <a:pt x="2859" y="11030"/>
                      <a:pt x="2918" y="11134"/>
                      <a:pt x="2829" y="11268"/>
                    </a:cubicBezTo>
                    <a:cubicBezTo>
                      <a:pt x="2739" y="11194"/>
                      <a:pt x="2665" y="11119"/>
                      <a:pt x="2591" y="11060"/>
                    </a:cubicBezTo>
                    <a:lnTo>
                      <a:pt x="2591" y="11074"/>
                    </a:lnTo>
                    <a:lnTo>
                      <a:pt x="2591" y="11060"/>
                    </a:lnTo>
                    <a:cubicBezTo>
                      <a:pt x="2576" y="11030"/>
                      <a:pt x="2561" y="11000"/>
                      <a:pt x="2531" y="10955"/>
                    </a:cubicBezTo>
                    <a:cubicBezTo>
                      <a:pt x="2025" y="11774"/>
                      <a:pt x="1712" y="12608"/>
                      <a:pt x="1504" y="13605"/>
                    </a:cubicBezTo>
                    <a:cubicBezTo>
                      <a:pt x="1504" y="13679"/>
                      <a:pt x="1489" y="13739"/>
                      <a:pt x="1474" y="13813"/>
                    </a:cubicBezTo>
                    <a:cubicBezTo>
                      <a:pt x="1430" y="13947"/>
                      <a:pt x="1385" y="14081"/>
                      <a:pt x="1340" y="14215"/>
                    </a:cubicBezTo>
                    <a:cubicBezTo>
                      <a:pt x="1325" y="14215"/>
                      <a:pt x="1310" y="14200"/>
                      <a:pt x="1281" y="14200"/>
                    </a:cubicBezTo>
                    <a:cubicBezTo>
                      <a:pt x="1310" y="13962"/>
                      <a:pt x="1310" y="13709"/>
                      <a:pt x="1355" y="13471"/>
                    </a:cubicBezTo>
                    <a:cubicBezTo>
                      <a:pt x="1415" y="13114"/>
                      <a:pt x="1519" y="12756"/>
                      <a:pt x="1608" y="12399"/>
                    </a:cubicBezTo>
                    <a:cubicBezTo>
                      <a:pt x="1608" y="12399"/>
                      <a:pt x="1593" y="12414"/>
                      <a:pt x="1593" y="12414"/>
                    </a:cubicBezTo>
                    <a:cubicBezTo>
                      <a:pt x="1653" y="12265"/>
                      <a:pt x="1712" y="12116"/>
                      <a:pt x="1772" y="11968"/>
                    </a:cubicBezTo>
                    <a:lnTo>
                      <a:pt x="1772" y="11968"/>
                    </a:lnTo>
                    <a:lnTo>
                      <a:pt x="2144" y="11194"/>
                    </a:lnTo>
                    <a:lnTo>
                      <a:pt x="2144" y="11194"/>
                    </a:lnTo>
                    <a:cubicBezTo>
                      <a:pt x="2218" y="11030"/>
                      <a:pt x="2293" y="10851"/>
                      <a:pt x="2367" y="10687"/>
                    </a:cubicBezTo>
                    <a:cubicBezTo>
                      <a:pt x="2352" y="10613"/>
                      <a:pt x="2338" y="10539"/>
                      <a:pt x="2323" y="10479"/>
                    </a:cubicBezTo>
                    <a:cubicBezTo>
                      <a:pt x="2099" y="9943"/>
                      <a:pt x="1876" y="9392"/>
                      <a:pt x="1668" y="8857"/>
                    </a:cubicBezTo>
                    <a:lnTo>
                      <a:pt x="1668" y="8871"/>
                    </a:lnTo>
                    <a:cubicBezTo>
                      <a:pt x="1534" y="8559"/>
                      <a:pt x="1400" y="8246"/>
                      <a:pt x="1281" y="7934"/>
                    </a:cubicBezTo>
                    <a:lnTo>
                      <a:pt x="1281" y="7934"/>
                    </a:lnTo>
                    <a:cubicBezTo>
                      <a:pt x="1206" y="7725"/>
                      <a:pt x="1147" y="7532"/>
                      <a:pt x="1072" y="7338"/>
                    </a:cubicBezTo>
                    <a:cubicBezTo>
                      <a:pt x="819" y="6758"/>
                      <a:pt x="685" y="6148"/>
                      <a:pt x="819" y="5522"/>
                    </a:cubicBezTo>
                    <a:cubicBezTo>
                      <a:pt x="879" y="5433"/>
                      <a:pt x="938" y="5329"/>
                      <a:pt x="983" y="5240"/>
                    </a:cubicBezTo>
                    <a:cubicBezTo>
                      <a:pt x="1043" y="5165"/>
                      <a:pt x="1102" y="5091"/>
                      <a:pt x="1162" y="5031"/>
                    </a:cubicBezTo>
                    <a:cubicBezTo>
                      <a:pt x="1281" y="4912"/>
                      <a:pt x="1415" y="4808"/>
                      <a:pt x="1534" y="4704"/>
                    </a:cubicBezTo>
                    <a:cubicBezTo>
                      <a:pt x="1668" y="4585"/>
                      <a:pt x="1802" y="4466"/>
                      <a:pt x="1951" y="4361"/>
                    </a:cubicBezTo>
                    <a:cubicBezTo>
                      <a:pt x="2085" y="4257"/>
                      <a:pt x="2099" y="4123"/>
                      <a:pt x="2055" y="3974"/>
                    </a:cubicBezTo>
                    <a:cubicBezTo>
                      <a:pt x="1980" y="3721"/>
                      <a:pt x="1906" y="3483"/>
                      <a:pt x="1876" y="3230"/>
                    </a:cubicBezTo>
                    <a:cubicBezTo>
                      <a:pt x="1817" y="2858"/>
                      <a:pt x="1623" y="2620"/>
                      <a:pt x="1310" y="2441"/>
                    </a:cubicBezTo>
                    <a:cubicBezTo>
                      <a:pt x="953" y="2248"/>
                      <a:pt x="596" y="2158"/>
                      <a:pt x="209" y="2352"/>
                    </a:cubicBezTo>
                    <a:cubicBezTo>
                      <a:pt x="149" y="2397"/>
                      <a:pt x="75" y="2411"/>
                      <a:pt x="1" y="2352"/>
                    </a:cubicBezTo>
                    <a:cubicBezTo>
                      <a:pt x="30" y="2322"/>
                      <a:pt x="45" y="2292"/>
                      <a:pt x="60" y="2277"/>
                    </a:cubicBezTo>
                    <a:cubicBezTo>
                      <a:pt x="194" y="2203"/>
                      <a:pt x="343" y="2129"/>
                      <a:pt x="492" y="2054"/>
                    </a:cubicBezTo>
                    <a:cubicBezTo>
                      <a:pt x="715" y="2054"/>
                      <a:pt x="938" y="2024"/>
                      <a:pt x="1147" y="2129"/>
                    </a:cubicBezTo>
                    <a:cubicBezTo>
                      <a:pt x="1296" y="2188"/>
                      <a:pt x="1459" y="2263"/>
                      <a:pt x="1623" y="2337"/>
                    </a:cubicBezTo>
                    <a:cubicBezTo>
                      <a:pt x="1683" y="2382"/>
                      <a:pt x="1727" y="2426"/>
                      <a:pt x="1787" y="2486"/>
                    </a:cubicBezTo>
                    <a:cubicBezTo>
                      <a:pt x="1831" y="2263"/>
                      <a:pt x="1861" y="2069"/>
                      <a:pt x="1921" y="1876"/>
                    </a:cubicBezTo>
                    <a:cubicBezTo>
                      <a:pt x="1980" y="1578"/>
                      <a:pt x="2070" y="1295"/>
                      <a:pt x="2144" y="1012"/>
                    </a:cubicBezTo>
                    <a:cubicBezTo>
                      <a:pt x="2159" y="968"/>
                      <a:pt x="2174" y="938"/>
                      <a:pt x="2204" y="893"/>
                    </a:cubicBezTo>
                    <a:cubicBezTo>
                      <a:pt x="2248" y="819"/>
                      <a:pt x="2308" y="759"/>
                      <a:pt x="2352" y="685"/>
                    </a:cubicBezTo>
                    <a:cubicBezTo>
                      <a:pt x="2397" y="640"/>
                      <a:pt x="2427" y="595"/>
                      <a:pt x="2472" y="566"/>
                    </a:cubicBezTo>
                    <a:cubicBezTo>
                      <a:pt x="2591" y="447"/>
                      <a:pt x="2695" y="342"/>
                      <a:pt x="2814" y="238"/>
                    </a:cubicBezTo>
                    <a:cubicBezTo>
                      <a:pt x="3246" y="45"/>
                      <a:pt x="3692" y="0"/>
                      <a:pt x="4139" y="104"/>
                    </a:cubicBezTo>
                    <a:cubicBezTo>
                      <a:pt x="4377" y="164"/>
                      <a:pt x="4600" y="238"/>
                      <a:pt x="4823" y="298"/>
                    </a:cubicBezTo>
                    <a:cubicBezTo>
                      <a:pt x="4957" y="328"/>
                      <a:pt x="4928" y="402"/>
                      <a:pt x="4883" y="491"/>
                    </a:cubicBezTo>
                    <a:cubicBezTo>
                      <a:pt x="4823" y="551"/>
                      <a:pt x="4764" y="536"/>
                      <a:pt x="4689" y="506"/>
                    </a:cubicBezTo>
                    <a:cubicBezTo>
                      <a:pt x="4273" y="298"/>
                      <a:pt x="3826" y="298"/>
                      <a:pt x="3379" y="357"/>
                    </a:cubicBezTo>
                    <a:cubicBezTo>
                      <a:pt x="3231" y="372"/>
                      <a:pt x="3097" y="432"/>
                      <a:pt x="3007" y="566"/>
                    </a:cubicBezTo>
                    <a:cubicBezTo>
                      <a:pt x="2933" y="625"/>
                      <a:pt x="2859" y="700"/>
                      <a:pt x="2799" y="774"/>
                    </a:cubicBezTo>
                    <a:cubicBezTo>
                      <a:pt x="2710" y="908"/>
                      <a:pt x="2605" y="1042"/>
                      <a:pt x="2531" y="1176"/>
                    </a:cubicBezTo>
                    <a:cubicBezTo>
                      <a:pt x="2352" y="1593"/>
                      <a:pt x="2367" y="2024"/>
                      <a:pt x="2397" y="2456"/>
                    </a:cubicBezTo>
                    <a:cubicBezTo>
                      <a:pt x="2412" y="2992"/>
                      <a:pt x="2457" y="3528"/>
                      <a:pt x="2472" y="4064"/>
                    </a:cubicBezTo>
                    <a:cubicBezTo>
                      <a:pt x="2472" y="4376"/>
                      <a:pt x="2367" y="4644"/>
                      <a:pt x="2085" y="4808"/>
                    </a:cubicBezTo>
                    <a:cubicBezTo>
                      <a:pt x="1995" y="4853"/>
                      <a:pt x="1906" y="4912"/>
                      <a:pt x="1831" y="4972"/>
                    </a:cubicBezTo>
                    <a:cubicBezTo>
                      <a:pt x="1668" y="5135"/>
                      <a:pt x="1444" y="5225"/>
                      <a:pt x="1370" y="5463"/>
                    </a:cubicBezTo>
                    <a:lnTo>
                      <a:pt x="1370" y="5463"/>
                    </a:lnTo>
                    <a:cubicBezTo>
                      <a:pt x="1072" y="5820"/>
                      <a:pt x="1057" y="6207"/>
                      <a:pt x="1206" y="6624"/>
                    </a:cubicBezTo>
                    <a:lnTo>
                      <a:pt x="1206" y="6624"/>
                    </a:lnTo>
                    <a:cubicBezTo>
                      <a:pt x="1251" y="6832"/>
                      <a:pt x="1310" y="7026"/>
                      <a:pt x="1370" y="7234"/>
                    </a:cubicBezTo>
                    <a:lnTo>
                      <a:pt x="1370" y="7234"/>
                    </a:lnTo>
                    <a:cubicBezTo>
                      <a:pt x="1444" y="7443"/>
                      <a:pt x="1504" y="7651"/>
                      <a:pt x="1578" y="7859"/>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75;p64">
                <a:extLst>
                  <a:ext uri="{FF2B5EF4-FFF2-40B4-BE49-F238E27FC236}">
                    <a16:creationId xmlns:a16="http://schemas.microsoft.com/office/drawing/2014/main" id="{1C4B0FB3-38EB-3FCB-C9F3-737CD192A7C2}"/>
                  </a:ext>
                </a:extLst>
              </p:cNvPr>
              <p:cNvSpPr/>
              <p:nvPr/>
            </p:nvSpPr>
            <p:spPr>
              <a:xfrm>
                <a:off x="7534892" y="1809273"/>
                <a:ext cx="178479" cy="323856"/>
              </a:xfrm>
              <a:custGeom>
                <a:avLst/>
                <a:gdLst/>
                <a:ahLst/>
                <a:cxnLst/>
                <a:rect l="l" t="t" r="r" b="b"/>
                <a:pathLst>
                  <a:path w="4184" h="7592" extrusionOk="0">
                    <a:moveTo>
                      <a:pt x="715" y="7145"/>
                    </a:moveTo>
                    <a:cubicBezTo>
                      <a:pt x="596" y="7294"/>
                      <a:pt x="462" y="7443"/>
                      <a:pt x="328" y="7591"/>
                    </a:cubicBezTo>
                    <a:cubicBezTo>
                      <a:pt x="358" y="7547"/>
                      <a:pt x="373" y="7487"/>
                      <a:pt x="417" y="7428"/>
                    </a:cubicBezTo>
                    <a:cubicBezTo>
                      <a:pt x="75" y="7085"/>
                      <a:pt x="0" y="6639"/>
                      <a:pt x="15" y="6177"/>
                    </a:cubicBezTo>
                    <a:cubicBezTo>
                      <a:pt x="15" y="5865"/>
                      <a:pt x="30" y="5567"/>
                      <a:pt x="75" y="5269"/>
                    </a:cubicBezTo>
                    <a:cubicBezTo>
                      <a:pt x="149" y="4763"/>
                      <a:pt x="358" y="4332"/>
                      <a:pt x="685" y="3945"/>
                    </a:cubicBezTo>
                    <a:cubicBezTo>
                      <a:pt x="1310" y="3215"/>
                      <a:pt x="1995" y="2560"/>
                      <a:pt x="2754" y="1980"/>
                    </a:cubicBezTo>
                    <a:cubicBezTo>
                      <a:pt x="3022" y="1771"/>
                      <a:pt x="3305" y="1578"/>
                      <a:pt x="3483" y="1280"/>
                    </a:cubicBezTo>
                    <a:cubicBezTo>
                      <a:pt x="3662" y="1176"/>
                      <a:pt x="3692" y="997"/>
                      <a:pt x="3707" y="804"/>
                    </a:cubicBezTo>
                    <a:cubicBezTo>
                      <a:pt x="3722" y="506"/>
                      <a:pt x="3826" y="238"/>
                      <a:pt x="4079" y="45"/>
                    </a:cubicBezTo>
                    <a:cubicBezTo>
                      <a:pt x="4094" y="30"/>
                      <a:pt x="4124" y="30"/>
                      <a:pt x="4183" y="0"/>
                    </a:cubicBezTo>
                    <a:cubicBezTo>
                      <a:pt x="4168" y="75"/>
                      <a:pt x="4168" y="134"/>
                      <a:pt x="4153" y="164"/>
                    </a:cubicBezTo>
                    <a:cubicBezTo>
                      <a:pt x="3990" y="342"/>
                      <a:pt x="3930" y="566"/>
                      <a:pt x="3930" y="789"/>
                    </a:cubicBezTo>
                    <a:cubicBezTo>
                      <a:pt x="3915" y="1057"/>
                      <a:pt x="3841" y="1280"/>
                      <a:pt x="3647" y="1459"/>
                    </a:cubicBezTo>
                    <a:cubicBezTo>
                      <a:pt x="3424" y="1682"/>
                      <a:pt x="3216" y="1905"/>
                      <a:pt x="2977" y="2099"/>
                    </a:cubicBezTo>
                    <a:cubicBezTo>
                      <a:pt x="2382" y="2531"/>
                      <a:pt x="1846" y="3037"/>
                      <a:pt x="1340" y="3558"/>
                    </a:cubicBezTo>
                    <a:cubicBezTo>
                      <a:pt x="1072" y="3826"/>
                      <a:pt x="849" y="4138"/>
                      <a:pt x="640" y="4451"/>
                    </a:cubicBezTo>
                    <a:cubicBezTo>
                      <a:pt x="402" y="4823"/>
                      <a:pt x="328" y="5269"/>
                      <a:pt x="298" y="5701"/>
                    </a:cubicBezTo>
                    <a:cubicBezTo>
                      <a:pt x="268" y="6237"/>
                      <a:pt x="343" y="6758"/>
                      <a:pt x="492" y="7294"/>
                    </a:cubicBezTo>
                    <a:cubicBezTo>
                      <a:pt x="581" y="7234"/>
                      <a:pt x="655" y="7190"/>
                      <a:pt x="715" y="7145"/>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76;p64">
                <a:extLst>
                  <a:ext uri="{FF2B5EF4-FFF2-40B4-BE49-F238E27FC236}">
                    <a16:creationId xmlns:a16="http://schemas.microsoft.com/office/drawing/2014/main" id="{90DC404A-75BB-5E58-2C3C-61D48E1E976F}"/>
                  </a:ext>
                </a:extLst>
              </p:cNvPr>
              <p:cNvSpPr/>
              <p:nvPr/>
            </p:nvSpPr>
            <p:spPr>
              <a:xfrm>
                <a:off x="7273278" y="2637839"/>
                <a:ext cx="156894" cy="148022"/>
              </a:xfrm>
              <a:custGeom>
                <a:avLst/>
                <a:gdLst/>
                <a:ahLst/>
                <a:cxnLst/>
                <a:rect l="l" t="t" r="r" b="b"/>
                <a:pathLst>
                  <a:path w="3678" h="3470" extrusionOk="0">
                    <a:moveTo>
                      <a:pt x="3677" y="3082"/>
                    </a:moveTo>
                    <a:lnTo>
                      <a:pt x="3618" y="3142"/>
                    </a:lnTo>
                    <a:cubicBezTo>
                      <a:pt x="3469" y="3008"/>
                      <a:pt x="3320" y="3097"/>
                      <a:pt x="3186" y="3112"/>
                    </a:cubicBezTo>
                    <a:cubicBezTo>
                      <a:pt x="2606" y="3216"/>
                      <a:pt x="2025" y="3320"/>
                      <a:pt x="1460" y="3395"/>
                    </a:cubicBezTo>
                    <a:cubicBezTo>
                      <a:pt x="953" y="3469"/>
                      <a:pt x="552" y="3276"/>
                      <a:pt x="284" y="2859"/>
                    </a:cubicBezTo>
                    <a:cubicBezTo>
                      <a:pt x="60" y="2516"/>
                      <a:pt x="1" y="2144"/>
                      <a:pt x="75" y="1757"/>
                    </a:cubicBezTo>
                    <a:cubicBezTo>
                      <a:pt x="90" y="1609"/>
                      <a:pt x="135" y="1475"/>
                      <a:pt x="165" y="1326"/>
                    </a:cubicBezTo>
                    <a:lnTo>
                      <a:pt x="165" y="1341"/>
                    </a:lnTo>
                    <a:cubicBezTo>
                      <a:pt x="313" y="998"/>
                      <a:pt x="477" y="671"/>
                      <a:pt x="641" y="328"/>
                    </a:cubicBezTo>
                    <a:cubicBezTo>
                      <a:pt x="686" y="284"/>
                      <a:pt x="715" y="224"/>
                      <a:pt x="760" y="165"/>
                    </a:cubicBezTo>
                    <a:cubicBezTo>
                      <a:pt x="820" y="105"/>
                      <a:pt x="879" y="60"/>
                      <a:pt x="953" y="1"/>
                    </a:cubicBezTo>
                    <a:cubicBezTo>
                      <a:pt x="953" y="1"/>
                      <a:pt x="998" y="31"/>
                      <a:pt x="1013" y="46"/>
                    </a:cubicBezTo>
                    <a:lnTo>
                      <a:pt x="1013" y="46"/>
                    </a:lnTo>
                    <a:cubicBezTo>
                      <a:pt x="983" y="135"/>
                      <a:pt x="939" y="224"/>
                      <a:pt x="909" y="328"/>
                    </a:cubicBezTo>
                    <a:lnTo>
                      <a:pt x="909" y="314"/>
                    </a:lnTo>
                    <a:cubicBezTo>
                      <a:pt x="715" y="730"/>
                      <a:pt x="522" y="1147"/>
                      <a:pt x="358" y="1564"/>
                    </a:cubicBezTo>
                    <a:cubicBezTo>
                      <a:pt x="269" y="1787"/>
                      <a:pt x="224" y="2040"/>
                      <a:pt x="313" y="2278"/>
                    </a:cubicBezTo>
                    <a:cubicBezTo>
                      <a:pt x="313" y="2353"/>
                      <a:pt x="328" y="2412"/>
                      <a:pt x="343" y="2487"/>
                    </a:cubicBezTo>
                    <a:cubicBezTo>
                      <a:pt x="418" y="2621"/>
                      <a:pt x="507" y="2755"/>
                      <a:pt x="581" y="2889"/>
                    </a:cubicBezTo>
                    <a:cubicBezTo>
                      <a:pt x="596" y="2903"/>
                      <a:pt x="611" y="2918"/>
                      <a:pt x="626" y="2933"/>
                    </a:cubicBezTo>
                    <a:cubicBezTo>
                      <a:pt x="700" y="2978"/>
                      <a:pt x="775" y="3037"/>
                      <a:pt x="864" y="3097"/>
                    </a:cubicBezTo>
                    <a:cubicBezTo>
                      <a:pt x="1087" y="3246"/>
                      <a:pt x="1326" y="3290"/>
                      <a:pt x="1579" y="3201"/>
                    </a:cubicBezTo>
                    <a:cubicBezTo>
                      <a:pt x="1713" y="3171"/>
                      <a:pt x="1847" y="3157"/>
                      <a:pt x="1981" y="3142"/>
                    </a:cubicBezTo>
                    <a:cubicBezTo>
                      <a:pt x="1995" y="3157"/>
                      <a:pt x="2010" y="3157"/>
                      <a:pt x="2025" y="3142"/>
                    </a:cubicBezTo>
                    <a:cubicBezTo>
                      <a:pt x="2129" y="3127"/>
                      <a:pt x="2248" y="3112"/>
                      <a:pt x="2368" y="3097"/>
                    </a:cubicBezTo>
                    <a:lnTo>
                      <a:pt x="2382" y="3097"/>
                    </a:lnTo>
                    <a:lnTo>
                      <a:pt x="2412" y="3082"/>
                    </a:lnTo>
                    <a:cubicBezTo>
                      <a:pt x="2516" y="3067"/>
                      <a:pt x="2635" y="3052"/>
                      <a:pt x="2740" y="3037"/>
                    </a:cubicBezTo>
                    <a:cubicBezTo>
                      <a:pt x="2933" y="2993"/>
                      <a:pt x="3112" y="2963"/>
                      <a:pt x="3290" y="2918"/>
                    </a:cubicBezTo>
                    <a:cubicBezTo>
                      <a:pt x="3380" y="2903"/>
                      <a:pt x="3469" y="2874"/>
                      <a:pt x="3558" y="2859"/>
                    </a:cubicBezTo>
                    <a:cubicBezTo>
                      <a:pt x="3603" y="2859"/>
                      <a:pt x="3633" y="2874"/>
                      <a:pt x="3648" y="2874"/>
                    </a:cubicBezTo>
                    <a:cubicBezTo>
                      <a:pt x="3663" y="2948"/>
                      <a:pt x="3663" y="3008"/>
                      <a:pt x="3677" y="3082"/>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77;p64">
                <a:extLst>
                  <a:ext uri="{FF2B5EF4-FFF2-40B4-BE49-F238E27FC236}">
                    <a16:creationId xmlns:a16="http://schemas.microsoft.com/office/drawing/2014/main" id="{6189E829-BF16-D6E9-CBFD-3EE4DF8DF364}"/>
                  </a:ext>
                </a:extLst>
              </p:cNvPr>
              <p:cNvSpPr/>
              <p:nvPr/>
            </p:nvSpPr>
            <p:spPr>
              <a:xfrm>
                <a:off x="7924093" y="1952770"/>
                <a:ext cx="99733" cy="50805"/>
              </a:xfrm>
              <a:custGeom>
                <a:avLst/>
                <a:gdLst/>
                <a:ahLst/>
                <a:cxnLst/>
                <a:rect l="l" t="t" r="r" b="b"/>
                <a:pathLst>
                  <a:path w="2338" h="1191" extrusionOk="0">
                    <a:moveTo>
                      <a:pt x="194" y="0"/>
                    </a:moveTo>
                    <a:lnTo>
                      <a:pt x="671" y="119"/>
                    </a:lnTo>
                    <a:lnTo>
                      <a:pt x="1177" y="462"/>
                    </a:lnTo>
                    <a:cubicBezTo>
                      <a:pt x="1221" y="536"/>
                      <a:pt x="1281" y="625"/>
                      <a:pt x="1400" y="610"/>
                    </a:cubicBezTo>
                    <a:cubicBezTo>
                      <a:pt x="1519" y="491"/>
                      <a:pt x="1623" y="387"/>
                      <a:pt x="1742" y="283"/>
                    </a:cubicBezTo>
                    <a:cubicBezTo>
                      <a:pt x="1891" y="134"/>
                      <a:pt x="2055" y="119"/>
                      <a:pt x="2248" y="164"/>
                    </a:cubicBezTo>
                    <a:cubicBezTo>
                      <a:pt x="2338" y="179"/>
                      <a:pt x="2323" y="238"/>
                      <a:pt x="2323" y="298"/>
                    </a:cubicBezTo>
                    <a:cubicBezTo>
                      <a:pt x="2129" y="328"/>
                      <a:pt x="1951" y="417"/>
                      <a:pt x="1832" y="566"/>
                    </a:cubicBezTo>
                    <a:cubicBezTo>
                      <a:pt x="1698" y="744"/>
                      <a:pt x="1608" y="953"/>
                      <a:pt x="1489" y="1146"/>
                    </a:cubicBezTo>
                    <a:lnTo>
                      <a:pt x="1504" y="1131"/>
                    </a:lnTo>
                    <a:cubicBezTo>
                      <a:pt x="1370" y="1191"/>
                      <a:pt x="1326" y="1131"/>
                      <a:pt x="1281" y="1012"/>
                    </a:cubicBezTo>
                    <a:cubicBezTo>
                      <a:pt x="1058" y="536"/>
                      <a:pt x="656" y="298"/>
                      <a:pt x="165" y="164"/>
                    </a:cubicBezTo>
                    <a:cubicBezTo>
                      <a:pt x="120" y="149"/>
                      <a:pt x="75" y="149"/>
                      <a:pt x="1" y="119"/>
                    </a:cubicBezTo>
                    <a:cubicBezTo>
                      <a:pt x="90" y="75"/>
                      <a:pt x="135" y="30"/>
                      <a:pt x="194"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8;p64">
                <a:extLst>
                  <a:ext uri="{FF2B5EF4-FFF2-40B4-BE49-F238E27FC236}">
                    <a16:creationId xmlns:a16="http://schemas.microsoft.com/office/drawing/2014/main" id="{0DA83D6E-D1F2-23B8-520E-31CCEC2C47F7}"/>
                  </a:ext>
                </a:extLst>
              </p:cNvPr>
              <p:cNvSpPr/>
              <p:nvPr/>
            </p:nvSpPr>
            <p:spPr>
              <a:xfrm>
                <a:off x="7572345" y="2879789"/>
                <a:ext cx="122598" cy="60360"/>
              </a:xfrm>
              <a:custGeom>
                <a:avLst/>
                <a:gdLst/>
                <a:ahLst/>
                <a:cxnLst/>
                <a:rect l="l" t="t" r="r" b="b"/>
                <a:pathLst>
                  <a:path w="2874" h="1415" extrusionOk="0">
                    <a:moveTo>
                      <a:pt x="1459" y="119"/>
                    </a:moveTo>
                    <a:cubicBezTo>
                      <a:pt x="1534" y="89"/>
                      <a:pt x="1593" y="75"/>
                      <a:pt x="1668" y="60"/>
                    </a:cubicBezTo>
                    <a:cubicBezTo>
                      <a:pt x="1787" y="45"/>
                      <a:pt x="1906" y="15"/>
                      <a:pt x="2025" y="0"/>
                    </a:cubicBezTo>
                    <a:lnTo>
                      <a:pt x="2040" y="15"/>
                    </a:lnTo>
                    <a:lnTo>
                      <a:pt x="2055" y="0"/>
                    </a:lnTo>
                    <a:lnTo>
                      <a:pt x="2546" y="0"/>
                    </a:lnTo>
                    <a:cubicBezTo>
                      <a:pt x="2635" y="45"/>
                      <a:pt x="2710" y="75"/>
                      <a:pt x="2799" y="119"/>
                    </a:cubicBezTo>
                    <a:cubicBezTo>
                      <a:pt x="2829" y="164"/>
                      <a:pt x="2844" y="208"/>
                      <a:pt x="2873" y="268"/>
                    </a:cubicBezTo>
                    <a:cubicBezTo>
                      <a:pt x="2799" y="268"/>
                      <a:pt x="2754" y="283"/>
                      <a:pt x="2725" y="268"/>
                    </a:cubicBezTo>
                    <a:cubicBezTo>
                      <a:pt x="2397" y="164"/>
                      <a:pt x="2070" y="223"/>
                      <a:pt x="1742" y="283"/>
                    </a:cubicBezTo>
                    <a:cubicBezTo>
                      <a:pt x="1355" y="372"/>
                      <a:pt x="983" y="476"/>
                      <a:pt x="670" y="759"/>
                    </a:cubicBezTo>
                    <a:lnTo>
                      <a:pt x="670" y="759"/>
                    </a:lnTo>
                    <a:cubicBezTo>
                      <a:pt x="670" y="759"/>
                      <a:pt x="670" y="759"/>
                      <a:pt x="670" y="759"/>
                    </a:cubicBezTo>
                    <a:cubicBezTo>
                      <a:pt x="551" y="849"/>
                      <a:pt x="447" y="938"/>
                      <a:pt x="343" y="1042"/>
                    </a:cubicBezTo>
                    <a:lnTo>
                      <a:pt x="343" y="1042"/>
                    </a:lnTo>
                    <a:cubicBezTo>
                      <a:pt x="254" y="1161"/>
                      <a:pt x="149" y="1280"/>
                      <a:pt x="45" y="1414"/>
                    </a:cubicBezTo>
                    <a:cubicBezTo>
                      <a:pt x="30" y="1340"/>
                      <a:pt x="16" y="1310"/>
                      <a:pt x="1" y="1265"/>
                    </a:cubicBezTo>
                    <a:cubicBezTo>
                      <a:pt x="105" y="1042"/>
                      <a:pt x="209" y="819"/>
                      <a:pt x="403" y="655"/>
                    </a:cubicBezTo>
                    <a:cubicBezTo>
                      <a:pt x="477" y="610"/>
                      <a:pt x="551" y="551"/>
                      <a:pt x="641" y="491"/>
                    </a:cubicBezTo>
                    <a:cubicBezTo>
                      <a:pt x="790" y="402"/>
                      <a:pt x="953" y="313"/>
                      <a:pt x="1117" y="223"/>
                    </a:cubicBezTo>
                    <a:cubicBezTo>
                      <a:pt x="1236" y="194"/>
                      <a:pt x="1340" y="149"/>
                      <a:pt x="1459" y="119"/>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79;p64">
                <a:extLst>
                  <a:ext uri="{FF2B5EF4-FFF2-40B4-BE49-F238E27FC236}">
                    <a16:creationId xmlns:a16="http://schemas.microsoft.com/office/drawing/2014/main" id="{DED36451-8D78-3875-42E8-61CFA8665D83}"/>
                  </a:ext>
                </a:extLst>
              </p:cNvPr>
              <p:cNvSpPr/>
              <p:nvPr/>
            </p:nvSpPr>
            <p:spPr>
              <a:xfrm>
                <a:off x="7534892" y="2994707"/>
                <a:ext cx="12115" cy="12712"/>
              </a:xfrm>
              <a:custGeom>
                <a:avLst/>
                <a:gdLst/>
                <a:ahLst/>
                <a:cxnLst/>
                <a:rect l="l" t="t" r="r" b="b"/>
                <a:pathLst>
                  <a:path w="284" h="298" extrusionOk="0">
                    <a:moveTo>
                      <a:pt x="283" y="298"/>
                    </a:moveTo>
                    <a:cubicBezTo>
                      <a:pt x="179" y="194"/>
                      <a:pt x="90" y="104"/>
                      <a:pt x="0" y="0"/>
                    </a:cubicBezTo>
                    <a:cubicBezTo>
                      <a:pt x="90" y="104"/>
                      <a:pt x="179" y="194"/>
                      <a:pt x="283" y="298"/>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80;p64">
                <a:extLst>
                  <a:ext uri="{FF2B5EF4-FFF2-40B4-BE49-F238E27FC236}">
                    <a16:creationId xmlns:a16="http://schemas.microsoft.com/office/drawing/2014/main" id="{13B2E227-B28F-1BC9-09B7-E9BA130B8212}"/>
                  </a:ext>
                </a:extLst>
              </p:cNvPr>
              <p:cNvSpPr/>
              <p:nvPr/>
            </p:nvSpPr>
            <p:spPr>
              <a:xfrm>
                <a:off x="7267562" y="3067735"/>
                <a:ext cx="4522" cy="19708"/>
              </a:xfrm>
              <a:custGeom>
                <a:avLst/>
                <a:gdLst/>
                <a:ahLst/>
                <a:cxnLst/>
                <a:rect l="l" t="t" r="r" b="b"/>
                <a:pathLst>
                  <a:path w="106" h="462" extrusionOk="0">
                    <a:moveTo>
                      <a:pt x="105" y="461"/>
                    </a:moveTo>
                    <a:cubicBezTo>
                      <a:pt x="75" y="298"/>
                      <a:pt x="46" y="149"/>
                      <a:pt x="1" y="0"/>
                    </a:cubicBezTo>
                    <a:cubicBezTo>
                      <a:pt x="46" y="149"/>
                      <a:pt x="75" y="298"/>
                      <a:pt x="105" y="46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881;p64">
                <a:extLst>
                  <a:ext uri="{FF2B5EF4-FFF2-40B4-BE49-F238E27FC236}">
                    <a16:creationId xmlns:a16="http://schemas.microsoft.com/office/drawing/2014/main" id="{E5737621-7F72-0C40-CC63-2016D4EF4919}"/>
                  </a:ext>
                </a:extLst>
              </p:cNvPr>
              <p:cNvSpPr/>
              <p:nvPr/>
            </p:nvSpPr>
            <p:spPr>
              <a:xfrm>
                <a:off x="7797743" y="3145157"/>
                <a:ext cx="19111" cy="1962"/>
              </a:xfrm>
              <a:custGeom>
                <a:avLst/>
                <a:gdLst/>
                <a:ahLst/>
                <a:cxnLst/>
                <a:rect l="l" t="t" r="r" b="b"/>
                <a:pathLst>
                  <a:path w="448" h="46" extrusionOk="0">
                    <a:moveTo>
                      <a:pt x="447" y="46"/>
                    </a:moveTo>
                    <a:cubicBezTo>
                      <a:pt x="298" y="31"/>
                      <a:pt x="150" y="16"/>
                      <a:pt x="1" y="1"/>
                    </a:cubicBezTo>
                    <a:cubicBezTo>
                      <a:pt x="150" y="16"/>
                      <a:pt x="298" y="31"/>
                      <a:pt x="447" y="46"/>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882;p64">
                <a:extLst>
                  <a:ext uri="{FF2B5EF4-FFF2-40B4-BE49-F238E27FC236}">
                    <a16:creationId xmlns:a16="http://schemas.microsoft.com/office/drawing/2014/main" id="{920AE221-AB68-52DB-B31D-030398DEC9D8}"/>
                  </a:ext>
                </a:extLst>
              </p:cNvPr>
              <p:cNvSpPr/>
              <p:nvPr/>
            </p:nvSpPr>
            <p:spPr>
              <a:xfrm>
                <a:off x="7739346" y="2762312"/>
                <a:ext cx="7038" cy="14632"/>
              </a:xfrm>
              <a:custGeom>
                <a:avLst/>
                <a:gdLst/>
                <a:ahLst/>
                <a:cxnLst/>
                <a:rect l="l" t="t" r="r" b="b"/>
                <a:pathLst>
                  <a:path w="165" h="343" extrusionOk="0">
                    <a:moveTo>
                      <a:pt x="164" y="343"/>
                    </a:moveTo>
                    <a:cubicBezTo>
                      <a:pt x="105" y="224"/>
                      <a:pt x="45" y="119"/>
                      <a:pt x="0" y="0"/>
                    </a:cubicBezTo>
                    <a:cubicBezTo>
                      <a:pt x="45" y="119"/>
                      <a:pt x="105" y="224"/>
                      <a:pt x="164" y="343"/>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883;p64">
                <a:extLst>
                  <a:ext uri="{FF2B5EF4-FFF2-40B4-BE49-F238E27FC236}">
                    <a16:creationId xmlns:a16="http://schemas.microsoft.com/office/drawing/2014/main" id="{10A8A648-BB8E-3637-0E24-53AF09926325}"/>
                  </a:ext>
                </a:extLst>
              </p:cNvPr>
              <p:cNvSpPr/>
              <p:nvPr/>
            </p:nvSpPr>
            <p:spPr>
              <a:xfrm>
                <a:off x="7340591" y="2771825"/>
                <a:ext cx="17191" cy="2602"/>
              </a:xfrm>
              <a:custGeom>
                <a:avLst/>
                <a:gdLst/>
                <a:ahLst/>
                <a:cxnLst/>
                <a:rect l="l" t="t" r="r" b="b"/>
                <a:pathLst>
                  <a:path w="403" h="61" extrusionOk="0">
                    <a:moveTo>
                      <a:pt x="403" y="1"/>
                    </a:moveTo>
                    <a:cubicBezTo>
                      <a:pt x="269" y="16"/>
                      <a:pt x="135" y="30"/>
                      <a:pt x="1" y="60"/>
                    </a:cubicBezTo>
                    <a:cubicBezTo>
                      <a:pt x="135" y="30"/>
                      <a:pt x="269" y="16"/>
                      <a:pt x="403"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884;p64">
                <a:extLst>
                  <a:ext uri="{FF2B5EF4-FFF2-40B4-BE49-F238E27FC236}">
                    <a16:creationId xmlns:a16="http://schemas.microsoft.com/office/drawing/2014/main" id="{26D23407-B315-CC6B-3C5E-92DCD0A1C916}"/>
                  </a:ext>
                </a:extLst>
              </p:cNvPr>
              <p:cNvSpPr/>
              <p:nvPr/>
            </p:nvSpPr>
            <p:spPr>
              <a:xfrm>
                <a:off x="7486008" y="3515973"/>
                <a:ext cx="17831" cy="1962"/>
              </a:xfrm>
              <a:custGeom>
                <a:avLst/>
                <a:gdLst/>
                <a:ahLst/>
                <a:cxnLst/>
                <a:rect l="l" t="t" r="r" b="b"/>
                <a:pathLst>
                  <a:path w="418" h="46" extrusionOk="0">
                    <a:moveTo>
                      <a:pt x="417" y="1"/>
                    </a:moveTo>
                    <a:cubicBezTo>
                      <a:pt x="283" y="16"/>
                      <a:pt x="134" y="31"/>
                      <a:pt x="0" y="45"/>
                    </a:cubicBezTo>
                    <a:cubicBezTo>
                      <a:pt x="134" y="31"/>
                      <a:pt x="283" y="16"/>
                      <a:pt x="417"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885;p64">
                <a:extLst>
                  <a:ext uri="{FF2B5EF4-FFF2-40B4-BE49-F238E27FC236}">
                    <a16:creationId xmlns:a16="http://schemas.microsoft.com/office/drawing/2014/main" id="{1880D033-B9F7-A956-C95B-C9A39F2473C4}"/>
                  </a:ext>
                </a:extLst>
              </p:cNvPr>
              <p:cNvSpPr/>
              <p:nvPr/>
            </p:nvSpPr>
            <p:spPr>
              <a:xfrm>
                <a:off x="7699974" y="3192165"/>
                <a:ext cx="13992" cy="1962"/>
              </a:xfrm>
              <a:custGeom>
                <a:avLst/>
                <a:gdLst/>
                <a:ahLst/>
                <a:cxnLst/>
                <a:rect l="l" t="t" r="r" b="b"/>
                <a:pathLst>
                  <a:path w="328" h="46" extrusionOk="0">
                    <a:moveTo>
                      <a:pt x="328" y="0"/>
                    </a:moveTo>
                    <a:cubicBezTo>
                      <a:pt x="224" y="15"/>
                      <a:pt x="105" y="30"/>
                      <a:pt x="0" y="45"/>
                    </a:cubicBezTo>
                    <a:cubicBezTo>
                      <a:pt x="105" y="30"/>
                      <a:pt x="224" y="15"/>
                      <a:pt x="328"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886;p64">
                <a:extLst>
                  <a:ext uri="{FF2B5EF4-FFF2-40B4-BE49-F238E27FC236}">
                    <a16:creationId xmlns:a16="http://schemas.microsoft.com/office/drawing/2014/main" id="{B2195A8D-880D-E432-5529-DB016846C483}"/>
                  </a:ext>
                </a:extLst>
              </p:cNvPr>
              <p:cNvSpPr/>
              <p:nvPr/>
            </p:nvSpPr>
            <p:spPr>
              <a:xfrm>
                <a:off x="7661881" y="3651878"/>
                <a:ext cx="14632" cy="2559"/>
              </a:xfrm>
              <a:custGeom>
                <a:avLst/>
                <a:gdLst/>
                <a:ahLst/>
                <a:cxnLst/>
                <a:rect l="l" t="t" r="r" b="b"/>
                <a:pathLst>
                  <a:path w="343" h="60" extrusionOk="0">
                    <a:moveTo>
                      <a:pt x="343" y="60"/>
                    </a:moveTo>
                    <a:cubicBezTo>
                      <a:pt x="224" y="45"/>
                      <a:pt x="119" y="15"/>
                      <a:pt x="0" y="0"/>
                    </a:cubicBezTo>
                    <a:cubicBezTo>
                      <a:pt x="119" y="15"/>
                      <a:pt x="224" y="45"/>
                      <a:pt x="343" y="6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87;p64">
                <a:extLst>
                  <a:ext uri="{FF2B5EF4-FFF2-40B4-BE49-F238E27FC236}">
                    <a16:creationId xmlns:a16="http://schemas.microsoft.com/office/drawing/2014/main" id="{12D965CB-ED6B-6635-1244-F54621BA0E5F}"/>
                  </a:ext>
                </a:extLst>
              </p:cNvPr>
              <p:cNvSpPr/>
              <p:nvPr/>
            </p:nvSpPr>
            <p:spPr>
              <a:xfrm>
                <a:off x="7376166" y="2767388"/>
                <a:ext cx="13992" cy="1962"/>
              </a:xfrm>
              <a:custGeom>
                <a:avLst/>
                <a:gdLst/>
                <a:ahLst/>
                <a:cxnLst/>
                <a:rect l="l" t="t" r="r" b="b"/>
                <a:pathLst>
                  <a:path w="328" h="46" extrusionOk="0">
                    <a:moveTo>
                      <a:pt x="328" y="0"/>
                    </a:moveTo>
                    <a:cubicBezTo>
                      <a:pt x="223" y="15"/>
                      <a:pt x="104" y="30"/>
                      <a:pt x="0" y="45"/>
                    </a:cubicBezTo>
                    <a:cubicBezTo>
                      <a:pt x="104" y="30"/>
                      <a:pt x="223" y="15"/>
                      <a:pt x="328"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88;p64">
                <a:extLst>
                  <a:ext uri="{FF2B5EF4-FFF2-40B4-BE49-F238E27FC236}">
                    <a16:creationId xmlns:a16="http://schemas.microsoft.com/office/drawing/2014/main" id="{DFCE3E03-256E-8F20-D854-A78D55A7A343}"/>
                  </a:ext>
                </a:extLst>
              </p:cNvPr>
              <p:cNvSpPr/>
              <p:nvPr/>
            </p:nvSpPr>
            <p:spPr>
              <a:xfrm>
                <a:off x="7359658" y="2769905"/>
                <a:ext cx="14632" cy="1962"/>
              </a:xfrm>
              <a:custGeom>
                <a:avLst/>
                <a:gdLst/>
                <a:ahLst/>
                <a:cxnLst/>
                <a:rect l="l" t="t" r="r" b="b"/>
                <a:pathLst>
                  <a:path w="343" h="46" extrusionOk="0">
                    <a:moveTo>
                      <a:pt x="343" y="1"/>
                    </a:moveTo>
                    <a:cubicBezTo>
                      <a:pt x="223" y="16"/>
                      <a:pt x="104" y="31"/>
                      <a:pt x="0" y="46"/>
                    </a:cubicBezTo>
                    <a:cubicBezTo>
                      <a:pt x="104" y="31"/>
                      <a:pt x="223" y="16"/>
                      <a:pt x="343"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89;p64">
                <a:extLst>
                  <a:ext uri="{FF2B5EF4-FFF2-40B4-BE49-F238E27FC236}">
                    <a16:creationId xmlns:a16="http://schemas.microsoft.com/office/drawing/2014/main" id="{23D3AC47-5E09-7015-AF85-DEEFE2565D0F}"/>
                  </a:ext>
                </a:extLst>
              </p:cNvPr>
              <p:cNvSpPr/>
              <p:nvPr/>
            </p:nvSpPr>
            <p:spPr>
              <a:xfrm>
                <a:off x="7957749" y="3724864"/>
                <a:ext cx="12115" cy="4522"/>
              </a:xfrm>
              <a:custGeom>
                <a:avLst/>
                <a:gdLst/>
                <a:ahLst/>
                <a:cxnLst/>
                <a:rect l="l" t="t" r="r" b="b"/>
                <a:pathLst>
                  <a:path w="284" h="106" extrusionOk="0">
                    <a:moveTo>
                      <a:pt x="284" y="1"/>
                    </a:moveTo>
                    <a:cubicBezTo>
                      <a:pt x="194" y="31"/>
                      <a:pt x="90" y="75"/>
                      <a:pt x="1" y="105"/>
                    </a:cubicBezTo>
                    <a:cubicBezTo>
                      <a:pt x="90" y="75"/>
                      <a:pt x="194" y="31"/>
                      <a:pt x="284"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90;p64">
                <a:extLst>
                  <a:ext uri="{FF2B5EF4-FFF2-40B4-BE49-F238E27FC236}">
                    <a16:creationId xmlns:a16="http://schemas.microsoft.com/office/drawing/2014/main" id="{40F7B898-0F65-A502-3C3A-2C4FA5C15E2E}"/>
                  </a:ext>
                </a:extLst>
              </p:cNvPr>
              <p:cNvSpPr/>
              <p:nvPr/>
            </p:nvSpPr>
            <p:spPr>
              <a:xfrm>
                <a:off x="7476495" y="3236614"/>
                <a:ext cx="5119" cy="11475"/>
              </a:xfrm>
              <a:custGeom>
                <a:avLst/>
                <a:gdLst/>
                <a:ahLst/>
                <a:cxnLst/>
                <a:rect l="l" t="t" r="r" b="b"/>
                <a:pathLst>
                  <a:path w="120" h="269" extrusionOk="0">
                    <a:moveTo>
                      <a:pt x="119" y="0"/>
                    </a:moveTo>
                    <a:cubicBezTo>
                      <a:pt x="89" y="90"/>
                      <a:pt x="45" y="179"/>
                      <a:pt x="0" y="268"/>
                    </a:cubicBezTo>
                    <a:cubicBezTo>
                      <a:pt x="45" y="179"/>
                      <a:pt x="89" y="90"/>
                      <a:pt x="119"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91;p64">
                <a:extLst>
                  <a:ext uri="{FF2B5EF4-FFF2-40B4-BE49-F238E27FC236}">
                    <a16:creationId xmlns:a16="http://schemas.microsoft.com/office/drawing/2014/main" id="{9AED386D-D99C-F067-0DAB-DE8FE1A7F3B1}"/>
                  </a:ext>
                </a:extLst>
              </p:cNvPr>
              <p:cNvSpPr/>
              <p:nvPr/>
            </p:nvSpPr>
            <p:spPr>
              <a:xfrm>
                <a:off x="7873331" y="2333099"/>
                <a:ext cx="7636" cy="8915"/>
              </a:xfrm>
              <a:custGeom>
                <a:avLst/>
                <a:gdLst/>
                <a:ahLst/>
                <a:cxnLst/>
                <a:rect l="l" t="t" r="r" b="b"/>
                <a:pathLst>
                  <a:path w="179" h="209" extrusionOk="0">
                    <a:moveTo>
                      <a:pt x="179" y="0"/>
                    </a:moveTo>
                    <a:cubicBezTo>
                      <a:pt x="119" y="60"/>
                      <a:pt x="60" y="134"/>
                      <a:pt x="0" y="209"/>
                    </a:cubicBezTo>
                    <a:cubicBezTo>
                      <a:pt x="60" y="134"/>
                      <a:pt x="119" y="60"/>
                      <a:pt x="179"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92;p64">
                <a:extLst>
                  <a:ext uri="{FF2B5EF4-FFF2-40B4-BE49-F238E27FC236}">
                    <a16:creationId xmlns:a16="http://schemas.microsoft.com/office/drawing/2014/main" id="{AF913A6B-4808-3FD9-F1ED-A064177B55B5}"/>
                  </a:ext>
                </a:extLst>
              </p:cNvPr>
              <p:cNvSpPr/>
              <p:nvPr/>
            </p:nvSpPr>
            <p:spPr>
              <a:xfrm>
                <a:off x="7852344" y="3126132"/>
                <a:ext cx="14674" cy="2559"/>
              </a:xfrm>
              <a:custGeom>
                <a:avLst/>
                <a:gdLst/>
                <a:ahLst/>
                <a:cxnLst/>
                <a:rect l="l" t="t" r="r" b="b"/>
                <a:pathLst>
                  <a:path w="344" h="60" extrusionOk="0">
                    <a:moveTo>
                      <a:pt x="343" y="0"/>
                    </a:moveTo>
                    <a:cubicBezTo>
                      <a:pt x="224" y="30"/>
                      <a:pt x="120" y="45"/>
                      <a:pt x="1" y="60"/>
                    </a:cubicBezTo>
                    <a:cubicBezTo>
                      <a:pt x="120" y="45"/>
                      <a:pt x="224" y="30"/>
                      <a:pt x="343"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93;p64">
                <a:extLst>
                  <a:ext uri="{FF2B5EF4-FFF2-40B4-BE49-F238E27FC236}">
                    <a16:creationId xmlns:a16="http://schemas.microsoft.com/office/drawing/2014/main" id="{3DE9D62E-76EA-4781-72A7-5A6126254D5E}"/>
                  </a:ext>
                </a:extLst>
              </p:cNvPr>
              <p:cNvSpPr/>
              <p:nvPr/>
            </p:nvSpPr>
            <p:spPr>
              <a:xfrm>
                <a:off x="7880284" y="3121696"/>
                <a:ext cx="14674" cy="2559"/>
              </a:xfrm>
              <a:custGeom>
                <a:avLst/>
                <a:gdLst/>
                <a:ahLst/>
                <a:cxnLst/>
                <a:rect l="l" t="t" r="r" b="b"/>
                <a:pathLst>
                  <a:path w="344" h="60" extrusionOk="0">
                    <a:moveTo>
                      <a:pt x="343" y="0"/>
                    </a:moveTo>
                    <a:cubicBezTo>
                      <a:pt x="239" y="15"/>
                      <a:pt x="120" y="30"/>
                      <a:pt x="1" y="60"/>
                    </a:cubicBezTo>
                    <a:cubicBezTo>
                      <a:pt x="120" y="30"/>
                      <a:pt x="239" y="15"/>
                      <a:pt x="343"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94;p64">
                <a:extLst>
                  <a:ext uri="{FF2B5EF4-FFF2-40B4-BE49-F238E27FC236}">
                    <a16:creationId xmlns:a16="http://schemas.microsoft.com/office/drawing/2014/main" id="{D85A75DA-6445-F3CD-BB03-4823DC78BDA5}"/>
                  </a:ext>
                </a:extLst>
              </p:cNvPr>
              <p:cNvSpPr/>
              <p:nvPr/>
            </p:nvSpPr>
            <p:spPr>
              <a:xfrm>
                <a:off x="7549481" y="3581366"/>
                <a:ext cx="5119" cy="12115"/>
              </a:xfrm>
              <a:custGeom>
                <a:avLst/>
                <a:gdLst/>
                <a:ahLst/>
                <a:cxnLst/>
                <a:rect l="l" t="t" r="r" b="b"/>
                <a:pathLst>
                  <a:path w="120" h="284" extrusionOk="0">
                    <a:moveTo>
                      <a:pt x="1" y="1"/>
                    </a:moveTo>
                    <a:cubicBezTo>
                      <a:pt x="45" y="90"/>
                      <a:pt x="75" y="180"/>
                      <a:pt x="120" y="284"/>
                    </a:cubicBezTo>
                    <a:cubicBezTo>
                      <a:pt x="75" y="180"/>
                      <a:pt x="45" y="90"/>
                      <a:pt x="1"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95;p64">
                <a:extLst>
                  <a:ext uri="{FF2B5EF4-FFF2-40B4-BE49-F238E27FC236}">
                    <a16:creationId xmlns:a16="http://schemas.microsoft.com/office/drawing/2014/main" id="{9E159E16-86F5-5F6D-D225-6E582A82C7EB}"/>
                  </a:ext>
                </a:extLst>
              </p:cNvPr>
              <p:cNvSpPr/>
              <p:nvPr/>
            </p:nvSpPr>
            <p:spPr>
              <a:xfrm>
                <a:off x="7526020" y="2347048"/>
                <a:ext cx="64157" cy="95297"/>
              </a:xfrm>
              <a:custGeom>
                <a:avLst/>
                <a:gdLst/>
                <a:ahLst/>
                <a:cxnLst/>
                <a:rect l="l" t="t" r="r" b="b"/>
                <a:pathLst>
                  <a:path w="1504" h="2234" extrusionOk="0">
                    <a:moveTo>
                      <a:pt x="1503" y="2204"/>
                    </a:moveTo>
                    <a:cubicBezTo>
                      <a:pt x="834" y="2233"/>
                      <a:pt x="0" y="715"/>
                      <a:pt x="357" y="1"/>
                    </a:cubicBezTo>
                    <a:cubicBezTo>
                      <a:pt x="387" y="120"/>
                      <a:pt x="417" y="209"/>
                      <a:pt x="432" y="283"/>
                    </a:cubicBezTo>
                    <a:cubicBezTo>
                      <a:pt x="461" y="403"/>
                      <a:pt x="476" y="536"/>
                      <a:pt x="491" y="656"/>
                    </a:cubicBezTo>
                    <a:cubicBezTo>
                      <a:pt x="566" y="1057"/>
                      <a:pt x="729" y="1385"/>
                      <a:pt x="1012" y="1668"/>
                    </a:cubicBezTo>
                    <a:cubicBezTo>
                      <a:pt x="1191" y="1846"/>
                      <a:pt x="1340" y="2025"/>
                      <a:pt x="1503" y="2204"/>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96;p64">
                <a:extLst>
                  <a:ext uri="{FF2B5EF4-FFF2-40B4-BE49-F238E27FC236}">
                    <a16:creationId xmlns:a16="http://schemas.microsoft.com/office/drawing/2014/main" id="{EDCD73F6-8148-784A-1ED9-16C7E86DF8C0}"/>
                  </a:ext>
                </a:extLst>
              </p:cNvPr>
              <p:cNvSpPr/>
              <p:nvPr/>
            </p:nvSpPr>
            <p:spPr>
              <a:xfrm>
                <a:off x="7725355" y="2536913"/>
                <a:ext cx="5119" cy="11475"/>
              </a:xfrm>
              <a:custGeom>
                <a:avLst/>
                <a:gdLst/>
                <a:ahLst/>
                <a:cxnLst/>
                <a:rect l="l" t="t" r="r" b="b"/>
                <a:pathLst>
                  <a:path w="120" h="269" extrusionOk="0">
                    <a:moveTo>
                      <a:pt x="120" y="60"/>
                    </a:moveTo>
                    <a:cubicBezTo>
                      <a:pt x="105" y="134"/>
                      <a:pt x="75" y="194"/>
                      <a:pt x="60" y="268"/>
                    </a:cubicBezTo>
                    <a:cubicBezTo>
                      <a:pt x="46" y="253"/>
                      <a:pt x="16" y="238"/>
                      <a:pt x="1" y="224"/>
                    </a:cubicBezTo>
                    <a:cubicBezTo>
                      <a:pt x="16" y="149"/>
                      <a:pt x="46" y="75"/>
                      <a:pt x="75" y="0"/>
                    </a:cubicBezTo>
                    <a:cubicBezTo>
                      <a:pt x="90" y="30"/>
                      <a:pt x="105" y="45"/>
                      <a:pt x="120" y="6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897;p64">
                <a:extLst>
                  <a:ext uri="{FF2B5EF4-FFF2-40B4-BE49-F238E27FC236}">
                    <a16:creationId xmlns:a16="http://schemas.microsoft.com/office/drawing/2014/main" id="{5E9C9C83-81FA-6B45-9D5C-01185DA352E2}"/>
                  </a:ext>
                </a:extLst>
              </p:cNvPr>
              <p:cNvSpPr/>
              <p:nvPr/>
            </p:nvSpPr>
            <p:spPr>
              <a:xfrm>
                <a:off x="7732990" y="2515329"/>
                <a:ext cx="1322" cy="22267"/>
              </a:xfrm>
              <a:custGeom>
                <a:avLst/>
                <a:gdLst/>
                <a:ahLst/>
                <a:cxnLst/>
                <a:rect l="l" t="t" r="r" b="b"/>
                <a:pathLst>
                  <a:path w="31" h="522" extrusionOk="0">
                    <a:moveTo>
                      <a:pt x="0" y="0"/>
                    </a:moveTo>
                    <a:cubicBezTo>
                      <a:pt x="15" y="15"/>
                      <a:pt x="30" y="15"/>
                      <a:pt x="30" y="30"/>
                    </a:cubicBezTo>
                    <a:cubicBezTo>
                      <a:pt x="30" y="194"/>
                      <a:pt x="15" y="357"/>
                      <a:pt x="0" y="521"/>
                    </a:cubicBezTo>
                    <a:cubicBezTo>
                      <a:pt x="0" y="342"/>
                      <a:pt x="0" y="179"/>
                      <a:pt x="0"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898;p64">
                <a:extLst>
                  <a:ext uri="{FF2B5EF4-FFF2-40B4-BE49-F238E27FC236}">
                    <a16:creationId xmlns:a16="http://schemas.microsoft.com/office/drawing/2014/main" id="{0FFCC30D-AA0A-39F6-72DD-DAF1D72E62DA}"/>
                  </a:ext>
                </a:extLst>
              </p:cNvPr>
              <p:cNvSpPr/>
              <p:nvPr/>
            </p:nvSpPr>
            <p:spPr>
              <a:xfrm>
                <a:off x="7728554" y="2302599"/>
                <a:ext cx="1322" cy="9555"/>
              </a:xfrm>
              <a:custGeom>
                <a:avLst/>
                <a:gdLst/>
                <a:ahLst/>
                <a:cxnLst/>
                <a:rect l="l" t="t" r="r" b="b"/>
                <a:pathLst>
                  <a:path w="31" h="224" extrusionOk="0">
                    <a:moveTo>
                      <a:pt x="30" y="1"/>
                    </a:moveTo>
                    <a:lnTo>
                      <a:pt x="30" y="224"/>
                    </a:lnTo>
                    <a:lnTo>
                      <a:pt x="0" y="224"/>
                    </a:lnTo>
                    <a:lnTo>
                      <a:pt x="0" y="1"/>
                    </a:lnTo>
                    <a:cubicBezTo>
                      <a:pt x="0" y="1"/>
                      <a:pt x="15" y="1"/>
                      <a:pt x="30"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899;p64">
                <a:extLst>
                  <a:ext uri="{FF2B5EF4-FFF2-40B4-BE49-F238E27FC236}">
                    <a16:creationId xmlns:a16="http://schemas.microsoft.com/office/drawing/2014/main" id="{4CC55871-1132-298F-D084-B1E28163A09D}"/>
                  </a:ext>
                </a:extLst>
              </p:cNvPr>
              <p:cNvSpPr/>
              <p:nvPr/>
            </p:nvSpPr>
            <p:spPr>
              <a:xfrm>
                <a:off x="7915860" y="2213702"/>
                <a:ext cx="3839" cy="7678"/>
              </a:xfrm>
              <a:custGeom>
                <a:avLst/>
                <a:gdLst/>
                <a:ahLst/>
                <a:cxnLst/>
                <a:rect l="l" t="t" r="r" b="b"/>
                <a:pathLst>
                  <a:path w="90" h="180" extrusionOk="0">
                    <a:moveTo>
                      <a:pt x="0" y="165"/>
                    </a:moveTo>
                    <a:cubicBezTo>
                      <a:pt x="15" y="105"/>
                      <a:pt x="15" y="60"/>
                      <a:pt x="30" y="1"/>
                    </a:cubicBezTo>
                    <a:cubicBezTo>
                      <a:pt x="45" y="16"/>
                      <a:pt x="75" y="16"/>
                      <a:pt x="90" y="16"/>
                    </a:cubicBezTo>
                    <a:cubicBezTo>
                      <a:pt x="75" y="75"/>
                      <a:pt x="75" y="120"/>
                      <a:pt x="60" y="179"/>
                    </a:cubicBezTo>
                    <a:cubicBezTo>
                      <a:pt x="45" y="165"/>
                      <a:pt x="15" y="165"/>
                      <a:pt x="0" y="165"/>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900;p64">
              <a:extLst>
                <a:ext uri="{FF2B5EF4-FFF2-40B4-BE49-F238E27FC236}">
                  <a16:creationId xmlns:a16="http://schemas.microsoft.com/office/drawing/2014/main" id="{4B9A0718-1AB5-4333-9001-CE9286E2D676}"/>
                </a:ext>
              </a:extLst>
            </p:cNvPr>
            <p:cNvGrpSpPr/>
            <p:nvPr/>
          </p:nvGrpSpPr>
          <p:grpSpPr>
            <a:xfrm>
              <a:off x="1158225" y="1244472"/>
              <a:ext cx="1423697" cy="3337606"/>
              <a:chOff x="7164717" y="1668932"/>
              <a:chExt cx="997546" cy="2338569"/>
            </a:xfrm>
          </p:grpSpPr>
          <p:sp>
            <p:nvSpPr>
              <p:cNvPr id="9" name="Google Shape;901;p64">
                <a:extLst>
                  <a:ext uri="{FF2B5EF4-FFF2-40B4-BE49-F238E27FC236}">
                    <a16:creationId xmlns:a16="http://schemas.microsoft.com/office/drawing/2014/main" id="{848DFFA7-8289-3439-DD81-484C0E45CF7A}"/>
                  </a:ext>
                </a:extLst>
              </p:cNvPr>
              <p:cNvSpPr/>
              <p:nvPr/>
            </p:nvSpPr>
            <p:spPr>
              <a:xfrm>
                <a:off x="7164717" y="1668932"/>
                <a:ext cx="997546" cy="2338569"/>
              </a:xfrm>
              <a:custGeom>
                <a:avLst/>
                <a:gdLst/>
                <a:ahLst/>
                <a:cxnLst/>
                <a:rect l="l" t="t" r="r" b="b"/>
                <a:pathLst>
                  <a:path w="23385" h="54822" extrusionOk="0">
                    <a:moveTo>
                      <a:pt x="2248" y="28877"/>
                    </a:moveTo>
                    <a:lnTo>
                      <a:pt x="2189" y="28877"/>
                    </a:lnTo>
                    <a:cubicBezTo>
                      <a:pt x="2189" y="28967"/>
                      <a:pt x="2204" y="29056"/>
                      <a:pt x="2204" y="29160"/>
                    </a:cubicBezTo>
                    <a:cubicBezTo>
                      <a:pt x="2218" y="29160"/>
                      <a:pt x="2233" y="29145"/>
                      <a:pt x="2248" y="29145"/>
                    </a:cubicBezTo>
                    <a:close/>
                    <a:moveTo>
                      <a:pt x="12206" y="52544"/>
                    </a:moveTo>
                    <a:lnTo>
                      <a:pt x="12206" y="52544"/>
                    </a:lnTo>
                    <a:lnTo>
                      <a:pt x="12206" y="52544"/>
                    </a:lnTo>
                    <a:lnTo>
                      <a:pt x="12429" y="52723"/>
                    </a:lnTo>
                    <a:cubicBezTo>
                      <a:pt x="12444" y="52738"/>
                      <a:pt x="12474" y="52782"/>
                      <a:pt x="12504" y="52797"/>
                    </a:cubicBezTo>
                    <a:cubicBezTo>
                      <a:pt x="13040" y="53155"/>
                      <a:pt x="13605" y="53482"/>
                      <a:pt x="14201" y="53765"/>
                    </a:cubicBezTo>
                    <a:cubicBezTo>
                      <a:pt x="14245" y="53780"/>
                      <a:pt x="14290" y="53795"/>
                      <a:pt x="14350" y="53810"/>
                    </a:cubicBezTo>
                    <a:cubicBezTo>
                      <a:pt x="14439" y="53854"/>
                      <a:pt x="14528" y="53899"/>
                      <a:pt x="14632" y="53929"/>
                    </a:cubicBezTo>
                    <a:cubicBezTo>
                      <a:pt x="14915" y="54033"/>
                      <a:pt x="15213" y="54167"/>
                      <a:pt x="15511" y="54241"/>
                    </a:cubicBezTo>
                    <a:cubicBezTo>
                      <a:pt x="15838" y="54316"/>
                      <a:pt x="16165" y="54360"/>
                      <a:pt x="16493" y="54420"/>
                    </a:cubicBezTo>
                    <a:cubicBezTo>
                      <a:pt x="16657" y="54435"/>
                      <a:pt x="16835" y="54450"/>
                      <a:pt x="16999" y="54464"/>
                    </a:cubicBezTo>
                    <a:lnTo>
                      <a:pt x="17996" y="54464"/>
                    </a:lnTo>
                    <a:cubicBezTo>
                      <a:pt x="18220" y="54450"/>
                      <a:pt x="18443" y="54435"/>
                      <a:pt x="18666" y="54420"/>
                    </a:cubicBezTo>
                    <a:lnTo>
                      <a:pt x="18696" y="54420"/>
                    </a:lnTo>
                    <a:lnTo>
                      <a:pt x="18711" y="54405"/>
                    </a:lnTo>
                    <a:cubicBezTo>
                      <a:pt x="18830" y="54390"/>
                      <a:pt x="18964" y="54375"/>
                      <a:pt x="19098" y="54360"/>
                    </a:cubicBezTo>
                    <a:lnTo>
                      <a:pt x="19366" y="54301"/>
                    </a:lnTo>
                    <a:cubicBezTo>
                      <a:pt x="19470" y="54256"/>
                      <a:pt x="19559" y="54226"/>
                      <a:pt x="19663" y="54197"/>
                    </a:cubicBezTo>
                    <a:cubicBezTo>
                      <a:pt x="20289" y="53929"/>
                      <a:pt x="20824" y="53527"/>
                      <a:pt x="21286" y="53021"/>
                    </a:cubicBezTo>
                    <a:cubicBezTo>
                      <a:pt x="21345" y="52961"/>
                      <a:pt x="21405" y="52887"/>
                      <a:pt x="21464" y="52812"/>
                    </a:cubicBezTo>
                    <a:cubicBezTo>
                      <a:pt x="21524" y="52738"/>
                      <a:pt x="21569" y="52663"/>
                      <a:pt x="21628" y="52589"/>
                    </a:cubicBezTo>
                    <a:cubicBezTo>
                      <a:pt x="21673" y="52485"/>
                      <a:pt x="21732" y="52381"/>
                      <a:pt x="21792" y="52262"/>
                    </a:cubicBezTo>
                    <a:lnTo>
                      <a:pt x="21792" y="52276"/>
                    </a:lnTo>
                    <a:cubicBezTo>
                      <a:pt x="21956" y="51949"/>
                      <a:pt x="21971" y="51607"/>
                      <a:pt x="22000" y="51264"/>
                    </a:cubicBezTo>
                    <a:cubicBezTo>
                      <a:pt x="22045" y="50609"/>
                      <a:pt x="21673" y="50178"/>
                      <a:pt x="21167" y="49805"/>
                    </a:cubicBezTo>
                    <a:cubicBezTo>
                      <a:pt x="20958" y="49984"/>
                      <a:pt x="20765" y="50148"/>
                      <a:pt x="20571" y="50326"/>
                    </a:cubicBezTo>
                    <a:lnTo>
                      <a:pt x="20571" y="50341"/>
                    </a:lnTo>
                    <a:lnTo>
                      <a:pt x="20571" y="50326"/>
                    </a:lnTo>
                    <a:cubicBezTo>
                      <a:pt x="20452" y="50386"/>
                      <a:pt x="20348" y="50446"/>
                      <a:pt x="20229" y="50490"/>
                    </a:cubicBezTo>
                    <a:cubicBezTo>
                      <a:pt x="20199" y="50505"/>
                      <a:pt x="20170" y="50520"/>
                      <a:pt x="20125" y="50535"/>
                    </a:cubicBezTo>
                    <a:cubicBezTo>
                      <a:pt x="20021" y="50580"/>
                      <a:pt x="19902" y="50609"/>
                      <a:pt x="19797" y="50654"/>
                    </a:cubicBezTo>
                    <a:lnTo>
                      <a:pt x="19797" y="50654"/>
                    </a:lnTo>
                    <a:cubicBezTo>
                      <a:pt x="19515" y="50713"/>
                      <a:pt x="19232" y="50803"/>
                      <a:pt x="18949" y="50833"/>
                    </a:cubicBezTo>
                    <a:cubicBezTo>
                      <a:pt x="17267" y="50981"/>
                      <a:pt x="15764" y="50490"/>
                      <a:pt x="14439" y="49478"/>
                    </a:cubicBezTo>
                    <a:cubicBezTo>
                      <a:pt x="14260" y="49344"/>
                      <a:pt x="14111" y="49151"/>
                      <a:pt x="13963" y="48987"/>
                    </a:cubicBezTo>
                    <a:cubicBezTo>
                      <a:pt x="13933" y="48957"/>
                      <a:pt x="13948" y="48898"/>
                      <a:pt x="13918" y="48793"/>
                    </a:cubicBezTo>
                    <a:cubicBezTo>
                      <a:pt x="14037" y="48898"/>
                      <a:pt x="14111" y="48957"/>
                      <a:pt x="14186" y="49017"/>
                    </a:cubicBezTo>
                    <a:cubicBezTo>
                      <a:pt x="14275" y="49106"/>
                      <a:pt x="14364" y="49180"/>
                      <a:pt x="14469" y="49255"/>
                    </a:cubicBezTo>
                    <a:cubicBezTo>
                      <a:pt x="14573" y="49329"/>
                      <a:pt x="14677" y="49389"/>
                      <a:pt x="14781" y="49463"/>
                    </a:cubicBezTo>
                    <a:cubicBezTo>
                      <a:pt x="14871" y="49523"/>
                      <a:pt x="14975" y="49582"/>
                      <a:pt x="15064" y="49642"/>
                    </a:cubicBezTo>
                    <a:lnTo>
                      <a:pt x="15079" y="49627"/>
                    </a:lnTo>
                    <a:lnTo>
                      <a:pt x="15064" y="49642"/>
                    </a:lnTo>
                    <a:cubicBezTo>
                      <a:pt x="15362" y="49791"/>
                      <a:pt x="15659" y="49939"/>
                      <a:pt x="15942" y="50088"/>
                    </a:cubicBezTo>
                    <a:cubicBezTo>
                      <a:pt x="16136" y="50148"/>
                      <a:pt x="16314" y="50222"/>
                      <a:pt x="16493" y="50282"/>
                    </a:cubicBezTo>
                    <a:cubicBezTo>
                      <a:pt x="16538" y="50312"/>
                      <a:pt x="16567" y="50326"/>
                      <a:pt x="16612" y="50341"/>
                    </a:cubicBezTo>
                    <a:cubicBezTo>
                      <a:pt x="17193" y="50520"/>
                      <a:pt x="17803" y="50580"/>
                      <a:pt x="18398" y="50580"/>
                    </a:cubicBezTo>
                    <a:cubicBezTo>
                      <a:pt x="19336" y="50580"/>
                      <a:pt x="20199" y="50341"/>
                      <a:pt x="20884" y="49672"/>
                    </a:cubicBezTo>
                    <a:cubicBezTo>
                      <a:pt x="21167" y="49404"/>
                      <a:pt x="21375" y="49091"/>
                      <a:pt x="21524" y="48734"/>
                    </a:cubicBezTo>
                    <a:cubicBezTo>
                      <a:pt x="21613" y="48511"/>
                      <a:pt x="21673" y="48287"/>
                      <a:pt x="21703" y="48049"/>
                    </a:cubicBezTo>
                    <a:cubicBezTo>
                      <a:pt x="21747" y="47751"/>
                      <a:pt x="21628" y="47483"/>
                      <a:pt x="21539" y="47230"/>
                    </a:cubicBezTo>
                    <a:cubicBezTo>
                      <a:pt x="21211" y="47156"/>
                      <a:pt x="20899" y="47096"/>
                      <a:pt x="20586" y="47022"/>
                    </a:cubicBezTo>
                    <a:lnTo>
                      <a:pt x="20586" y="47022"/>
                    </a:lnTo>
                    <a:cubicBezTo>
                      <a:pt x="20452" y="46977"/>
                      <a:pt x="20333" y="46918"/>
                      <a:pt x="20199" y="46858"/>
                    </a:cubicBezTo>
                    <a:lnTo>
                      <a:pt x="20199" y="46858"/>
                    </a:lnTo>
                    <a:cubicBezTo>
                      <a:pt x="20095" y="46799"/>
                      <a:pt x="19976" y="46724"/>
                      <a:pt x="19872" y="46665"/>
                    </a:cubicBezTo>
                    <a:cubicBezTo>
                      <a:pt x="19425" y="46397"/>
                      <a:pt x="18949" y="46203"/>
                      <a:pt x="18443" y="46084"/>
                    </a:cubicBezTo>
                    <a:cubicBezTo>
                      <a:pt x="18145" y="46025"/>
                      <a:pt x="17862" y="45906"/>
                      <a:pt x="17565" y="45816"/>
                    </a:cubicBezTo>
                    <a:lnTo>
                      <a:pt x="17550" y="45816"/>
                    </a:lnTo>
                    <a:lnTo>
                      <a:pt x="17565" y="45816"/>
                    </a:lnTo>
                    <a:cubicBezTo>
                      <a:pt x="17505" y="45742"/>
                      <a:pt x="17446" y="45682"/>
                      <a:pt x="17386" y="45608"/>
                    </a:cubicBezTo>
                    <a:cubicBezTo>
                      <a:pt x="17401" y="45593"/>
                      <a:pt x="17431" y="45563"/>
                      <a:pt x="17446" y="45548"/>
                    </a:cubicBezTo>
                    <a:cubicBezTo>
                      <a:pt x="17862" y="45831"/>
                      <a:pt x="18324" y="45891"/>
                      <a:pt x="18800" y="45935"/>
                    </a:cubicBezTo>
                    <a:cubicBezTo>
                      <a:pt x="19053" y="46010"/>
                      <a:pt x="19291" y="46084"/>
                      <a:pt x="19529" y="46159"/>
                    </a:cubicBezTo>
                    <a:lnTo>
                      <a:pt x="19529" y="46159"/>
                    </a:lnTo>
                    <a:cubicBezTo>
                      <a:pt x="19678" y="46233"/>
                      <a:pt x="19812" y="46322"/>
                      <a:pt x="19961" y="46397"/>
                    </a:cubicBezTo>
                    <a:cubicBezTo>
                      <a:pt x="20125" y="46486"/>
                      <a:pt x="20289" y="46590"/>
                      <a:pt x="20452" y="46650"/>
                    </a:cubicBezTo>
                    <a:cubicBezTo>
                      <a:pt x="20646" y="46724"/>
                      <a:pt x="20854" y="46769"/>
                      <a:pt x="21063" y="46829"/>
                    </a:cubicBezTo>
                    <a:cubicBezTo>
                      <a:pt x="21316" y="46903"/>
                      <a:pt x="21554" y="46933"/>
                      <a:pt x="21792" y="46769"/>
                    </a:cubicBezTo>
                    <a:cubicBezTo>
                      <a:pt x="21866" y="46709"/>
                      <a:pt x="21941" y="46650"/>
                      <a:pt x="22000" y="46590"/>
                    </a:cubicBezTo>
                    <a:cubicBezTo>
                      <a:pt x="22194" y="46516"/>
                      <a:pt x="22313" y="46382"/>
                      <a:pt x="22387" y="46203"/>
                    </a:cubicBezTo>
                    <a:cubicBezTo>
                      <a:pt x="22417" y="46174"/>
                      <a:pt x="22432" y="46129"/>
                      <a:pt x="22447" y="46099"/>
                    </a:cubicBezTo>
                    <a:cubicBezTo>
                      <a:pt x="22596" y="45831"/>
                      <a:pt x="22670" y="45548"/>
                      <a:pt x="22640" y="45266"/>
                    </a:cubicBezTo>
                    <a:cubicBezTo>
                      <a:pt x="22611" y="44789"/>
                      <a:pt x="22551" y="44328"/>
                      <a:pt x="22462" y="43881"/>
                    </a:cubicBezTo>
                    <a:cubicBezTo>
                      <a:pt x="22387" y="43465"/>
                      <a:pt x="22387" y="43063"/>
                      <a:pt x="22417" y="42646"/>
                    </a:cubicBezTo>
                    <a:cubicBezTo>
                      <a:pt x="22447" y="42140"/>
                      <a:pt x="22462" y="41619"/>
                      <a:pt x="22447" y="41113"/>
                    </a:cubicBezTo>
                    <a:cubicBezTo>
                      <a:pt x="22432" y="40711"/>
                      <a:pt x="22298" y="40324"/>
                      <a:pt x="22030" y="40011"/>
                    </a:cubicBezTo>
                    <a:cubicBezTo>
                      <a:pt x="22000" y="40026"/>
                      <a:pt x="22000" y="40026"/>
                      <a:pt x="21985" y="40041"/>
                    </a:cubicBezTo>
                    <a:cubicBezTo>
                      <a:pt x="21956" y="40071"/>
                      <a:pt x="21926" y="40101"/>
                      <a:pt x="21896" y="40130"/>
                    </a:cubicBezTo>
                    <a:cubicBezTo>
                      <a:pt x="21658" y="40443"/>
                      <a:pt x="21301" y="40577"/>
                      <a:pt x="20929" y="40592"/>
                    </a:cubicBezTo>
                    <a:cubicBezTo>
                      <a:pt x="20467" y="40592"/>
                      <a:pt x="19991" y="40592"/>
                      <a:pt x="19544" y="40502"/>
                    </a:cubicBezTo>
                    <a:cubicBezTo>
                      <a:pt x="18666" y="40309"/>
                      <a:pt x="17892" y="39892"/>
                      <a:pt x="17341" y="39148"/>
                    </a:cubicBezTo>
                    <a:cubicBezTo>
                      <a:pt x="17178" y="38940"/>
                      <a:pt x="17014" y="38716"/>
                      <a:pt x="16850" y="38493"/>
                    </a:cubicBezTo>
                    <a:lnTo>
                      <a:pt x="16850" y="38493"/>
                    </a:lnTo>
                    <a:cubicBezTo>
                      <a:pt x="16820" y="38404"/>
                      <a:pt x="16776" y="38314"/>
                      <a:pt x="16746" y="38225"/>
                    </a:cubicBezTo>
                    <a:cubicBezTo>
                      <a:pt x="16731" y="38180"/>
                      <a:pt x="16746" y="38121"/>
                      <a:pt x="16761" y="38076"/>
                    </a:cubicBezTo>
                    <a:cubicBezTo>
                      <a:pt x="16850" y="38180"/>
                      <a:pt x="16939" y="38299"/>
                      <a:pt x="17029" y="38404"/>
                    </a:cubicBezTo>
                    <a:cubicBezTo>
                      <a:pt x="17133" y="38523"/>
                      <a:pt x="17222" y="38627"/>
                      <a:pt x="17312" y="38746"/>
                    </a:cubicBezTo>
                    <a:lnTo>
                      <a:pt x="17326" y="38731"/>
                    </a:lnTo>
                    <a:lnTo>
                      <a:pt x="17312" y="38746"/>
                    </a:lnTo>
                    <a:cubicBezTo>
                      <a:pt x="17520" y="39044"/>
                      <a:pt x="17743" y="39312"/>
                      <a:pt x="18041" y="39505"/>
                    </a:cubicBezTo>
                    <a:lnTo>
                      <a:pt x="18041" y="39505"/>
                    </a:lnTo>
                    <a:cubicBezTo>
                      <a:pt x="18145" y="39580"/>
                      <a:pt x="18264" y="39654"/>
                      <a:pt x="18368" y="39743"/>
                    </a:cubicBezTo>
                    <a:cubicBezTo>
                      <a:pt x="18398" y="39758"/>
                      <a:pt x="18428" y="39773"/>
                      <a:pt x="18458" y="39788"/>
                    </a:cubicBezTo>
                    <a:cubicBezTo>
                      <a:pt x="18607" y="39862"/>
                      <a:pt x="18770" y="39937"/>
                      <a:pt x="18919" y="40011"/>
                    </a:cubicBezTo>
                    <a:cubicBezTo>
                      <a:pt x="18949" y="40026"/>
                      <a:pt x="18994" y="40041"/>
                      <a:pt x="19023" y="40056"/>
                    </a:cubicBezTo>
                    <a:cubicBezTo>
                      <a:pt x="19187" y="40115"/>
                      <a:pt x="19351" y="40175"/>
                      <a:pt x="19529" y="40220"/>
                    </a:cubicBezTo>
                    <a:lnTo>
                      <a:pt x="19529" y="40220"/>
                    </a:lnTo>
                    <a:cubicBezTo>
                      <a:pt x="19738" y="40234"/>
                      <a:pt x="19961" y="40264"/>
                      <a:pt x="20184" y="40279"/>
                    </a:cubicBezTo>
                    <a:lnTo>
                      <a:pt x="20184" y="40279"/>
                    </a:lnTo>
                    <a:cubicBezTo>
                      <a:pt x="20452" y="40294"/>
                      <a:pt x="20720" y="40339"/>
                      <a:pt x="20973" y="40324"/>
                    </a:cubicBezTo>
                    <a:cubicBezTo>
                      <a:pt x="21167" y="40309"/>
                      <a:pt x="21375" y="40279"/>
                      <a:pt x="21509" y="40101"/>
                    </a:cubicBezTo>
                    <a:cubicBezTo>
                      <a:pt x="21598" y="40011"/>
                      <a:pt x="21688" y="39922"/>
                      <a:pt x="21792" y="39818"/>
                    </a:cubicBezTo>
                    <a:cubicBezTo>
                      <a:pt x="21851" y="39743"/>
                      <a:pt x="21896" y="39684"/>
                      <a:pt x="21956" y="39609"/>
                    </a:cubicBezTo>
                    <a:cubicBezTo>
                      <a:pt x="22015" y="39535"/>
                      <a:pt x="22060" y="39460"/>
                      <a:pt x="22119" y="39386"/>
                    </a:cubicBezTo>
                    <a:cubicBezTo>
                      <a:pt x="22179" y="39297"/>
                      <a:pt x="22224" y="39207"/>
                      <a:pt x="22283" y="39118"/>
                    </a:cubicBezTo>
                    <a:lnTo>
                      <a:pt x="22283" y="39118"/>
                    </a:lnTo>
                    <a:cubicBezTo>
                      <a:pt x="22536" y="38463"/>
                      <a:pt x="22670" y="37793"/>
                      <a:pt x="22670" y="37094"/>
                    </a:cubicBezTo>
                    <a:cubicBezTo>
                      <a:pt x="22700" y="36766"/>
                      <a:pt x="22715" y="36424"/>
                      <a:pt x="22730" y="36082"/>
                    </a:cubicBezTo>
                    <a:cubicBezTo>
                      <a:pt x="22730" y="35933"/>
                      <a:pt x="22700" y="35784"/>
                      <a:pt x="22670" y="35620"/>
                    </a:cubicBezTo>
                    <a:lnTo>
                      <a:pt x="22685" y="35605"/>
                    </a:lnTo>
                    <a:lnTo>
                      <a:pt x="22670" y="35590"/>
                    </a:lnTo>
                    <a:cubicBezTo>
                      <a:pt x="22655" y="35471"/>
                      <a:pt x="22640" y="35367"/>
                      <a:pt x="22625" y="35248"/>
                    </a:cubicBezTo>
                    <a:cubicBezTo>
                      <a:pt x="22521" y="34876"/>
                      <a:pt x="22432" y="34519"/>
                      <a:pt x="22343" y="34161"/>
                    </a:cubicBezTo>
                    <a:cubicBezTo>
                      <a:pt x="22313" y="34042"/>
                      <a:pt x="22268" y="33938"/>
                      <a:pt x="22224" y="33819"/>
                    </a:cubicBezTo>
                    <a:cubicBezTo>
                      <a:pt x="22224" y="33774"/>
                      <a:pt x="22209" y="33730"/>
                      <a:pt x="22194" y="33685"/>
                    </a:cubicBezTo>
                    <a:cubicBezTo>
                      <a:pt x="21971" y="33164"/>
                      <a:pt x="21747" y="32628"/>
                      <a:pt x="21524" y="32107"/>
                    </a:cubicBezTo>
                    <a:cubicBezTo>
                      <a:pt x="21479" y="31973"/>
                      <a:pt x="21450" y="31825"/>
                      <a:pt x="21405" y="31691"/>
                    </a:cubicBezTo>
                    <a:cubicBezTo>
                      <a:pt x="21435" y="31661"/>
                      <a:pt x="21464" y="31646"/>
                      <a:pt x="21494" y="31631"/>
                    </a:cubicBezTo>
                    <a:cubicBezTo>
                      <a:pt x="21569" y="31750"/>
                      <a:pt x="21673" y="31854"/>
                      <a:pt x="21732" y="31973"/>
                    </a:cubicBezTo>
                    <a:cubicBezTo>
                      <a:pt x="21822" y="32137"/>
                      <a:pt x="21896" y="32316"/>
                      <a:pt x="21971" y="32494"/>
                    </a:cubicBezTo>
                    <a:cubicBezTo>
                      <a:pt x="22015" y="32420"/>
                      <a:pt x="22030" y="32360"/>
                      <a:pt x="22030" y="32301"/>
                    </a:cubicBezTo>
                    <a:cubicBezTo>
                      <a:pt x="22015" y="31914"/>
                      <a:pt x="22075" y="31527"/>
                      <a:pt x="22179" y="31140"/>
                    </a:cubicBezTo>
                    <a:cubicBezTo>
                      <a:pt x="22268" y="30753"/>
                      <a:pt x="22328" y="30366"/>
                      <a:pt x="22402" y="29979"/>
                    </a:cubicBezTo>
                    <a:lnTo>
                      <a:pt x="22402" y="29994"/>
                    </a:lnTo>
                    <a:cubicBezTo>
                      <a:pt x="22432" y="29815"/>
                      <a:pt x="22492" y="29636"/>
                      <a:pt x="22492" y="29458"/>
                    </a:cubicBezTo>
                    <a:cubicBezTo>
                      <a:pt x="22521" y="28312"/>
                      <a:pt x="22551" y="27151"/>
                      <a:pt x="22492" y="26004"/>
                    </a:cubicBezTo>
                    <a:cubicBezTo>
                      <a:pt x="22492" y="25781"/>
                      <a:pt x="22402" y="25573"/>
                      <a:pt x="22343" y="25350"/>
                    </a:cubicBezTo>
                    <a:lnTo>
                      <a:pt x="22343" y="25350"/>
                    </a:lnTo>
                    <a:cubicBezTo>
                      <a:pt x="22238" y="25171"/>
                      <a:pt x="22164" y="24963"/>
                      <a:pt x="22030" y="24814"/>
                    </a:cubicBezTo>
                    <a:cubicBezTo>
                      <a:pt x="21539" y="24263"/>
                      <a:pt x="20973" y="23802"/>
                      <a:pt x="20229" y="23593"/>
                    </a:cubicBezTo>
                    <a:cubicBezTo>
                      <a:pt x="20095" y="23548"/>
                      <a:pt x="19976" y="23459"/>
                      <a:pt x="19857" y="23370"/>
                    </a:cubicBezTo>
                    <a:cubicBezTo>
                      <a:pt x="19812" y="23340"/>
                      <a:pt x="19812" y="23281"/>
                      <a:pt x="19782" y="23191"/>
                    </a:cubicBezTo>
                    <a:cubicBezTo>
                      <a:pt x="19961" y="23266"/>
                      <a:pt x="20095" y="23325"/>
                      <a:pt x="20244" y="23385"/>
                    </a:cubicBezTo>
                    <a:cubicBezTo>
                      <a:pt x="20482" y="23474"/>
                      <a:pt x="20735" y="23563"/>
                      <a:pt x="21018" y="23653"/>
                    </a:cubicBezTo>
                    <a:cubicBezTo>
                      <a:pt x="21092" y="23548"/>
                      <a:pt x="21197" y="23444"/>
                      <a:pt x="21286" y="23325"/>
                    </a:cubicBezTo>
                    <a:cubicBezTo>
                      <a:pt x="21345" y="23251"/>
                      <a:pt x="21405" y="23176"/>
                      <a:pt x="21450" y="23102"/>
                    </a:cubicBezTo>
                    <a:cubicBezTo>
                      <a:pt x="21494" y="23042"/>
                      <a:pt x="21524" y="22983"/>
                      <a:pt x="21569" y="22938"/>
                    </a:cubicBezTo>
                    <a:cubicBezTo>
                      <a:pt x="21628" y="22849"/>
                      <a:pt x="21673" y="22760"/>
                      <a:pt x="21732" y="22655"/>
                    </a:cubicBezTo>
                    <a:cubicBezTo>
                      <a:pt x="21792" y="22536"/>
                      <a:pt x="21837" y="22402"/>
                      <a:pt x="21896" y="22268"/>
                    </a:cubicBezTo>
                    <a:cubicBezTo>
                      <a:pt x="22045" y="22060"/>
                      <a:pt x="22045" y="21807"/>
                      <a:pt x="22060" y="21569"/>
                    </a:cubicBezTo>
                    <a:cubicBezTo>
                      <a:pt x="22060" y="21122"/>
                      <a:pt x="22075" y="20691"/>
                      <a:pt x="22045" y="20244"/>
                    </a:cubicBezTo>
                    <a:cubicBezTo>
                      <a:pt x="22030" y="19872"/>
                      <a:pt x="22015" y="19485"/>
                      <a:pt x="21851" y="19128"/>
                    </a:cubicBezTo>
                    <a:lnTo>
                      <a:pt x="21851" y="19128"/>
                    </a:lnTo>
                    <a:cubicBezTo>
                      <a:pt x="21762" y="18815"/>
                      <a:pt x="21688" y="18473"/>
                      <a:pt x="21554" y="18175"/>
                    </a:cubicBezTo>
                    <a:cubicBezTo>
                      <a:pt x="21405" y="17892"/>
                      <a:pt x="21197" y="17624"/>
                      <a:pt x="20988" y="17312"/>
                    </a:cubicBezTo>
                    <a:cubicBezTo>
                      <a:pt x="21107" y="17341"/>
                      <a:pt x="21167" y="17371"/>
                      <a:pt x="21226" y="17386"/>
                    </a:cubicBezTo>
                    <a:lnTo>
                      <a:pt x="21241" y="17386"/>
                    </a:lnTo>
                    <a:lnTo>
                      <a:pt x="21226" y="17386"/>
                    </a:lnTo>
                    <a:cubicBezTo>
                      <a:pt x="21316" y="17475"/>
                      <a:pt x="21390" y="17565"/>
                      <a:pt x="21494" y="17669"/>
                    </a:cubicBezTo>
                    <a:cubicBezTo>
                      <a:pt x="21539" y="17505"/>
                      <a:pt x="21554" y="17386"/>
                      <a:pt x="21584" y="17282"/>
                    </a:cubicBezTo>
                    <a:lnTo>
                      <a:pt x="21584" y="17282"/>
                    </a:lnTo>
                    <a:cubicBezTo>
                      <a:pt x="21628" y="17103"/>
                      <a:pt x="21673" y="16925"/>
                      <a:pt x="21703" y="16746"/>
                    </a:cubicBezTo>
                    <a:cubicBezTo>
                      <a:pt x="21792" y="16329"/>
                      <a:pt x="21911" y="15898"/>
                      <a:pt x="21896" y="15451"/>
                    </a:cubicBezTo>
                    <a:cubicBezTo>
                      <a:pt x="21881" y="14811"/>
                      <a:pt x="21688" y="14245"/>
                      <a:pt x="21226" y="13784"/>
                    </a:cubicBezTo>
                    <a:cubicBezTo>
                      <a:pt x="21122" y="13680"/>
                      <a:pt x="21018" y="13590"/>
                      <a:pt x="20884" y="13486"/>
                    </a:cubicBezTo>
                    <a:cubicBezTo>
                      <a:pt x="21077" y="13442"/>
                      <a:pt x="21167" y="13605"/>
                      <a:pt x="21286" y="13635"/>
                    </a:cubicBezTo>
                    <a:lnTo>
                      <a:pt x="21316" y="13650"/>
                    </a:lnTo>
                    <a:lnTo>
                      <a:pt x="21331" y="13650"/>
                    </a:lnTo>
                    <a:cubicBezTo>
                      <a:pt x="21464" y="13769"/>
                      <a:pt x="21598" y="13903"/>
                      <a:pt x="21718" y="14037"/>
                    </a:cubicBezTo>
                    <a:lnTo>
                      <a:pt x="21718" y="14037"/>
                    </a:lnTo>
                    <a:cubicBezTo>
                      <a:pt x="21762" y="14097"/>
                      <a:pt x="21807" y="14171"/>
                      <a:pt x="21881" y="14275"/>
                    </a:cubicBezTo>
                    <a:cubicBezTo>
                      <a:pt x="21911" y="14171"/>
                      <a:pt x="21941" y="14097"/>
                      <a:pt x="21971" y="14037"/>
                    </a:cubicBezTo>
                    <a:lnTo>
                      <a:pt x="21971" y="14037"/>
                    </a:lnTo>
                    <a:cubicBezTo>
                      <a:pt x="22015" y="13888"/>
                      <a:pt x="22090" y="13739"/>
                      <a:pt x="22119" y="13576"/>
                    </a:cubicBezTo>
                    <a:cubicBezTo>
                      <a:pt x="22149" y="13248"/>
                      <a:pt x="22164" y="12921"/>
                      <a:pt x="22194" y="12593"/>
                    </a:cubicBezTo>
                    <a:cubicBezTo>
                      <a:pt x="22253" y="11864"/>
                      <a:pt x="22224" y="11149"/>
                      <a:pt x="22105" y="10435"/>
                    </a:cubicBezTo>
                    <a:cubicBezTo>
                      <a:pt x="22000" y="9795"/>
                      <a:pt x="21956" y="9140"/>
                      <a:pt x="21360" y="8649"/>
                    </a:cubicBezTo>
                    <a:lnTo>
                      <a:pt x="21673" y="8649"/>
                    </a:lnTo>
                    <a:lnTo>
                      <a:pt x="21673" y="8634"/>
                    </a:lnTo>
                    <a:cubicBezTo>
                      <a:pt x="21926" y="8872"/>
                      <a:pt x="22075" y="9185"/>
                      <a:pt x="22224" y="9572"/>
                    </a:cubicBezTo>
                    <a:cubicBezTo>
                      <a:pt x="22313" y="9333"/>
                      <a:pt x="22402" y="9155"/>
                      <a:pt x="22432" y="8976"/>
                    </a:cubicBezTo>
                    <a:cubicBezTo>
                      <a:pt x="22566" y="8306"/>
                      <a:pt x="22700" y="7636"/>
                      <a:pt x="22774" y="6967"/>
                    </a:cubicBezTo>
                    <a:cubicBezTo>
                      <a:pt x="22834" y="6416"/>
                      <a:pt x="22819" y="5850"/>
                      <a:pt x="22834" y="5300"/>
                    </a:cubicBezTo>
                    <a:cubicBezTo>
                      <a:pt x="22849" y="4645"/>
                      <a:pt x="22804" y="3990"/>
                      <a:pt x="22953" y="3350"/>
                    </a:cubicBezTo>
                    <a:lnTo>
                      <a:pt x="22953" y="3365"/>
                    </a:lnTo>
                    <a:cubicBezTo>
                      <a:pt x="23132" y="2933"/>
                      <a:pt x="23102" y="2486"/>
                      <a:pt x="22998" y="2055"/>
                    </a:cubicBezTo>
                    <a:cubicBezTo>
                      <a:pt x="22804" y="1296"/>
                      <a:pt x="22477" y="983"/>
                      <a:pt x="21554" y="879"/>
                    </a:cubicBezTo>
                    <a:cubicBezTo>
                      <a:pt x="20973" y="819"/>
                      <a:pt x="20467" y="1102"/>
                      <a:pt x="19976" y="1355"/>
                    </a:cubicBezTo>
                    <a:cubicBezTo>
                      <a:pt x="19902" y="1400"/>
                      <a:pt x="19857" y="1474"/>
                      <a:pt x="19782" y="1549"/>
                    </a:cubicBezTo>
                    <a:cubicBezTo>
                      <a:pt x="19842" y="1578"/>
                      <a:pt x="19872" y="1593"/>
                      <a:pt x="19902" y="1608"/>
                    </a:cubicBezTo>
                    <a:cubicBezTo>
                      <a:pt x="20170" y="1772"/>
                      <a:pt x="20408" y="1965"/>
                      <a:pt x="20542" y="2263"/>
                    </a:cubicBezTo>
                    <a:cubicBezTo>
                      <a:pt x="20527" y="2323"/>
                      <a:pt x="20497" y="2382"/>
                      <a:pt x="20467" y="2442"/>
                    </a:cubicBezTo>
                    <a:cubicBezTo>
                      <a:pt x="20408" y="2412"/>
                      <a:pt x="20318" y="2397"/>
                      <a:pt x="20289" y="2337"/>
                    </a:cubicBezTo>
                    <a:cubicBezTo>
                      <a:pt x="20110" y="2010"/>
                      <a:pt x="19797" y="1846"/>
                      <a:pt x="19455" y="1712"/>
                    </a:cubicBezTo>
                    <a:cubicBezTo>
                      <a:pt x="19157" y="1593"/>
                      <a:pt x="18830" y="1563"/>
                      <a:pt x="18517" y="1578"/>
                    </a:cubicBezTo>
                    <a:cubicBezTo>
                      <a:pt x="18160" y="1608"/>
                      <a:pt x="17877" y="1727"/>
                      <a:pt x="17654" y="2010"/>
                    </a:cubicBezTo>
                    <a:cubicBezTo>
                      <a:pt x="17624" y="2070"/>
                      <a:pt x="17565" y="2099"/>
                      <a:pt x="17475" y="2189"/>
                    </a:cubicBezTo>
                    <a:cubicBezTo>
                      <a:pt x="17475" y="2084"/>
                      <a:pt x="17460" y="2040"/>
                      <a:pt x="17475" y="2010"/>
                    </a:cubicBezTo>
                    <a:cubicBezTo>
                      <a:pt x="17550" y="1757"/>
                      <a:pt x="17743" y="1593"/>
                      <a:pt x="17967" y="1489"/>
                    </a:cubicBezTo>
                    <a:cubicBezTo>
                      <a:pt x="18264" y="1325"/>
                      <a:pt x="18607" y="1296"/>
                      <a:pt x="18934" y="1340"/>
                    </a:cubicBezTo>
                    <a:cubicBezTo>
                      <a:pt x="19172" y="1370"/>
                      <a:pt x="19395" y="1429"/>
                      <a:pt x="19634" y="1474"/>
                    </a:cubicBezTo>
                    <a:cubicBezTo>
                      <a:pt x="19961" y="1042"/>
                      <a:pt x="20467" y="894"/>
                      <a:pt x="20944" y="730"/>
                    </a:cubicBezTo>
                    <a:cubicBezTo>
                      <a:pt x="21435" y="551"/>
                      <a:pt x="21941" y="611"/>
                      <a:pt x="22432" y="804"/>
                    </a:cubicBezTo>
                    <a:cubicBezTo>
                      <a:pt x="22283" y="655"/>
                      <a:pt x="22134" y="551"/>
                      <a:pt x="21941" y="522"/>
                    </a:cubicBezTo>
                    <a:cubicBezTo>
                      <a:pt x="21807" y="492"/>
                      <a:pt x="21673" y="462"/>
                      <a:pt x="21539" y="417"/>
                    </a:cubicBezTo>
                    <a:cubicBezTo>
                      <a:pt x="21271" y="313"/>
                      <a:pt x="21003" y="313"/>
                      <a:pt x="20735" y="358"/>
                    </a:cubicBezTo>
                    <a:cubicBezTo>
                      <a:pt x="20155" y="462"/>
                      <a:pt x="19589" y="492"/>
                      <a:pt x="19023" y="328"/>
                    </a:cubicBezTo>
                    <a:cubicBezTo>
                      <a:pt x="18607" y="209"/>
                      <a:pt x="18160" y="209"/>
                      <a:pt x="17743" y="298"/>
                    </a:cubicBezTo>
                    <a:cubicBezTo>
                      <a:pt x="17401" y="358"/>
                      <a:pt x="17059" y="417"/>
                      <a:pt x="16716" y="522"/>
                    </a:cubicBezTo>
                    <a:cubicBezTo>
                      <a:pt x="16225" y="670"/>
                      <a:pt x="15734" y="849"/>
                      <a:pt x="15243" y="1013"/>
                    </a:cubicBezTo>
                    <a:cubicBezTo>
                      <a:pt x="14707" y="1191"/>
                      <a:pt x="14245" y="1504"/>
                      <a:pt x="13873" y="1950"/>
                    </a:cubicBezTo>
                    <a:cubicBezTo>
                      <a:pt x="13650" y="2203"/>
                      <a:pt x="13442" y="2486"/>
                      <a:pt x="13218" y="2754"/>
                    </a:cubicBezTo>
                    <a:cubicBezTo>
                      <a:pt x="13159" y="2829"/>
                      <a:pt x="13129" y="2963"/>
                      <a:pt x="12980" y="2948"/>
                    </a:cubicBezTo>
                    <a:cubicBezTo>
                      <a:pt x="13040" y="2799"/>
                      <a:pt x="13099" y="2650"/>
                      <a:pt x="13159" y="2457"/>
                    </a:cubicBezTo>
                    <a:cubicBezTo>
                      <a:pt x="12950" y="2471"/>
                      <a:pt x="12757" y="2471"/>
                      <a:pt x="12578" y="2501"/>
                    </a:cubicBezTo>
                    <a:cubicBezTo>
                      <a:pt x="12132" y="2576"/>
                      <a:pt x="11804" y="2844"/>
                      <a:pt x="11521" y="3171"/>
                    </a:cubicBezTo>
                    <a:cubicBezTo>
                      <a:pt x="11149" y="3588"/>
                      <a:pt x="10718" y="3900"/>
                      <a:pt x="10167" y="4064"/>
                    </a:cubicBezTo>
                    <a:cubicBezTo>
                      <a:pt x="9899" y="4153"/>
                      <a:pt x="9676" y="4317"/>
                      <a:pt x="9482" y="4526"/>
                    </a:cubicBezTo>
                    <a:cubicBezTo>
                      <a:pt x="9006" y="5047"/>
                      <a:pt x="8634" y="5642"/>
                      <a:pt x="8306" y="6252"/>
                    </a:cubicBezTo>
                    <a:cubicBezTo>
                      <a:pt x="8113" y="6580"/>
                      <a:pt x="8009" y="6937"/>
                      <a:pt x="8038" y="7324"/>
                    </a:cubicBezTo>
                    <a:cubicBezTo>
                      <a:pt x="8083" y="7339"/>
                      <a:pt x="8113" y="7324"/>
                      <a:pt x="8128" y="7339"/>
                    </a:cubicBezTo>
                    <a:cubicBezTo>
                      <a:pt x="8187" y="7369"/>
                      <a:pt x="8247" y="7398"/>
                      <a:pt x="8262" y="7458"/>
                    </a:cubicBezTo>
                    <a:cubicBezTo>
                      <a:pt x="8277" y="7488"/>
                      <a:pt x="8217" y="7547"/>
                      <a:pt x="8187" y="7577"/>
                    </a:cubicBezTo>
                    <a:cubicBezTo>
                      <a:pt x="8172" y="7607"/>
                      <a:pt x="8128" y="7622"/>
                      <a:pt x="8098" y="7651"/>
                    </a:cubicBezTo>
                    <a:cubicBezTo>
                      <a:pt x="6758" y="8619"/>
                      <a:pt x="5865" y="9869"/>
                      <a:pt x="5761" y="11581"/>
                    </a:cubicBezTo>
                    <a:cubicBezTo>
                      <a:pt x="5731" y="12162"/>
                      <a:pt x="5612" y="12712"/>
                      <a:pt x="5300" y="13203"/>
                    </a:cubicBezTo>
                    <a:cubicBezTo>
                      <a:pt x="5166" y="13397"/>
                      <a:pt x="5047" y="13605"/>
                      <a:pt x="4927" y="13814"/>
                    </a:cubicBezTo>
                    <a:cubicBezTo>
                      <a:pt x="4660" y="14320"/>
                      <a:pt x="4719" y="14841"/>
                      <a:pt x="4793" y="15406"/>
                    </a:cubicBezTo>
                    <a:cubicBezTo>
                      <a:pt x="5151" y="14900"/>
                      <a:pt x="5151" y="14900"/>
                      <a:pt x="5329" y="14900"/>
                    </a:cubicBezTo>
                    <a:cubicBezTo>
                      <a:pt x="5210" y="15168"/>
                      <a:pt x="5047" y="15406"/>
                      <a:pt x="4987" y="15674"/>
                    </a:cubicBezTo>
                    <a:cubicBezTo>
                      <a:pt x="4942" y="15942"/>
                      <a:pt x="4793" y="16195"/>
                      <a:pt x="4913" y="16478"/>
                    </a:cubicBezTo>
                    <a:cubicBezTo>
                      <a:pt x="4957" y="16463"/>
                      <a:pt x="5002" y="16463"/>
                      <a:pt x="5047" y="16448"/>
                    </a:cubicBezTo>
                    <a:cubicBezTo>
                      <a:pt x="5121" y="16508"/>
                      <a:pt x="5121" y="16582"/>
                      <a:pt x="5076" y="16657"/>
                    </a:cubicBezTo>
                    <a:cubicBezTo>
                      <a:pt x="5047" y="16731"/>
                      <a:pt x="5017" y="16806"/>
                      <a:pt x="4987" y="16880"/>
                    </a:cubicBezTo>
                    <a:lnTo>
                      <a:pt x="5002" y="16880"/>
                    </a:lnTo>
                    <a:cubicBezTo>
                      <a:pt x="4972" y="16880"/>
                      <a:pt x="4942" y="16880"/>
                      <a:pt x="4927" y="16910"/>
                    </a:cubicBezTo>
                    <a:cubicBezTo>
                      <a:pt x="4630" y="17282"/>
                      <a:pt x="4347" y="17654"/>
                      <a:pt x="4049" y="18026"/>
                    </a:cubicBezTo>
                    <a:cubicBezTo>
                      <a:pt x="4019" y="18086"/>
                      <a:pt x="3990" y="18130"/>
                      <a:pt x="3960" y="18190"/>
                    </a:cubicBezTo>
                    <a:cubicBezTo>
                      <a:pt x="3826" y="18413"/>
                      <a:pt x="3692" y="18636"/>
                      <a:pt x="3558" y="18860"/>
                    </a:cubicBezTo>
                    <a:cubicBezTo>
                      <a:pt x="3498" y="18964"/>
                      <a:pt x="3454" y="19068"/>
                      <a:pt x="3409" y="19172"/>
                    </a:cubicBezTo>
                    <a:cubicBezTo>
                      <a:pt x="3320" y="19306"/>
                      <a:pt x="3245" y="19440"/>
                      <a:pt x="3171" y="19574"/>
                    </a:cubicBezTo>
                    <a:lnTo>
                      <a:pt x="3186" y="19574"/>
                    </a:lnTo>
                    <a:cubicBezTo>
                      <a:pt x="3037" y="19827"/>
                      <a:pt x="2888" y="20080"/>
                      <a:pt x="2769" y="20348"/>
                    </a:cubicBezTo>
                    <a:cubicBezTo>
                      <a:pt x="2486" y="21063"/>
                      <a:pt x="2174" y="21777"/>
                      <a:pt x="2010" y="22551"/>
                    </a:cubicBezTo>
                    <a:cubicBezTo>
                      <a:pt x="1995" y="22611"/>
                      <a:pt x="1980" y="22685"/>
                      <a:pt x="1965" y="22745"/>
                    </a:cubicBezTo>
                    <a:cubicBezTo>
                      <a:pt x="1950" y="22789"/>
                      <a:pt x="1936" y="22834"/>
                      <a:pt x="1921" y="22864"/>
                    </a:cubicBezTo>
                    <a:cubicBezTo>
                      <a:pt x="1727" y="23638"/>
                      <a:pt x="1683" y="24427"/>
                      <a:pt x="1593" y="25201"/>
                    </a:cubicBezTo>
                    <a:cubicBezTo>
                      <a:pt x="1563" y="25573"/>
                      <a:pt x="1549" y="25945"/>
                      <a:pt x="1519" y="26317"/>
                    </a:cubicBezTo>
                    <a:cubicBezTo>
                      <a:pt x="1504" y="26645"/>
                      <a:pt x="1474" y="26957"/>
                      <a:pt x="1474" y="27270"/>
                    </a:cubicBezTo>
                    <a:cubicBezTo>
                      <a:pt x="1459" y="27389"/>
                      <a:pt x="1504" y="27523"/>
                      <a:pt x="1534" y="27642"/>
                    </a:cubicBezTo>
                    <a:cubicBezTo>
                      <a:pt x="1504" y="27806"/>
                      <a:pt x="1623" y="27791"/>
                      <a:pt x="1727" y="27791"/>
                    </a:cubicBezTo>
                    <a:cubicBezTo>
                      <a:pt x="2055" y="27820"/>
                      <a:pt x="2337" y="27925"/>
                      <a:pt x="2516" y="28222"/>
                    </a:cubicBezTo>
                    <a:cubicBezTo>
                      <a:pt x="2635" y="28505"/>
                      <a:pt x="2605" y="28803"/>
                      <a:pt x="2576" y="29101"/>
                    </a:cubicBezTo>
                    <a:lnTo>
                      <a:pt x="2576" y="29086"/>
                    </a:lnTo>
                    <a:cubicBezTo>
                      <a:pt x="2546" y="29130"/>
                      <a:pt x="2531" y="29190"/>
                      <a:pt x="2501" y="29235"/>
                    </a:cubicBezTo>
                    <a:cubicBezTo>
                      <a:pt x="2442" y="29354"/>
                      <a:pt x="2442" y="29562"/>
                      <a:pt x="2248" y="29532"/>
                    </a:cubicBezTo>
                    <a:cubicBezTo>
                      <a:pt x="2084" y="29517"/>
                      <a:pt x="2055" y="29339"/>
                      <a:pt x="2025" y="29205"/>
                    </a:cubicBezTo>
                    <a:cubicBezTo>
                      <a:pt x="1950" y="28952"/>
                      <a:pt x="1965" y="28684"/>
                      <a:pt x="2010" y="28416"/>
                    </a:cubicBezTo>
                    <a:cubicBezTo>
                      <a:pt x="2025" y="28341"/>
                      <a:pt x="2114" y="28237"/>
                      <a:pt x="1995" y="28148"/>
                    </a:cubicBezTo>
                    <a:lnTo>
                      <a:pt x="1980" y="28148"/>
                    </a:lnTo>
                    <a:cubicBezTo>
                      <a:pt x="1876" y="28133"/>
                      <a:pt x="1787" y="28088"/>
                      <a:pt x="1668" y="28088"/>
                    </a:cubicBezTo>
                    <a:cubicBezTo>
                      <a:pt x="1459" y="28059"/>
                      <a:pt x="1310" y="27954"/>
                      <a:pt x="1266" y="27731"/>
                    </a:cubicBezTo>
                    <a:cubicBezTo>
                      <a:pt x="1236" y="27538"/>
                      <a:pt x="1221" y="27329"/>
                      <a:pt x="1206" y="27121"/>
                    </a:cubicBezTo>
                    <a:cubicBezTo>
                      <a:pt x="1191" y="27032"/>
                      <a:pt x="1236" y="26942"/>
                      <a:pt x="1147" y="26838"/>
                    </a:cubicBezTo>
                    <a:cubicBezTo>
                      <a:pt x="1102" y="26942"/>
                      <a:pt x="1072" y="27032"/>
                      <a:pt x="1042" y="27121"/>
                    </a:cubicBezTo>
                    <a:lnTo>
                      <a:pt x="1042" y="27106"/>
                    </a:lnTo>
                    <a:cubicBezTo>
                      <a:pt x="938" y="27433"/>
                      <a:pt x="789" y="27746"/>
                      <a:pt x="715" y="28074"/>
                    </a:cubicBezTo>
                    <a:cubicBezTo>
                      <a:pt x="596" y="28699"/>
                      <a:pt x="611" y="29339"/>
                      <a:pt x="655" y="29979"/>
                    </a:cubicBezTo>
                    <a:cubicBezTo>
                      <a:pt x="685" y="30232"/>
                      <a:pt x="789" y="30470"/>
                      <a:pt x="864" y="30708"/>
                    </a:cubicBezTo>
                    <a:lnTo>
                      <a:pt x="864" y="30708"/>
                    </a:lnTo>
                    <a:cubicBezTo>
                      <a:pt x="894" y="30768"/>
                      <a:pt x="923" y="30842"/>
                      <a:pt x="953" y="30946"/>
                    </a:cubicBezTo>
                    <a:cubicBezTo>
                      <a:pt x="998" y="30872"/>
                      <a:pt x="1028" y="30842"/>
                      <a:pt x="1042" y="30797"/>
                    </a:cubicBezTo>
                    <a:cubicBezTo>
                      <a:pt x="1132" y="30708"/>
                      <a:pt x="1221" y="30619"/>
                      <a:pt x="1325" y="30530"/>
                    </a:cubicBezTo>
                    <a:cubicBezTo>
                      <a:pt x="1415" y="30455"/>
                      <a:pt x="1519" y="30396"/>
                      <a:pt x="1608" y="30321"/>
                    </a:cubicBezTo>
                    <a:cubicBezTo>
                      <a:pt x="1638" y="30291"/>
                      <a:pt x="1668" y="30276"/>
                      <a:pt x="1712" y="30247"/>
                    </a:cubicBezTo>
                    <a:cubicBezTo>
                      <a:pt x="1772" y="30262"/>
                      <a:pt x="1846" y="30262"/>
                      <a:pt x="1936" y="30276"/>
                    </a:cubicBezTo>
                    <a:cubicBezTo>
                      <a:pt x="1906" y="30366"/>
                      <a:pt x="1876" y="30440"/>
                      <a:pt x="1846" y="30515"/>
                    </a:cubicBezTo>
                    <a:lnTo>
                      <a:pt x="1861" y="30530"/>
                    </a:lnTo>
                    <a:lnTo>
                      <a:pt x="1846" y="30515"/>
                    </a:lnTo>
                    <a:cubicBezTo>
                      <a:pt x="1727" y="30649"/>
                      <a:pt x="1593" y="30783"/>
                      <a:pt x="1459" y="30902"/>
                    </a:cubicBezTo>
                    <a:cubicBezTo>
                      <a:pt x="1310" y="31006"/>
                      <a:pt x="1162" y="31110"/>
                      <a:pt x="1147" y="31318"/>
                    </a:cubicBezTo>
                    <a:cubicBezTo>
                      <a:pt x="1117" y="31363"/>
                      <a:pt x="1087" y="31423"/>
                      <a:pt x="1042" y="31437"/>
                    </a:cubicBezTo>
                    <a:cubicBezTo>
                      <a:pt x="879" y="31512"/>
                      <a:pt x="819" y="31646"/>
                      <a:pt x="760" y="31780"/>
                    </a:cubicBezTo>
                    <a:lnTo>
                      <a:pt x="760" y="31780"/>
                    </a:lnTo>
                    <a:cubicBezTo>
                      <a:pt x="685" y="31914"/>
                      <a:pt x="611" y="32048"/>
                      <a:pt x="551" y="32182"/>
                    </a:cubicBezTo>
                    <a:lnTo>
                      <a:pt x="551" y="32182"/>
                    </a:lnTo>
                    <a:cubicBezTo>
                      <a:pt x="507" y="32286"/>
                      <a:pt x="462" y="32390"/>
                      <a:pt x="432" y="32509"/>
                    </a:cubicBezTo>
                    <a:lnTo>
                      <a:pt x="432" y="32494"/>
                    </a:lnTo>
                    <a:cubicBezTo>
                      <a:pt x="194" y="33194"/>
                      <a:pt x="268" y="33908"/>
                      <a:pt x="373" y="34608"/>
                    </a:cubicBezTo>
                    <a:lnTo>
                      <a:pt x="373" y="34608"/>
                    </a:lnTo>
                    <a:cubicBezTo>
                      <a:pt x="447" y="34965"/>
                      <a:pt x="492" y="35322"/>
                      <a:pt x="581" y="35665"/>
                    </a:cubicBezTo>
                    <a:cubicBezTo>
                      <a:pt x="685" y="36052"/>
                      <a:pt x="864" y="36409"/>
                      <a:pt x="1147" y="36707"/>
                    </a:cubicBezTo>
                    <a:lnTo>
                      <a:pt x="1176" y="36751"/>
                    </a:lnTo>
                    <a:cubicBezTo>
                      <a:pt x="1296" y="36885"/>
                      <a:pt x="1415" y="37019"/>
                      <a:pt x="1534" y="37153"/>
                    </a:cubicBezTo>
                    <a:cubicBezTo>
                      <a:pt x="1549" y="37168"/>
                      <a:pt x="1563" y="37183"/>
                      <a:pt x="1563" y="37198"/>
                    </a:cubicBezTo>
                    <a:cubicBezTo>
                      <a:pt x="1623" y="37272"/>
                      <a:pt x="1683" y="37347"/>
                      <a:pt x="1742" y="37421"/>
                    </a:cubicBezTo>
                    <a:lnTo>
                      <a:pt x="1742" y="37421"/>
                    </a:lnTo>
                    <a:cubicBezTo>
                      <a:pt x="1787" y="37496"/>
                      <a:pt x="1846" y="37570"/>
                      <a:pt x="1921" y="37704"/>
                    </a:cubicBezTo>
                    <a:cubicBezTo>
                      <a:pt x="1802" y="37689"/>
                      <a:pt x="1727" y="37674"/>
                      <a:pt x="1638" y="37659"/>
                    </a:cubicBezTo>
                    <a:cubicBezTo>
                      <a:pt x="1668" y="37957"/>
                      <a:pt x="1697" y="38255"/>
                      <a:pt x="1802" y="38523"/>
                    </a:cubicBezTo>
                    <a:cubicBezTo>
                      <a:pt x="1861" y="38701"/>
                      <a:pt x="1906" y="38880"/>
                      <a:pt x="1950" y="39059"/>
                    </a:cubicBezTo>
                    <a:cubicBezTo>
                      <a:pt x="2010" y="39178"/>
                      <a:pt x="2070" y="39297"/>
                      <a:pt x="2144" y="39416"/>
                    </a:cubicBezTo>
                    <a:cubicBezTo>
                      <a:pt x="2174" y="39460"/>
                      <a:pt x="2204" y="39505"/>
                      <a:pt x="2233" y="39565"/>
                    </a:cubicBezTo>
                    <a:lnTo>
                      <a:pt x="2531" y="39877"/>
                    </a:lnTo>
                    <a:lnTo>
                      <a:pt x="2531" y="39892"/>
                    </a:lnTo>
                    <a:cubicBezTo>
                      <a:pt x="2605" y="39967"/>
                      <a:pt x="2680" y="40041"/>
                      <a:pt x="2739" y="40115"/>
                    </a:cubicBezTo>
                    <a:cubicBezTo>
                      <a:pt x="2814" y="40190"/>
                      <a:pt x="2888" y="40264"/>
                      <a:pt x="2948" y="40324"/>
                    </a:cubicBezTo>
                    <a:cubicBezTo>
                      <a:pt x="3007" y="40398"/>
                      <a:pt x="3067" y="40488"/>
                      <a:pt x="3126" y="40562"/>
                    </a:cubicBezTo>
                    <a:lnTo>
                      <a:pt x="3126" y="40547"/>
                    </a:lnTo>
                    <a:cubicBezTo>
                      <a:pt x="3171" y="40666"/>
                      <a:pt x="3231" y="40770"/>
                      <a:pt x="3290" y="40889"/>
                    </a:cubicBezTo>
                    <a:lnTo>
                      <a:pt x="3290" y="40875"/>
                    </a:lnTo>
                    <a:cubicBezTo>
                      <a:pt x="3350" y="41038"/>
                      <a:pt x="3394" y="41187"/>
                      <a:pt x="3454" y="41336"/>
                    </a:cubicBezTo>
                    <a:cubicBezTo>
                      <a:pt x="3484" y="41440"/>
                      <a:pt x="3513" y="41544"/>
                      <a:pt x="3543" y="41649"/>
                    </a:cubicBezTo>
                    <a:cubicBezTo>
                      <a:pt x="3632" y="41842"/>
                      <a:pt x="3707" y="42021"/>
                      <a:pt x="3796" y="42214"/>
                    </a:cubicBezTo>
                    <a:lnTo>
                      <a:pt x="4049" y="42750"/>
                    </a:lnTo>
                    <a:cubicBezTo>
                      <a:pt x="4124" y="42884"/>
                      <a:pt x="4213" y="43018"/>
                      <a:pt x="4287" y="43152"/>
                    </a:cubicBezTo>
                    <a:cubicBezTo>
                      <a:pt x="4317" y="43211"/>
                      <a:pt x="4332" y="43286"/>
                      <a:pt x="4362" y="43345"/>
                    </a:cubicBezTo>
                    <a:cubicBezTo>
                      <a:pt x="4630" y="43688"/>
                      <a:pt x="4898" y="44015"/>
                      <a:pt x="5151" y="44343"/>
                    </a:cubicBezTo>
                    <a:cubicBezTo>
                      <a:pt x="5210" y="44417"/>
                      <a:pt x="5270" y="44492"/>
                      <a:pt x="5329" y="44566"/>
                    </a:cubicBezTo>
                    <a:lnTo>
                      <a:pt x="5329" y="44566"/>
                    </a:lnTo>
                    <a:cubicBezTo>
                      <a:pt x="5434" y="44700"/>
                      <a:pt x="5553" y="44834"/>
                      <a:pt x="5657" y="44953"/>
                    </a:cubicBezTo>
                    <a:cubicBezTo>
                      <a:pt x="5731" y="45027"/>
                      <a:pt x="5806" y="45102"/>
                      <a:pt x="5880" y="45176"/>
                    </a:cubicBezTo>
                    <a:cubicBezTo>
                      <a:pt x="5925" y="45206"/>
                      <a:pt x="5969" y="45236"/>
                      <a:pt x="6014" y="45280"/>
                    </a:cubicBezTo>
                    <a:cubicBezTo>
                      <a:pt x="6059" y="45117"/>
                      <a:pt x="6088" y="44983"/>
                      <a:pt x="6118" y="44849"/>
                    </a:cubicBezTo>
                    <a:cubicBezTo>
                      <a:pt x="6133" y="44849"/>
                      <a:pt x="6148" y="44849"/>
                      <a:pt x="6163" y="44849"/>
                    </a:cubicBezTo>
                    <a:cubicBezTo>
                      <a:pt x="6193" y="44998"/>
                      <a:pt x="6222" y="45132"/>
                      <a:pt x="6267" y="45280"/>
                    </a:cubicBezTo>
                    <a:lnTo>
                      <a:pt x="6267" y="45280"/>
                    </a:lnTo>
                    <a:cubicBezTo>
                      <a:pt x="6267" y="45400"/>
                      <a:pt x="6282" y="45534"/>
                      <a:pt x="6297" y="45653"/>
                    </a:cubicBezTo>
                    <a:cubicBezTo>
                      <a:pt x="6431" y="46382"/>
                      <a:pt x="6728" y="47052"/>
                      <a:pt x="7071" y="47707"/>
                    </a:cubicBezTo>
                    <a:cubicBezTo>
                      <a:pt x="7190" y="47930"/>
                      <a:pt x="7339" y="48153"/>
                      <a:pt x="7473" y="48377"/>
                    </a:cubicBezTo>
                    <a:lnTo>
                      <a:pt x="7562" y="48525"/>
                    </a:lnTo>
                    <a:cubicBezTo>
                      <a:pt x="7622" y="48600"/>
                      <a:pt x="7681" y="48674"/>
                      <a:pt x="7741" y="48749"/>
                    </a:cubicBezTo>
                    <a:lnTo>
                      <a:pt x="7741" y="48749"/>
                    </a:lnTo>
                    <a:cubicBezTo>
                      <a:pt x="7964" y="48972"/>
                      <a:pt x="8187" y="49195"/>
                      <a:pt x="8410" y="49418"/>
                    </a:cubicBezTo>
                    <a:cubicBezTo>
                      <a:pt x="8425" y="49433"/>
                      <a:pt x="8440" y="49448"/>
                      <a:pt x="8455" y="49463"/>
                    </a:cubicBezTo>
                    <a:cubicBezTo>
                      <a:pt x="8589" y="49582"/>
                      <a:pt x="8723" y="49686"/>
                      <a:pt x="8842" y="49805"/>
                    </a:cubicBezTo>
                    <a:lnTo>
                      <a:pt x="8857" y="49791"/>
                    </a:lnTo>
                    <a:lnTo>
                      <a:pt x="8842" y="49805"/>
                    </a:lnTo>
                    <a:cubicBezTo>
                      <a:pt x="9080" y="49984"/>
                      <a:pt x="9318" y="50178"/>
                      <a:pt x="9572" y="50356"/>
                    </a:cubicBezTo>
                    <a:lnTo>
                      <a:pt x="9884" y="50565"/>
                    </a:lnTo>
                    <a:cubicBezTo>
                      <a:pt x="9944" y="50594"/>
                      <a:pt x="10003" y="50639"/>
                      <a:pt x="10063" y="50669"/>
                    </a:cubicBezTo>
                    <a:cubicBezTo>
                      <a:pt x="10122" y="50773"/>
                      <a:pt x="10182" y="50684"/>
                      <a:pt x="10226" y="50669"/>
                    </a:cubicBezTo>
                    <a:cubicBezTo>
                      <a:pt x="10286" y="50684"/>
                      <a:pt x="10331" y="50713"/>
                      <a:pt x="10375" y="50728"/>
                    </a:cubicBezTo>
                    <a:lnTo>
                      <a:pt x="10673" y="51115"/>
                    </a:lnTo>
                    <a:cubicBezTo>
                      <a:pt x="10718" y="51175"/>
                      <a:pt x="10762" y="51234"/>
                      <a:pt x="10807" y="51279"/>
                    </a:cubicBezTo>
                    <a:cubicBezTo>
                      <a:pt x="11030" y="51502"/>
                      <a:pt x="11268" y="51741"/>
                      <a:pt x="11492" y="51964"/>
                    </a:cubicBezTo>
                    <a:cubicBezTo>
                      <a:pt x="11521" y="51994"/>
                      <a:pt x="11566" y="52023"/>
                      <a:pt x="11596" y="52053"/>
                    </a:cubicBezTo>
                    <a:cubicBezTo>
                      <a:pt x="11700" y="52142"/>
                      <a:pt x="11819" y="52247"/>
                      <a:pt x="11923" y="52351"/>
                    </a:cubicBezTo>
                    <a:cubicBezTo>
                      <a:pt x="11953" y="52351"/>
                      <a:pt x="11968" y="52366"/>
                      <a:pt x="11983" y="52381"/>
                    </a:cubicBezTo>
                    <a:cubicBezTo>
                      <a:pt x="12057" y="52440"/>
                      <a:pt x="12132" y="52500"/>
                      <a:pt x="12206" y="52544"/>
                    </a:cubicBezTo>
                    <a:moveTo>
                      <a:pt x="2308" y="20631"/>
                    </a:moveTo>
                    <a:cubicBezTo>
                      <a:pt x="2382" y="20438"/>
                      <a:pt x="2457" y="20244"/>
                      <a:pt x="2531" y="20065"/>
                    </a:cubicBezTo>
                    <a:cubicBezTo>
                      <a:pt x="2576" y="19961"/>
                      <a:pt x="2635" y="19857"/>
                      <a:pt x="2695" y="19753"/>
                    </a:cubicBezTo>
                    <a:cubicBezTo>
                      <a:pt x="2739" y="19634"/>
                      <a:pt x="2799" y="19530"/>
                      <a:pt x="2858" y="19410"/>
                    </a:cubicBezTo>
                    <a:lnTo>
                      <a:pt x="3022" y="19143"/>
                    </a:lnTo>
                    <a:cubicBezTo>
                      <a:pt x="3305" y="18681"/>
                      <a:pt x="3573" y="18220"/>
                      <a:pt x="3856" y="17773"/>
                    </a:cubicBezTo>
                    <a:lnTo>
                      <a:pt x="4019" y="17550"/>
                    </a:lnTo>
                    <a:cubicBezTo>
                      <a:pt x="4034" y="17520"/>
                      <a:pt x="4049" y="17505"/>
                      <a:pt x="4064" y="17490"/>
                    </a:cubicBezTo>
                    <a:cubicBezTo>
                      <a:pt x="4153" y="17401"/>
                      <a:pt x="4228" y="17312"/>
                      <a:pt x="4302" y="17222"/>
                    </a:cubicBezTo>
                    <a:lnTo>
                      <a:pt x="4287" y="17222"/>
                    </a:lnTo>
                    <a:lnTo>
                      <a:pt x="4302" y="17222"/>
                    </a:lnTo>
                    <a:cubicBezTo>
                      <a:pt x="4421" y="17103"/>
                      <a:pt x="4555" y="16969"/>
                      <a:pt x="4674" y="16835"/>
                    </a:cubicBezTo>
                    <a:cubicBezTo>
                      <a:pt x="4719" y="16776"/>
                      <a:pt x="4749" y="16672"/>
                      <a:pt x="4734" y="16612"/>
                    </a:cubicBezTo>
                    <a:cubicBezTo>
                      <a:pt x="4645" y="16374"/>
                      <a:pt x="4660" y="16136"/>
                      <a:pt x="4674" y="15883"/>
                    </a:cubicBezTo>
                    <a:cubicBezTo>
                      <a:pt x="4689" y="15823"/>
                      <a:pt x="4645" y="15734"/>
                      <a:pt x="4630" y="15659"/>
                    </a:cubicBezTo>
                    <a:lnTo>
                      <a:pt x="4630" y="15674"/>
                    </a:lnTo>
                    <a:cubicBezTo>
                      <a:pt x="4585" y="15496"/>
                      <a:pt x="4540" y="15317"/>
                      <a:pt x="4511" y="15139"/>
                    </a:cubicBezTo>
                    <a:cubicBezTo>
                      <a:pt x="4436" y="14707"/>
                      <a:pt x="4466" y="14290"/>
                      <a:pt x="4570" y="13858"/>
                    </a:cubicBezTo>
                    <a:cubicBezTo>
                      <a:pt x="4585" y="13814"/>
                      <a:pt x="4600" y="13769"/>
                      <a:pt x="4615" y="13739"/>
                    </a:cubicBezTo>
                    <a:cubicBezTo>
                      <a:pt x="4674" y="13635"/>
                      <a:pt x="4734" y="13516"/>
                      <a:pt x="4793" y="13412"/>
                    </a:cubicBezTo>
                    <a:cubicBezTo>
                      <a:pt x="4927" y="13159"/>
                      <a:pt x="5076" y="12906"/>
                      <a:pt x="5225" y="12638"/>
                    </a:cubicBezTo>
                    <a:cubicBezTo>
                      <a:pt x="5270" y="12549"/>
                      <a:pt x="5300" y="12459"/>
                      <a:pt x="5344" y="12370"/>
                    </a:cubicBezTo>
                    <a:lnTo>
                      <a:pt x="5344" y="12370"/>
                    </a:lnTo>
                    <a:cubicBezTo>
                      <a:pt x="5359" y="12325"/>
                      <a:pt x="5389" y="12266"/>
                      <a:pt x="5404" y="12206"/>
                    </a:cubicBezTo>
                    <a:cubicBezTo>
                      <a:pt x="5463" y="11715"/>
                      <a:pt x="5508" y="11224"/>
                      <a:pt x="5567" y="10733"/>
                    </a:cubicBezTo>
                    <a:lnTo>
                      <a:pt x="5567" y="10733"/>
                    </a:lnTo>
                    <a:cubicBezTo>
                      <a:pt x="5642" y="10494"/>
                      <a:pt x="5716" y="10256"/>
                      <a:pt x="5776" y="10003"/>
                    </a:cubicBezTo>
                    <a:lnTo>
                      <a:pt x="5776" y="10018"/>
                    </a:lnTo>
                    <a:cubicBezTo>
                      <a:pt x="5821" y="9914"/>
                      <a:pt x="5850" y="9825"/>
                      <a:pt x="5895" y="9735"/>
                    </a:cubicBezTo>
                    <a:cubicBezTo>
                      <a:pt x="6059" y="9452"/>
                      <a:pt x="6222" y="9185"/>
                      <a:pt x="6386" y="8902"/>
                    </a:cubicBezTo>
                    <a:cubicBezTo>
                      <a:pt x="6446" y="8827"/>
                      <a:pt x="6505" y="8768"/>
                      <a:pt x="6550" y="8693"/>
                    </a:cubicBezTo>
                    <a:lnTo>
                      <a:pt x="6550" y="8693"/>
                    </a:lnTo>
                    <a:cubicBezTo>
                      <a:pt x="6624" y="8604"/>
                      <a:pt x="6699" y="8500"/>
                      <a:pt x="6773" y="8411"/>
                    </a:cubicBezTo>
                    <a:cubicBezTo>
                      <a:pt x="6788" y="8396"/>
                      <a:pt x="6803" y="8366"/>
                      <a:pt x="6818" y="8351"/>
                    </a:cubicBezTo>
                    <a:cubicBezTo>
                      <a:pt x="6937" y="8232"/>
                      <a:pt x="7056" y="8113"/>
                      <a:pt x="7175" y="7979"/>
                    </a:cubicBezTo>
                    <a:lnTo>
                      <a:pt x="7160" y="7979"/>
                    </a:lnTo>
                    <a:lnTo>
                      <a:pt x="7160" y="7994"/>
                    </a:lnTo>
                    <a:cubicBezTo>
                      <a:pt x="7294" y="7875"/>
                      <a:pt x="7413" y="7756"/>
                      <a:pt x="7532" y="7636"/>
                    </a:cubicBezTo>
                    <a:cubicBezTo>
                      <a:pt x="7607" y="7592"/>
                      <a:pt x="7681" y="7532"/>
                      <a:pt x="7756" y="7473"/>
                    </a:cubicBezTo>
                    <a:cubicBezTo>
                      <a:pt x="7904" y="7473"/>
                      <a:pt x="7875" y="7354"/>
                      <a:pt x="7860" y="7279"/>
                    </a:cubicBezTo>
                    <a:cubicBezTo>
                      <a:pt x="7845" y="6952"/>
                      <a:pt x="7904" y="6654"/>
                      <a:pt x="8023" y="6371"/>
                    </a:cubicBezTo>
                    <a:cubicBezTo>
                      <a:pt x="8038" y="6342"/>
                      <a:pt x="8038" y="6297"/>
                      <a:pt x="8038" y="6267"/>
                    </a:cubicBezTo>
                    <a:cubicBezTo>
                      <a:pt x="8083" y="6148"/>
                      <a:pt x="8143" y="6044"/>
                      <a:pt x="8202" y="5940"/>
                    </a:cubicBezTo>
                    <a:cubicBezTo>
                      <a:pt x="8262" y="5850"/>
                      <a:pt x="8321" y="5761"/>
                      <a:pt x="8381" y="5672"/>
                    </a:cubicBezTo>
                    <a:lnTo>
                      <a:pt x="8381" y="5672"/>
                    </a:lnTo>
                    <a:cubicBezTo>
                      <a:pt x="8470" y="5523"/>
                      <a:pt x="8559" y="5374"/>
                      <a:pt x="8649" y="5225"/>
                    </a:cubicBezTo>
                    <a:cubicBezTo>
                      <a:pt x="8678" y="5166"/>
                      <a:pt x="8708" y="5106"/>
                      <a:pt x="8753" y="5047"/>
                    </a:cubicBezTo>
                    <a:cubicBezTo>
                      <a:pt x="8827" y="4942"/>
                      <a:pt x="8902" y="4838"/>
                      <a:pt x="8976" y="4734"/>
                    </a:cubicBezTo>
                    <a:lnTo>
                      <a:pt x="8976" y="4734"/>
                    </a:lnTo>
                    <a:lnTo>
                      <a:pt x="8976" y="4734"/>
                    </a:lnTo>
                    <a:cubicBezTo>
                      <a:pt x="9051" y="4645"/>
                      <a:pt x="9125" y="4540"/>
                      <a:pt x="9184" y="4451"/>
                    </a:cubicBezTo>
                    <a:cubicBezTo>
                      <a:pt x="9214" y="4436"/>
                      <a:pt x="9229" y="4406"/>
                      <a:pt x="9244" y="4392"/>
                    </a:cubicBezTo>
                    <a:cubicBezTo>
                      <a:pt x="9348" y="4287"/>
                      <a:pt x="9467" y="4183"/>
                      <a:pt x="9586" y="4079"/>
                    </a:cubicBezTo>
                    <a:lnTo>
                      <a:pt x="9572" y="4079"/>
                    </a:lnTo>
                    <a:cubicBezTo>
                      <a:pt x="9750" y="3975"/>
                      <a:pt x="9914" y="3885"/>
                      <a:pt x="10078" y="3796"/>
                    </a:cubicBezTo>
                    <a:lnTo>
                      <a:pt x="10078" y="3796"/>
                    </a:lnTo>
                    <a:cubicBezTo>
                      <a:pt x="10167" y="3766"/>
                      <a:pt x="10256" y="3722"/>
                      <a:pt x="10360" y="3692"/>
                    </a:cubicBezTo>
                    <a:lnTo>
                      <a:pt x="10896" y="3350"/>
                    </a:lnTo>
                    <a:cubicBezTo>
                      <a:pt x="11075" y="3275"/>
                      <a:pt x="11194" y="3141"/>
                      <a:pt x="11283" y="2963"/>
                    </a:cubicBezTo>
                    <a:cubicBezTo>
                      <a:pt x="11343" y="2903"/>
                      <a:pt x="11387" y="2858"/>
                      <a:pt x="11447" y="2799"/>
                    </a:cubicBezTo>
                    <a:cubicBezTo>
                      <a:pt x="11536" y="2724"/>
                      <a:pt x="11626" y="2650"/>
                      <a:pt x="11715" y="2576"/>
                    </a:cubicBezTo>
                    <a:cubicBezTo>
                      <a:pt x="11730" y="2561"/>
                      <a:pt x="11745" y="2546"/>
                      <a:pt x="11774" y="2531"/>
                    </a:cubicBezTo>
                    <a:cubicBezTo>
                      <a:pt x="11879" y="2471"/>
                      <a:pt x="11968" y="2412"/>
                      <a:pt x="12072" y="2367"/>
                    </a:cubicBezTo>
                    <a:cubicBezTo>
                      <a:pt x="12221" y="2308"/>
                      <a:pt x="12385" y="2248"/>
                      <a:pt x="12548" y="2189"/>
                    </a:cubicBezTo>
                    <a:lnTo>
                      <a:pt x="13367" y="2189"/>
                    </a:lnTo>
                    <a:cubicBezTo>
                      <a:pt x="13412" y="2114"/>
                      <a:pt x="13442" y="2055"/>
                      <a:pt x="13486" y="1980"/>
                    </a:cubicBezTo>
                    <a:lnTo>
                      <a:pt x="13486" y="1980"/>
                    </a:lnTo>
                    <a:cubicBezTo>
                      <a:pt x="13576" y="1876"/>
                      <a:pt x="13665" y="1757"/>
                      <a:pt x="13754" y="1638"/>
                    </a:cubicBezTo>
                    <a:cubicBezTo>
                      <a:pt x="13829" y="1578"/>
                      <a:pt x="13903" y="1504"/>
                      <a:pt x="13977" y="1429"/>
                    </a:cubicBezTo>
                    <a:cubicBezTo>
                      <a:pt x="14126" y="1325"/>
                      <a:pt x="14275" y="1206"/>
                      <a:pt x="14424" y="1102"/>
                    </a:cubicBezTo>
                    <a:lnTo>
                      <a:pt x="14424" y="1102"/>
                    </a:lnTo>
                    <a:cubicBezTo>
                      <a:pt x="14692" y="968"/>
                      <a:pt x="14975" y="849"/>
                      <a:pt x="15258" y="715"/>
                    </a:cubicBezTo>
                    <a:cubicBezTo>
                      <a:pt x="15391" y="655"/>
                      <a:pt x="15540" y="611"/>
                      <a:pt x="15674" y="551"/>
                    </a:cubicBezTo>
                    <a:cubicBezTo>
                      <a:pt x="16046" y="432"/>
                      <a:pt x="16419" y="328"/>
                      <a:pt x="16791" y="224"/>
                    </a:cubicBezTo>
                    <a:lnTo>
                      <a:pt x="16791" y="224"/>
                    </a:lnTo>
                    <a:cubicBezTo>
                      <a:pt x="16895" y="209"/>
                      <a:pt x="17014" y="179"/>
                      <a:pt x="17118" y="164"/>
                    </a:cubicBezTo>
                    <a:cubicBezTo>
                      <a:pt x="17193" y="149"/>
                      <a:pt x="17267" y="120"/>
                      <a:pt x="17326" y="105"/>
                    </a:cubicBezTo>
                    <a:cubicBezTo>
                      <a:pt x="17475" y="75"/>
                      <a:pt x="17624" y="30"/>
                      <a:pt x="17773" y="1"/>
                    </a:cubicBezTo>
                    <a:lnTo>
                      <a:pt x="17773" y="1"/>
                    </a:lnTo>
                    <a:lnTo>
                      <a:pt x="18755" y="1"/>
                    </a:lnTo>
                    <a:lnTo>
                      <a:pt x="18755" y="1"/>
                    </a:lnTo>
                    <a:cubicBezTo>
                      <a:pt x="18860" y="15"/>
                      <a:pt x="18979" y="45"/>
                      <a:pt x="19083" y="75"/>
                    </a:cubicBezTo>
                    <a:cubicBezTo>
                      <a:pt x="19247" y="105"/>
                      <a:pt x="19395" y="134"/>
                      <a:pt x="19559" y="164"/>
                    </a:cubicBezTo>
                    <a:cubicBezTo>
                      <a:pt x="19902" y="224"/>
                      <a:pt x="20244" y="194"/>
                      <a:pt x="20586" y="105"/>
                    </a:cubicBezTo>
                    <a:lnTo>
                      <a:pt x="20586" y="120"/>
                    </a:lnTo>
                    <a:cubicBezTo>
                      <a:pt x="20869" y="120"/>
                      <a:pt x="21167" y="120"/>
                      <a:pt x="21450" y="134"/>
                    </a:cubicBezTo>
                    <a:cubicBezTo>
                      <a:pt x="21613" y="179"/>
                      <a:pt x="21777" y="224"/>
                      <a:pt x="21926" y="268"/>
                    </a:cubicBezTo>
                    <a:cubicBezTo>
                      <a:pt x="22119" y="373"/>
                      <a:pt x="22313" y="462"/>
                      <a:pt x="22492" y="566"/>
                    </a:cubicBezTo>
                    <a:cubicBezTo>
                      <a:pt x="22506" y="581"/>
                      <a:pt x="22521" y="596"/>
                      <a:pt x="22551" y="611"/>
                    </a:cubicBezTo>
                    <a:cubicBezTo>
                      <a:pt x="22670" y="730"/>
                      <a:pt x="22804" y="864"/>
                      <a:pt x="22923" y="998"/>
                    </a:cubicBezTo>
                    <a:lnTo>
                      <a:pt x="22938" y="983"/>
                    </a:lnTo>
                    <a:cubicBezTo>
                      <a:pt x="22938" y="983"/>
                      <a:pt x="22923" y="998"/>
                      <a:pt x="22923" y="998"/>
                    </a:cubicBezTo>
                    <a:cubicBezTo>
                      <a:pt x="22983" y="1087"/>
                      <a:pt x="23042" y="1176"/>
                      <a:pt x="23102" y="1281"/>
                    </a:cubicBezTo>
                    <a:cubicBezTo>
                      <a:pt x="23132" y="1340"/>
                      <a:pt x="23161" y="1415"/>
                      <a:pt x="23191" y="1489"/>
                    </a:cubicBezTo>
                    <a:cubicBezTo>
                      <a:pt x="23266" y="1638"/>
                      <a:pt x="23310" y="1772"/>
                      <a:pt x="23266" y="1950"/>
                    </a:cubicBezTo>
                    <a:cubicBezTo>
                      <a:pt x="23266" y="2010"/>
                      <a:pt x="23310" y="2084"/>
                      <a:pt x="23325" y="2144"/>
                    </a:cubicBezTo>
                    <a:lnTo>
                      <a:pt x="23325" y="2144"/>
                    </a:lnTo>
                    <a:cubicBezTo>
                      <a:pt x="23340" y="2501"/>
                      <a:pt x="23385" y="2873"/>
                      <a:pt x="23251" y="3231"/>
                    </a:cubicBezTo>
                    <a:cubicBezTo>
                      <a:pt x="23117" y="3454"/>
                      <a:pt x="23057" y="3707"/>
                      <a:pt x="23057" y="3960"/>
                    </a:cubicBezTo>
                    <a:cubicBezTo>
                      <a:pt x="23042" y="4406"/>
                      <a:pt x="23042" y="4838"/>
                      <a:pt x="23072" y="5285"/>
                    </a:cubicBezTo>
                    <a:cubicBezTo>
                      <a:pt x="23087" y="5999"/>
                      <a:pt x="23087" y="6699"/>
                      <a:pt x="22938" y="7413"/>
                    </a:cubicBezTo>
                    <a:cubicBezTo>
                      <a:pt x="22864" y="7756"/>
                      <a:pt x="22834" y="8113"/>
                      <a:pt x="22789" y="8470"/>
                    </a:cubicBezTo>
                    <a:cubicBezTo>
                      <a:pt x="22745" y="8857"/>
                      <a:pt x="22611" y="9214"/>
                      <a:pt x="22477" y="9572"/>
                    </a:cubicBezTo>
                    <a:cubicBezTo>
                      <a:pt x="22432" y="9676"/>
                      <a:pt x="22372" y="9765"/>
                      <a:pt x="22298" y="9869"/>
                    </a:cubicBezTo>
                    <a:cubicBezTo>
                      <a:pt x="22536" y="10792"/>
                      <a:pt x="22536" y="11760"/>
                      <a:pt x="22492" y="12742"/>
                    </a:cubicBezTo>
                    <a:cubicBezTo>
                      <a:pt x="22492" y="12787"/>
                      <a:pt x="22492" y="12846"/>
                      <a:pt x="22492" y="12906"/>
                    </a:cubicBezTo>
                    <a:cubicBezTo>
                      <a:pt x="22477" y="13084"/>
                      <a:pt x="22462" y="13278"/>
                      <a:pt x="22447" y="13471"/>
                    </a:cubicBezTo>
                    <a:cubicBezTo>
                      <a:pt x="22372" y="13858"/>
                      <a:pt x="22298" y="14245"/>
                      <a:pt x="22045" y="14513"/>
                    </a:cubicBezTo>
                    <a:cubicBezTo>
                      <a:pt x="22090" y="14900"/>
                      <a:pt x="22179" y="15243"/>
                      <a:pt x="22164" y="15585"/>
                    </a:cubicBezTo>
                    <a:cubicBezTo>
                      <a:pt x="22149" y="16017"/>
                      <a:pt x="22060" y="16433"/>
                      <a:pt x="21985" y="16865"/>
                    </a:cubicBezTo>
                    <a:cubicBezTo>
                      <a:pt x="21926" y="17193"/>
                      <a:pt x="21822" y="17535"/>
                      <a:pt x="21732" y="17862"/>
                    </a:cubicBezTo>
                    <a:cubicBezTo>
                      <a:pt x="21718" y="17922"/>
                      <a:pt x="21747" y="17996"/>
                      <a:pt x="21762" y="18041"/>
                    </a:cubicBezTo>
                    <a:cubicBezTo>
                      <a:pt x="22209" y="18904"/>
                      <a:pt x="22417" y="19812"/>
                      <a:pt x="22387" y="20765"/>
                    </a:cubicBezTo>
                    <a:cubicBezTo>
                      <a:pt x="22387" y="20959"/>
                      <a:pt x="22387" y="21152"/>
                      <a:pt x="22402" y="21346"/>
                    </a:cubicBezTo>
                    <a:cubicBezTo>
                      <a:pt x="22447" y="22343"/>
                      <a:pt x="21941" y="23251"/>
                      <a:pt x="21241" y="23846"/>
                    </a:cubicBezTo>
                    <a:cubicBezTo>
                      <a:pt x="21301" y="23876"/>
                      <a:pt x="21375" y="23906"/>
                      <a:pt x="21435" y="23950"/>
                    </a:cubicBezTo>
                    <a:cubicBezTo>
                      <a:pt x="21613" y="24099"/>
                      <a:pt x="21777" y="24248"/>
                      <a:pt x="21956" y="24382"/>
                    </a:cubicBezTo>
                    <a:cubicBezTo>
                      <a:pt x="22521" y="24829"/>
                      <a:pt x="22804" y="25424"/>
                      <a:pt x="22804" y="26138"/>
                    </a:cubicBezTo>
                    <a:cubicBezTo>
                      <a:pt x="22819" y="26615"/>
                      <a:pt x="22864" y="27106"/>
                      <a:pt x="22730" y="27582"/>
                    </a:cubicBezTo>
                    <a:cubicBezTo>
                      <a:pt x="22715" y="27657"/>
                      <a:pt x="22730" y="27746"/>
                      <a:pt x="22730" y="27820"/>
                    </a:cubicBezTo>
                    <a:cubicBezTo>
                      <a:pt x="22745" y="28222"/>
                      <a:pt x="22745" y="28609"/>
                      <a:pt x="22774" y="29011"/>
                    </a:cubicBezTo>
                    <a:cubicBezTo>
                      <a:pt x="22804" y="29622"/>
                      <a:pt x="22715" y="30232"/>
                      <a:pt x="22566" y="30827"/>
                    </a:cubicBezTo>
                    <a:cubicBezTo>
                      <a:pt x="22402" y="31557"/>
                      <a:pt x="22328" y="32271"/>
                      <a:pt x="22372" y="33015"/>
                    </a:cubicBezTo>
                    <a:cubicBezTo>
                      <a:pt x="22372" y="33045"/>
                      <a:pt x="22372" y="33060"/>
                      <a:pt x="22387" y="33090"/>
                    </a:cubicBezTo>
                    <a:cubicBezTo>
                      <a:pt x="22462" y="33611"/>
                      <a:pt x="22566" y="34117"/>
                      <a:pt x="22774" y="34608"/>
                    </a:cubicBezTo>
                    <a:cubicBezTo>
                      <a:pt x="22804" y="34787"/>
                      <a:pt x="22849" y="34965"/>
                      <a:pt x="22879" y="35144"/>
                    </a:cubicBezTo>
                    <a:cubicBezTo>
                      <a:pt x="22893" y="35263"/>
                      <a:pt x="22923" y="35382"/>
                      <a:pt x="22938" y="35486"/>
                    </a:cubicBezTo>
                    <a:lnTo>
                      <a:pt x="22938" y="35486"/>
                    </a:lnTo>
                    <a:cubicBezTo>
                      <a:pt x="22953" y="35650"/>
                      <a:pt x="22968" y="35829"/>
                      <a:pt x="22998" y="36007"/>
                    </a:cubicBezTo>
                    <a:cubicBezTo>
                      <a:pt x="22998" y="36156"/>
                      <a:pt x="22998" y="36320"/>
                      <a:pt x="22998" y="36469"/>
                    </a:cubicBezTo>
                    <a:cubicBezTo>
                      <a:pt x="22983" y="36751"/>
                      <a:pt x="22953" y="37019"/>
                      <a:pt x="22938" y="37302"/>
                    </a:cubicBezTo>
                    <a:cubicBezTo>
                      <a:pt x="22908" y="37585"/>
                      <a:pt x="22864" y="37883"/>
                      <a:pt x="22834" y="38180"/>
                    </a:cubicBezTo>
                    <a:cubicBezTo>
                      <a:pt x="22759" y="38463"/>
                      <a:pt x="22670" y="38761"/>
                      <a:pt x="22581" y="39044"/>
                    </a:cubicBezTo>
                    <a:lnTo>
                      <a:pt x="22551" y="39193"/>
                    </a:lnTo>
                    <a:cubicBezTo>
                      <a:pt x="22462" y="39371"/>
                      <a:pt x="22358" y="39535"/>
                      <a:pt x="22268" y="39714"/>
                    </a:cubicBezTo>
                    <a:lnTo>
                      <a:pt x="22268" y="39714"/>
                    </a:lnTo>
                    <a:cubicBezTo>
                      <a:pt x="22164" y="39773"/>
                      <a:pt x="22238" y="39833"/>
                      <a:pt x="22283" y="39892"/>
                    </a:cubicBezTo>
                    <a:cubicBezTo>
                      <a:pt x="22611" y="40368"/>
                      <a:pt x="22715" y="40904"/>
                      <a:pt x="22715" y="41485"/>
                    </a:cubicBezTo>
                    <a:cubicBezTo>
                      <a:pt x="22700" y="41678"/>
                      <a:pt x="22715" y="41887"/>
                      <a:pt x="22715" y="42080"/>
                    </a:cubicBezTo>
                    <a:lnTo>
                      <a:pt x="22715" y="42080"/>
                    </a:lnTo>
                    <a:cubicBezTo>
                      <a:pt x="22700" y="42303"/>
                      <a:pt x="22670" y="42512"/>
                      <a:pt x="22655" y="42735"/>
                    </a:cubicBezTo>
                    <a:lnTo>
                      <a:pt x="22655" y="42735"/>
                    </a:lnTo>
                    <a:cubicBezTo>
                      <a:pt x="22566" y="43078"/>
                      <a:pt x="22625" y="43420"/>
                      <a:pt x="22700" y="43762"/>
                    </a:cubicBezTo>
                    <a:cubicBezTo>
                      <a:pt x="22819" y="44343"/>
                      <a:pt x="22968" y="44938"/>
                      <a:pt x="22938" y="45548"/>
                    </a:cubicBezTo>
                    <a:lnTo>
                      <a:pt x="22938" y="45534"/>
                    </a:lnTo>
                    <a:cubicBezTo>
                      <a:pt x="22893" y="45712"/>
                      <a:pt x="22849" y="45876"/>
                      <a:pt x="22804" y="46040"/>
                    </a:cubicBezTo>
                    <a:cubicBezTo>
                      <a:pt x="22789" y="46084"/>
                      <a:pt x="22789" y="46144"/>
                      <a:pt x="22774" y="46188"/>
                    </a:cubicBezTo>
                    <a:cubicBezTo>
                      <a:pt x="22640" y="46382"/>
                      <a:pt x="22506" y="46561"/>
                      <a:pt x="22372" y="46739"/>
                    </a:cubicBezTo>
                    <a:lnTo>
                      <a:pt x="22387" y="46754"/>
                    </a:lnTo>
                    <a:lnTo>
                      <a:pt x="22372" y="46739"/>
                    </a:lnTo>
                    <a:cubicBezTo>
                      <a:pt x="22283" y="46814"/>
                      <a:pt x="22194" y="46888"/>
                      <a:pt x="22105" y="46962"/>
                    </a:cubicBezTo>
                    <a:lnTo>
                      <a:pt x="22119" y="46977"/>
                    </a:lnTo>
                    <a:lnTo>
                      <a:pt x="22105" y="46962"/>
                    </a:lnTo>
                    <a:cubicBezTo>
                      <a:pt x="22015" y="47007"/>
                      <a:pt x="21926" y="47067"/>
                      <a:pt x="21807" y="47111"/>
                    </a:cubicBezTo>
                    <a:cubicBezTo>
                      <a:pt x="21837" y="47201"/>
                      <a:pt x="21866" y="47275"/>
                      <a:pt x="21896" y="47335"/>
                    </a:cubicBezTo>
                    <a:cubicBezTo>
                      <a:pt x="21926" y="47469"/>
                      <a:pt x="21956" y="47588"/>
                      <a:pt x="21985" y="47707"/>
                    </a:cubicBezTo>
                    <a:cubicBezTo>
                      <a:pt x="21985" y="47900"/>
                      <a:pt x="21985" y="48094"/>
                      <a:pt x="21985" y="48287"/>
                    </a:cubicBezTo>
                    <a:cubicBezTo>
                      <a:pt x="21926" y="48451"/>
                      <a:pt x="21881" y="48615"/>
                      <a:pt x="21837" y="48778"/>
                    </a:cubicBezTo>
                    <a:cubicBezTo>
                      <a:pt x="21792" y="48868"/>
                      <a:pt x="21747" y="48972"/>
                      <a:pt x="21703" y="49061"/>
                    </a:cubicBezTo>
                    <a:cubicBezTo>
                      <a:pt x="21569" y="49255"/>
                      <a:pt x="21435" y="49448"/>
                      <a:pt x="21301" y="49642"/>
                    </a:cubicBezTo>
                    <a:cubicBezTo>
                      <a:pt x="21301" y="49642"/>
                      <a:pt x="21345" y="49672"/>
                      <a:pt x="21375" y="49686"/>
                    </a:cubicBezTo>
                    <a:cubicBezTo>
                      <a:pt x="21405" y="49701"/>
                      <a:pt x="21435" y="49731"/>
                      <a:pt x="21464" y="49746"/>
                    </a:cubicBezTo>
                    <a:cubicBezTo>
                      <a:pt x="22015" y="50133"/>
                      <a:pt x="22313" y="50654"/>
                      <a:pt x="22253" y="51339"/>
                    </a:cubicBezTo>
                    <a:cubicBezTo>
                      <a:pt x="22224" y="51666"/>
                      <a:pt x="22149" y="51979"/>
                      <a:pt x="22105" y="52306"/>
                    </a:cubicBezTo>
                    <a:lnTo>
                      <a:pt x="22105" y="52306"/>
                    </a:lnTo>
                    <a:cubicBezTo>
                      <a:pt x="22060" y="52395"/>
                      <a:pt x="22030" y="52485"/>
                      <a:pt x="21985" y="52589"/>
                    </a:cubicBezTo>
                    <a:cubicBezTo>
                      <a:pt x="21881" y="52753"/>
                      <a:pt x="21777" y="52916"/>
                      <a:pt x="21673" y="53080"/>
                    </a:cubicBezTo>
                    <a:cubicBezTo>
                      <a:pt x="21539" y="53229"/>
                      <a:pt x="21405" y="53363"/>
                      <a:pt x="21271" y="53512"/>
                    </a:cubicBezTo>
                    <a:lnTo>
                      <a:pt x="21286" y="53527"/>
                    </a:lnTo>
                    <a:lnTo>
                      <a:pt x="21271" y="53512"/>
                    </a:lnTo>
                    <a:cubicBezTo>
                      <a:pt x="21152" y="53631"/>
                      <a:pt x="21018" y="53735"/>
                      <a:pt x="20884" y="53854"/>
                    </a:cubicBezTo>
                    <a:cubicBezTo>
                      <a:pt x="20839" y="53884"/>
                      <a:pt x="20780" y="53914"/>
                      <a:pt x="20735" y="53944"/>
                    </a:cubicBezTo>
                    <a:cubicBezTo>
                      <a:pt x="20571" y="54063"/>
                      <a:pt x="20408" y="54182"/>
                      <a:pt x="20244" y="54286"/>
                    </a:cubicBezTo>
                    <a:lnTo>
                      <a:pt x="20244" y="54301"/>
                    </a:lnTo>
                    <a:lnTo>
                      <a:pt x="20244" y="54286"/>
                    </a:lnTo>
                    <a:cubicBezTo>
                      <a:pt x="20125" y="54345"/>
                      <a:pt x="20021" y="54405"/>
                      <a:pt x="19902" y="54450"/>
                    </a:cubicBezTo>
                    <a:lnTo>
                      <a:pt x="19902" y="54450"/>
                    </a:lnTo>
                    <a:cubicBezTo>
                      <a:pt x="18875" y="54807"/>
                      <a:pt x="17803" y="54822"/>
                      <a:pt x="16731" y="54747"/>
                    </a:cubicBezTo>
                    <a:cubicBezTo>
                      <a:pt x="16419" y="54732"/>
                      <a:pt x="16106" y="54673"/>
                      <a:pt x="15793" y="54628"/>
                    </a:cubicBezTo>
                    <a:cubicBezTo>
                      <a:pt x="15645" y="54584"/>
                      <a:pt x="15496" y="54554"/>
                      <a:pt x="15347" y="54524"/>
                    </a:cubicBezTo>
                    <a:cubicBezTo>
                      <a:pt x="15124" y="54450"/>
                      <a:pt x="14915" y="54375"/>
                      <a:pt x="14692" y="54301"/>
                    </a:cubicBezTo>
                    <a:lnTo>
                      <a:pt x="14692" y="54301"/>
                    </a:lnTo>
                    <a:cubicBezTo>
                      <a:pt x="14543" y="54241"/>
                      <a:pt x="14409" y="54182"/>
                      <a:pt x="14260" y="54122"/>
                    </a:cubicBezTo>
                    <a:cubicBezTo>
                      <a:pt x="14260" y="54122"/>
                      <a:pt x="14260" y="54122"/>
                      <a:pt x="14260" y="54122"/>
                    </a:cubicBezTo>
                    <a:cubicBezTo>
                      <a:pt x="14037" y="54018"/>
                      <a:pt x="13814" y="53914"/>
                      <a:pt x="13590" y="53810"/>
                    </a:cubicBezTo>
                    <a:cubicBezTo>
                      <a:pt x="13516" y="53765"/>
                      <a:pt x="13442" y="53735"/>
                      <a:pt x="13367" y="53690"/>
                    </a:cubicBezTo>
                    <a:cubicBezTo>
                      <a:pt x="13278" y="53646"/>
                      <a:pt x="13189" y="53586"/>
                      <a:pt x="13099" y="53527"/>
                    </a:cubicBezTo>
                    <a:cubicBezTo>
                      <a:pt x="13055" y="53512"/>
                      <a:pt x="13025" y="53497"/>
                      <a:pt x="12980" y="53467"/>
                    </a:cubicBezTo>
                    <a:cubicBezTo>
                      <a:pt x="12891" y="53423"/>
                      <a:pt x="12802" y="53363"/>
                      <a:pt x="12712" y="53303"/>
                    </a:cubicBezTo>
                    <a:cubicBezTo>
                      <a:pt x="12593" y="53229"/>
                      <a:pt x="12489" y="53155"/>
                      <a:pt x="12385" y="53095"/>
                    </a:cubicBezTo>
                    <a:cubicBezTo>
                      <a:pt x="12310" y="53036"/>
                      <a:pt x="12236" y="52976"/>
                      <a:pt x="12161" y="52916"/>
                    </a:cubicBezTo>
                    <a:lnTo>
                      <a:pt x="12161" y="52916"/>
                    </a:lnTo>
                    <a:cubicBezTo>
                      <a:pt x="12087" y="52857"/>
                      <a:pt x="12027" y="52797"/>
                      <a:pt x="11953" y="52753"/>
                    </a:cubicBezTo>
                    <a:cubicBezTo>
                      <a:pt x="11849" y="52678"/>
                      <a:pt x="11760" y="52604"/>
                      <a:pt x="11655" y="52529"/>
                    </a:cubicBezTo>
                    <a:cubicBezTo>
                      <a:pt x="11626" y="52500"/>
                      <a:pt x="11581" y="52470"/>
                      <a:pt x="11551" y="52425"/>
                    </a:cubicBezTo>
                    <a:cubicBezTo>
                      <a:pt x="11343" y="52232"/>
                      <a:pt x="11149" y="52023"/>
                      <a:pt x="10941" y="51815"/>
                    </a:cubicBezTo>
                    <a:cubicBezTo>
                      <a:pt x="10926" y="51800"/>
                      <a:pt x="10911" y="51785"/>
                      <a:pt x="10896" y="51770"/>
                    </a:cubicBezTo>
                    <a:cubicBezTo>
                      <a:pt x="10822" y="51666"/>
                      <a:pt x="10747" y="51577"/>
                      <a:pt x="10688" y="51487"/>
                    </a:cubicBezTo>
                    <a:lnTo>
                      <a:pt x="10688" y="51487"/>
                    </a:lnTo>
                    <a:cubicBezTo>
                      <a:pt x="10628" y="51413"/>
                      <a:pt x="10569" y="51354"/>
                      <a:pt x="10509" y="51279"/>
                    </a:cubicBezTo>
                    <a:cubicBezTo>
                      <a:pt x="10420" y="51115"/>
                      <a:pt x="10316" y="50981"/>
                      <a:pt x="10122" y="50937"/>
                    </a:cubicBezTo>
                    <a:cubicBezTo>
                      <a:pt x="9959" y="50862"/>
                      <a:pt x="9795" y="50788"/>
                      <a:pt x="9646" y="50713"/>
                    </a:cubicBezTo>
                    <a:lnTo>
                      <a:pt x="9631" y="50728"/>
                    </a:lnTo>
                    <a:lnTo>
                      <a:pt x="9631" y="50713"/>
                    </a:lnTo>
                    <a:cubicBezTo>
                      <a:pt x="9527" y="50639"/>
                      <a:pt x="9408" y="50580"/>
                      <a:pt x="9304" y="50505"/>
                    </a:cubicBezTo>
                    <a:cubicBezTo>
                      <a:pt x="9244" y="50460"/>
                      <a:pt x="9184" y="50431"/>
                      <a:pt x="9140" y="50386"/>
                    </a:cubicBezTo>
                    <a:cubicBezTo>
                      <a:pt x="9065" y="50326"/>
                      <a:pt x="8991" y="50267"/>
                      <a:pt x="8931" y="50207"/>
                    </a:cubicBezTo>
                    <a:cubicBezTo>
                      <a:pt x="8812" y="50118"/>
                      <a:pt x="8708" y="50029"/>
                      <a:pt x="8589" y="49939"/>
                    </a:cubicBezTo>
                    <a:lnTo>
                      <a:pt x="8589" y="49954"/>
                    </a:lnTo>
                    <a:lnTo>
                      <a:pt x="8589" y="49939"/>
                    </a:lnTo>
                    <a:cubicBezTo>
                      <a:pt x="8455" y="49835"/>
                      <a:pt x="8321" y="49731"/>
                      <a:pt x="8202" y="49612"/>
                    </a:cubicBezTo>
                    <a:cubicBezTo>
                      <a:pt x="8172" y="49597"/>
                      <a:pt x="8157" y="49582"/>
                      <a:pt x="8143" y="49567"/>
                    </a:cubicBezTo>
                    <a:cubicBezTo>
                      <a:pt x="7919" y="49344"/>
                      <a:pt x="7711" y="49121"/>
                      <a:pt x="7488" y="48898"/>
                    </a:cubicBezTo>
                    <a:lnTo>
                      <a:pt x="7488" y="48898"/>
                    </a:lnTo>
                    <a:cubicBezTo>
                      <a:pt x="7428" y="48823"/>
                      <a:pt x="7369" y="48764"/>
                      <a:pt x="7309" y="48689"/>
                    </a:cubicBezTo>
                    <a:cubicBezTo>
                      <a:pt x="7279" y="48630"/>
                      <a:pt x="7249" y="48570"/>
                      <a:pt x="7205" y="48525"/>
                    </a:cubicBezTo>
                    <a:cubicBezTo>
                      <a:pt x="7056" y="48257"/>
                      <a:pt x="6907" y="48004"/>
                      <a:pt x="6773" y="47751"/>
                    </a:cubicBezTo>
                    <a:cubicBezTo>
                      <a:pt x="6714" y="47632"/>
                      <a:pt x="6654" y="47528"/>
                      <a:pt x="6609" y="47424"/>
                    </a:cubicBezTo>
                    <a:cubicBezTo>
                      <a:pt x="6535" y="47260"/>
                      <a:pt x="6461" y="47096"/>
                      <a:pt x="6386" y="46918"/>
                    </a:cubicBezTo>
                    <a:cubicBezTo>
                      <a:pt x="6356" y="46873"/>
                      <a:pt x="6341" y="46814"/>
                      <a:pt x="6327" y="46754"/>
                    </a:cubicBezTo>
                    <a:cubicBezTo>
                      <a:pt x="6282" y="46665"/>
                      <a:pt x="6252" y="46575"/>
                      <a:pt x="6222" y="46486"/>
                    </a:cubicBezTo>
                    <a:cubicBezTo>
                      <a:pt x="6208" y="46427"/>
                      <a:pt x="6178" y="46382"/>
                      <a:pt x="6163" y="46322"/>
                    </a:cubicBezTo>
                    <a:cubicBezTo>
                      <a:pt x="6133" y="46099"/>
                      <a:pt x="6118" y="45876"/>
                      <a:pt x="5999" y="45667"/>
                    </a:cubicBezTo>
                    <a:lnTo>
                      <a:pt x="5835" y="45548"/>
                    </a:lnTo>
                    <a:cubicBezTo>
                      <a:pt x="5746" y="45474"/>
                      <a:pt x="5642" y="45400"/>
                      <a:pt x="5553" y="45325"/>
                    </a:cubicBezTo>
                    <a:cubicBezTo>
                      <a:pt x="5478" y="45251"/>
                      <a:pt x="5419" y="45176"/>
                      <a:pt x="5344" y="45117"/>
                    </a:cubicBezTo>
                    <a:cubicBezTo>
                      <a:pt x="5255" y="44998"/>
                      <a:pt x="5151" y="44893"/>
                      <a:pt x="5061" y="44789"/>
                    </a:cubicBezTo>
                    <a:lnTo>
                      <a:pt x="4898" y="44566"/>
                    </a:lnTo>
                    <a:cubicBezTo>
                      <a:pt x="4823" y="44462"/>
                      <a:pt x="4764" y="44372"/>
                      <a:pt x="4689" y="44268"/>
                    </a:cubicBezTo>
                    <a:lnTo>
                      <a:pt x="4689" y="44283"/>
                    </a:lnTo>
                    <a:cubicBezTo>
                      <a:pt x="4630" y="44209"/>
                      <a:pt x="4570" y="44134"/>
                      <a:pt x="4526" y="44060"/>
                    </a:cubicBezTo>
                    <a:lnTo>
                      <a:pt x="4526" y="44060"/>
                    </a:lnTo>
                    <a:cubicBezTo>
                      <a:pt x="4466" y="43985"/>
                      <a:pt x="4406" y="43911"/>
                      <a:pt x="4347" y="43837"/>
                    </a:cubicBezTo>
                    <a:cubicBezTo>
                      <a:pt x="4273" y="43732"/>
                      <a:pt x="4198" y="43628"/>
                      <a:pt x="4124" y="43509"/>
                    </a:cubicBezTo>
                    <a:cubicBezTo>
                      <a:pt x="4064" y="43420"/>
                      <a:pt x="4019" y="43331"/>
                      <a:pt x="3960" y="43241"/>
                    </a:cubicBezTo>
                    <a:cubicBezTo>
                      <a:pt x="3945" y="43197"/>
                      <a:pt x="3930" y="43167"/>
                      <a:pt x="3900" y="43122"/>
                    </a:cubicBezTo>
                    <a:cubicBezTo>
                      <a:pt x="3856" y="43018"/>
                      <a:pt x="3796" y="42914"/>
                      <a:pt x="3737" y="42795"/>
                    </a:cubicBezTo>
                    <a:lnTo>
                      <a:pt x="3737" y="42795"/>
                    </a:lnTo>
                    <a:cubicBezTo>
                      <a:pt x="3632" y="42571"/>
                      <a:pt x="3528" y="42348"/>
                      <a:pt x="3424" y="42125"/>
                    </a:cubicBezTo>
                    <a:lnTo>
                      <a:pt x="3424" y="42125"/>
                    </a:lnTo>
                    <a:cubicBezTo>
                      <a:pt x="3379" y="42036"/>
                      <a:pt x="3335" y="41946"/>
                      <a:pt x="3305" y="41857"/>
                    </a:cubicBezTo>
                    <a:cubicBezTo>
                      <a:pt x="3245" y="41693"/>
                      <a:pt x="3186" y="41529"/>
                      <a:pt x="3141" y="41366"/>
                    </a:cubicBezTo>
                    <a:lnTo>
                      <a:pt x="2963" y="40934"/>
                    </a:lnTo>
                    <a:cubicBezTo>
                      <a:pt x="2903" y="40830"/>
                      <a:pt x="2829" y="40711"/>
                      <a:pt x="2754" y="40592"/>
                    </a:cubicBezTo>
                    <a:cubicBezTo>
                      <a:pt x="2546" y="40383"/>
                      <a:pt x="2352" y="40160"/>
                      <a:pt x="2144" y="39952"/>
                    </a:cubicBezTo>
                    <a:cubicBezTo>
                      <a:pt x="2114" y="39907"/>
                      <a:pt x="2070" y="39862"/>
                      <a:pt x="2040" y="39833"/>
                    </a:cubicBezTo>
                    <a:cubicBezTo>
                      <a:pt x="1980" y="39758"/>
                      <a:pt x="1921" y="39684"/>
                      <a:pt x="1876" y="39594"/>
                    </a:cubicBezTo>
                    <a:cubicBezTo>
                      <a:pt x="1802" y="39446"/>
                      <a:pt x="1727" y="39282"/>
                      <a:pt x="1653" y="39118"/>
                    </a:cubicBezTo>
                    <a:cubicBezTo>
                      <a:pt x="1608" y="38999"/>
                      <a:pt x="1578" y="38895"/>
                      <a:pt x="1534" y="38791"/>
                    </a:cubicBezTo>
                    <a:cubicBezTo>
                      <a:pt x="1519" y="38716"/>
                      <a:pt x="1504" y="38642"/>
                      <a:pt x="1489" y="38567"/>
                    </a:cubicBezTo>
                    <a:cubicBezTo>
                      <a:pt x="1444" y="38240"/>
                      <a:pt x="1385" y="37898"/>
                      <a:pt x="1355" y="37570"/>
                    </a:cubicBezTo>
                    <a:cubicBezTo>
                      <a:pt x="1325" y="37258"/>
                      <a:pt x="1191" y="37034"/>
                      <a:pt x="938" y="36856"/>
                    </a:cubicBezTo>
                    <a:lnTo>
                      <a:pt x="938" y="36856"/>
                    </a:lnTo>
                    <a:cubicBezTo>
                      <a:pt x="834" y="36707"/>
                      <a:pt x="715" y="36558"/>
                      <a:pt x="611" y="36409"/>
                    </a:cubicBezTo>
                    <a:cubicBezTo>
                      <a:pt x="551" y="36305"/>
                      <a:pt x="492" y="36201"/>
                      <a:pt x="447" y="36082"/>
                    </a:cubicBezTo>
                    <a:cubicBezTo>
                      <a:pt x="447" y="36067"/>
                      <a:pt x="447" y="36037"/>
                      <a:pt x="447" y="36007"/>
                    </a:cubicBezTo>
                    <a:cubicBezTo>
                      <a:pt x="120" y="35218"/>
                      <a:pt x="75" y="34370"/>
                      <a:pt x="15" y="33536"/>
                    </a:cubicBezTo>
                    <a:cubicBezTo>
                      <a:pt x="1" y="33119"/>
                      <a:pt x="90" y="32703"/>
                      <a:pt x="164" y="32286"/>
                    </a:cubicBezTo>
                    <a:lnTo>
                      <a:pt x="179" y="32286"/>
                    </a:lnTo>
                    <a:lnTo>
                      <a:pt x="164" y="32271"/>
                    </a:lnTo>
                    <a:cubicBezTo>
                      <a:pt x="209" y="32167"/>
                      <a:pt x="239" y="32063"/>
                      <a:pt x="268" y="31958"/>
                    </a:cubicBezTo>
                    <a:lnTo>
                      <a:pt x="611" y="31348"/>
                    </a:lnTo>
                    <a:cubicBezTo>
                      <a:pt x="626" y="31289"/>
                      <a:pt x="685" y="31229"/>
                      <a:pt x="670" y="31184"/>
                    </a:cubicBezTo>
                    <a:cubicBezTo>
                      <a:pt x="655" y="31110"/>
                      <a:pt x="596" y="31050"/>
                      <a:pt x="551" y="30976"/>
                    </a:cubicBezTo>
                    <a:lnTo>
                      <a:pt x="447" y="30753"/>
                    </a:lnTo>
                    <a:cubicBezTo>
                      <a:pt x="432" y="30693"/>
                      <a:pt x="432" y="30619"/>
                      <a:pt x="417" y="30559"/>
                    </a:cubicBezTo>
                    <a:cubicBezTo>
                      <a:pt x="313" y="30232"/>
                      <a:pt x="268" y="29889"/>
                      <a:pt x="283" y="29532"/>
                    </a:cubicBezTo>
                    <a:cubicBezTo>
                      <a:pt x="313" y="29175"/>
                      <a:pt x="313" y="28803"/>
                      <a:pt x="328" y="28431"/>
                    </a:cubicBezTo>
                    <a:cubicBezTo>
                      <a:pt x="358" y="28341"/>
                      <a:pt x="373" y="28252"/>
                      <a:pt x="388" y="28148"/>
                    </a:cubicBezTo>
                    <a:cubicBezTo>
                      <a:pt x="462" y="27925"/>
                      <a:pt x="536" y="27686"/>
                      <a:pt x="626" y="27463"/>
                    </a:cubicBezTo>
                    <a:lnTo>
                      <a:pt x="611" y="27463"/>
                    </a:lnTo>
                    <a:cubicBezTo>
                      <a:pt x="715" y="27240"/>
                      <a:pt x="834" y="27017"/>
                      <a:pt x="938" y="26793"/>
                    </a:cubicBezTo>
                    <a:cubicBezTo>
                      <a:pt x="983" y="26689"/>
                      <a:pt x="1042" y="26600"/>
                      <a:pt x="1102" y="26511"/>
                    </a:cubicBezTo>
                    <a:cubicBezTo>
                      <a:pt x="1236" y="26466"/>
                      <a:pt x="1236" y="26332"/>
                      <a:pt x="1251" y="26213"/>
                    </a:cubicBezTo>
                    <a:cubicBezTo>
                      <a:pt x="1266" y="26064"/>
                      <a:pt x="1266" y="25900"/>
                      <a:pt x="1281" y="25751"/>
                    </a:cubicBezTo>
                    <a:cubicBezTo>
                      <a:pt x="1385" y="24814"/>
                      <a:pt x="1489" y="23876"/>
                      <a:pt x="1608" y="22938"/>
                    </a:cubicBezTo>
                    <a:lnTo>
                      <a:pt x="1593" y="22938"/>
                    </a:lnTo>
                    <a:cubicBezTo>
                      <a:pt x="1653" y="22700"/>
                      <a:pt x="1712" y="22462"/>
                      <a:pt x="1772" y="22224"/>
                    </a:cubicBezTo>
                    <a:lnTo>
                      <a:pt x="1772" y="22239"/>
                    </a:lnTo>
                    <a:cubicBezTo>
                      <a:pt x="1802" y="22105"/>
                      <a:pt x="1846" y="21971"/>
                      <a:pt x="1876" y="21837"/>
                    </a:cubicBezTo>
                    <a:lnTo>
                      <a:pt x="1876" y="21852"/>
                    </a:lnTo>
                    <a:lnTo>
                      <a:pt x="2040" y="21346"/>
                    </a:lnTo>
                    <a:cubicBezTo>
                      <a:pt x="2084" y="21197"/>
                      <a:pt x="2144" y="21048"/>
                      <a:pt x="2204" y="20899"/>
                    </a:cubicBezTo>
                    <a:cubicBezTo>
                      <a:pt x="2233" y="20810"/>
                      <a:pt x="2278" y="20720"/>
                      <a:pt x="2308" y="2063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902;p64">
                <a:extLst>
                  <a:ext uri="{FF2B5EF4-FFF2-40B4-BE49-F238E27FC236}">
                    <a16:creationId xmlns:a16="http://schemas.microsoft.com/office/drawing/2014/main" id="{DAD7E223-7F1E-ABE5-3A49-EE39DA7F5224}"/>
                  </a:ext>
                </a:extLst>
              </p:cNvPr>
              <p:cNvSpPr/>
              <p:nvPr/>
            </p:nvSpPr>
            <p:spPr>
              <a:xfrm>
                <a:off x="7291066" y="3415047"/>
                <a:ext cx="7678" cy="18428"/>
              </a:xfrm>
              <a:custGeom>
                <a:avLst/>
                <a:gdLst/>
                <a:ahLst/>
                <a:cxnLst/>
                <a:rect l="l" t="t" r="r" b="b"/>
                <a:pathLst>
                  <a:path w="180" h="432" extrusionOk="0">
                    <a:moveTo>
                      <a:pt x="1" y="0"/>
                    </a:moveTo>
                    <a:lnTo>
                      <a:pt x="179" y="432"/>
                    </a:lnTo>
                    <a:lnTo>
                      <a:pt x="1" y="0"/>
                    </a:ln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903;p64">
                <a:extLst>
                  <a:ext uri="{FF2B5EF4-FFF2-40B4-BE49-F238E27FC236}">
                    <a16:creationId xmlns:a16="http://schemas.microsoft.com/office/drawing/2014/main" id="{114BB70E-3B7A-4B5F-3AB8-0E372ABAB4D2}"/>
                  </a:ext>
                </a:extLst>
              </p:cNvPr>
              <p:cNvSpPr/>
              <p:nvPr/>
            </p:nvSpPr>
            <p:spPr>
              <a:xfrm>
                <a:off x="7706970" y="3942670"/>
                <a:ext cx="11475" cy="7038"/>
              </a:xfrm>
              <a:custGeom>
                <a:avLst/>
                <a:gdLst/>
                <a:ahLst/>
                <a:cxnLst/>
                <a:rect l="l" t="t" r="r" b="b"/>
                <a:pathLst>
                  <a:path w="269" h="165" extrusionOk="0">
                    <a:moveTo>
                      <a:pt x="0" y="0"/>
                    </a:moveTo>
                    <a:cubicBezTo>
                      <a:pt x="90" y="60"/>
                      <a:pt x="179" y="120"/>
                      <a:pt x="268" y="164"/>
                    </a:cubicBezTo>
                    <a:cubicBezTo>
                      <a:pt x="179" y="120"/>
                      <a:pt x="90" y="60"/>
                      <a:pt x="0"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904;p64">
                <a:extLst>
                  <a:ext uri="{FF2B5EF4-FFF2-40B4-BE49-F238E27FC236}">
                    <a16:creationId xmlns:a16="http://schemas.microsoft.com/office/drawing/2014/main" id="{4DDB818B-822F-6928-606A-3CEDC98F1ECC}"/>
                  </a:ext>
                </a:extLst>
              </p:cNvPr>
              <p:cNvSpPr/>
              <p:nvPr/>
            </p:nvSpPr>
            <p:spPr>
              <a:xfrm>
                <a:off x="7333595" y="3513457"/>
                <a:ext cx="7038" cy="11475"/>
              </a:xfrm>
              <a:custGeom>
                <a:avLst/>
                <a:gdLst/>
                <a:ahLst/>
                <a:cxnLst/>
                <a:rect l="l" t="t" r="r" b="b"/>
                <a:pathLst>
                  <a:path w="165" h="269" extrusionOk="0">
                    <a:moveTo>
                      <a:pt x="1" y="0"/>
                    </a:moveTo>
                    <a:cubicBezTo>
                      <a:pt x="60" y="90"/>
                      <a:pt x="105" y="179"/>
                      <a:pt x="165" y="268"/>
                    </a:cubicBezTo>
                    <a:cubicBezTo>
                      <a:pt x="105" y="179"/>
                      <a:pt x="60" y="90"/>
                      <a:pt x="1"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905;p64">
                <a:extLst>
                  <a:ext uri="{FF2B5EF4-FFF2-40B4-BE49-F238E27FC236}">
                    <a16:creationId xmlns:a16="http://schemas.microsoft.com/office/drawing/2014/main" id="{A1F142B6-E2FB-C15A-1B69-DCC9E415B4EF}"/>
                  </a:ext>
                </a:extLst>
              </p:cNvPr>
              <p:cNvSpPr/>
              <p:nvPr/>
            </p:nvSpPr>
            <p:spPr>
              <a:xfrm>
                <a:off x="7723478" y="3952182"/>
                <a:ext cx="11475" cy="7038"/>
              </a:xfrm>
              <a:custGeom>
                <a:avLst/>
                <a:gdLst/>
                <a:ahLst/>
                <a:cxnLst/>
                <a:rect l="l" t="t" r="r" b="b"/>
                <a:pathLst>
                  <a:path w="269" h="165" extrusionOk="0">
                    <a:moveTo>
                      <a:pt x="0" y="1"/>
                    </a:moveTo>
                    <a:cubicBezTo>
                      <a:pt x="90" y="60"/>
                      <a:pt x="179" y="120"/>
                      <a:pt x="268" y="164"/>
                    </a:cubicBezTo>
                    <a:cubicBezTo>
                      <a:pt x="179" y="120"/>
                      <a:pt x="90" y="60"/>
                      <a:pt x="0"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906;p64">
                <a:extLst>
                  <a:ext uri="{FF2B5EF4-FFF2-40B4-BE49-F238E27FC236}">
                    <a16:creationId xmlns:a16="http://schemas.microsoft.com/office/drawing/2014/main" id="{11F56C91-0617-536F-C52E-FC0C504DED77}"/>
                  </a:ext>
                </a:extLst>
              </p:cNvPr>
              <p:cNvSpPr/>
              <p:nvPr/>
            </p:nvSpPr>
            <p:spPr>
              <a:xfrm>
                <a:off x="7430127" y="3651878"/>
                <a:ext cx="4479" cy="11475"/>
              </a:xfrm>
              <a:custGeom>
                <a:avLst/>
                <a:gdLst/>
                <a:ahLst/>
                <a:cxnLst/>
                <a:rect l="l" t="t" r="r" b="b"/>
                <a:pathLst>
                  <a:path w="105" h="269" extrusionOk="0">
                    <a:moveTo>
                      <a:pt x="0" y="0"/>
                    </a:moveTo>
                    <a:cubicBezTo>
                      <a:pt x="30" y="89"/>
                      <a:pt x="60" y="179"/>
                      <a:pt x="105" y="268"/>
                    </a:cubicBezTo>
                    <a:cubicBezTo>
                      <a:pt x="60" y="179"/>
                      <a:pt x="30" y="89"/>
                      <a:pt x="0"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907;p64">
                <a:extLst>
                  <a:ext uri="{FF2B5EF4-FFF2-40B4-BE49-F238E27FC236}">
                    <a16:creationId xmlns:a16="http://schemas.microsoft.com/office/drawing/2014/main" id="{81F8DDD3-E007-290B-0B53-366FA12ABB6B}"/>
                  </a:ext>
                </a:extLst>
              </p:cNvPr>
              <p:cNvSpPr/>
              <p:nvPr/>
            </p:nvSpPr>
            <p:spPr>
              <a:xfrm>
                <a:off x="7652966" y="1778773"/>
                <a:ext cx="11475" cy="9555"/>
              </a:xfrm>
              <a:custGeom>
                <a:avLst/>
                <a:gdLst/>
                <a:ahLst/>
                <a:cxnLst/>
                <a:rect l="l" t="t" r="r" b="b"/>
                <a:pathLst>
                  <a:path w="269" h="224" extrusionOk="0">
                    <a:moveTo>
                      <a:pt x="269" y="1"/>
                    </a:moveTo>
                    <a:cubicBezTo>
                      <a:pt x="180" y="75"/>
                      <a:pt x="90" y="149"/>
                      <a:pt x="1" y="224"/>
                    </a:cubicBezTo>
                    <a:cubicBezTo>
                      <a:pt x="90" y="149"/>
                      <a:pt x="180" y="75"/>
                      <a:pt x="269"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908;p64">
                <a:extLst>
                  <a:ext uri="{FF2B5EF4-FFF2-40B4-BE49-F238E27FC236}">
                    <a16:creationId xmlns:a16="http://schemas.microsoft.com/office/drawing/2014/main" id="{F2863C91-E2CB-46F6-ED67-37051A132AE4}"/>
                  </a:ext>
                </a:extLst>
              </p:cNvPr>
              <p:cNvSpPr/>
              <p:nvPr/>
            </p:nvSpPr>
            <p:spPr>
              <a:xfrm>
                <a:off x="7286630" y="2485469"/>
                <a:ext cx="7038" cy="11475"/>
              </a:xfrm>
              <a:custGeom>
                <a:avLst/>
                <a:gdLst/>
                <a:ahLst/>
                <a:cxnLst/>
                <a:rect l="l" t="t" r="r" b="b"/>
                <a:pathLst>
                  <a:path w="165" h="269" extrusionOk="0">
                    <a:moveTo>
                      <a:pt x="164" y="1"/>
                    </a:moveTo>
                    <a:lnTo>
                      <a:pt x="0" y="268"/>
                    </a:ln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909;p64">
                <a:extLst>
                  <a:ext uri="{FF2B5EF4-FFF2-40B4-BE49-F238E27FC236}">
                    <a16:creationId xmlns:a16="http://schemas.microsoft.com/office/drawing/2014/main" id="{E1432AA0-3E47-FB5B-DA80-5AF3421153FC}"/>
                  </a:ext>
                </a:extLst>
              </p:cNvPr>
              <p:cNvSpPr/>
              <p:nvPr/>
            </p:nvSpPr>
            <p:spPr>
              <a:xfrm>
                <a:off x="7258690" y="2548985"/>
                <a:ext cx="4479" cy="11432"/>
              </a:xfrm>
              <a:custGeom>
                <a:avLst/>
                <a:gdLst/>
                <a:ahLst/>
                <a:cxnLst/>
                <a:rect l="l" t="t" r="r" b="b"/>
                <a:pathLst>
                  <a:path w="105" h="268" extrusionOk="0">
                    <a:moveTo>
                      <a:pt x="105" y="0"/>
                    </a:moveTo>
                    <a:cubicBezTo>
                      <a:pt x="75" y="89"/>
                      <a:pt x="30" y="179"/>
                      <a:pt x="1" y="268"/>
                    </a:cubicBezTo>
                    <a:cubicBezTo>
                      <a:pt x="30" y="179"/>
                      <a:pt x="75" y="89"/>
                      <a:pt x="105"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10;p64">
                <a:extLst>
                  <a:ext uri="{FF2B5EF4-FFF2-40B4-BE49-F238E27FC236}">
                    <a16:creationId xmlns:a16="http://schemas.microsoft.com/office/drawing/2014/main" id="{55264083-088E-E064-3935-1FA6D1F10823}"/>
                  </a:ext>
                </a:extLst>
              </p:cNvPr>
              <p:cNvSpPr/>
              <p:nvPr/>
            </p:nvSpPr>
            <p:spPr>
              <a:xfrm>
                <a:off x="7411060" y="2084196"/>
                <a:ext cx="5119" cy="12115"/>
              </a:xfrm>
              <a:custGeom>
                <a:avLst/>
                <a:gdLst/>
                <a:ahLst/>
                <a:cxnLst/>
                <a:rect l="l" t="t" r="r" b="b"/>
                <a:pathLst>
                  <a:path w="120" h="284" extrusionOk="0">
                    <a:moveTo>
                      <a:pt x="120" y="0"/>
                    </a:moveTo>
                    <a:cubicBezTo>
                      <a:pt x="75" y="90"/>
                      <a:pt x="46" y="179"/>
                      <a:pt x="1" y="283"/>
                    </a:cubicBezTo>
                    <a:cubicBezTo>
                      <a:pt x="46" y="179"/>
                      <a:pt x="75" y="90"/>
                      <a:pt x="120"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911;p64">
                <a:extLst>
                  <a:ext uri="{FF2B5EF4-FFF2-40B4-BE49-F238E27FC236}">
                    <a16:creationId xmlns:a16="http://schemas.microsoft.com/office/drawing/2014/main" id="{3E072A38-0017-AA23-51CD-6F695BDA12FE}"/>
                  </a:ext>
                </a:extLst>
              </p:cNvPr>
              <p:cNvSpPr/>
              <p:nvPr/>
            </p:nvSpPr>
            <p:spPr>
              <a:xfrm>
                <a:off x="7387598" y="2196554"/>
                <a:ext cx="5119" cy="11475"/>
              </a:xfrm>
              <a:custGeom>
                <a:avLst/>
                <a:gdLst/>
                <a:ahLst/>
                <a:cxnLst/>
                <a:rect l="l" t="t" r="r" b="b"/>
                <a:pathLst>
                  <a:path w="120" h="269" extrusionOk="0">
                    <a:moveTo>
                      <a:pt x="119" y="1"/>
                    </a:moveTo>
                    <a:cubicBezTo>
                      <a:pt x="75" y="90"/>
                      <a:pt x="45" y="180"/>
                      <a:pt x="0" y="269"/>
                    </a:cubicBezTo>
                    <a:cubicBezTo>
                      <a:pt x="45" y="180"/>
                      <a:pt x="75" y="90"/>
                      <a:pt x="119"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912;p64">
                <a:extLst>
                  <a:ext uri="{FF2B5EF4-FFF2-40B4-BE49-F238E27FC236}">
                    <a16:creationId xmlns:a16="http://schemas.microsoft.com/office/drawing/2014/main" id="{FD8F6165-54F1-F6BB-38FA-3F6943EDE2BF}"/>
                  </a:ext>
                </a:extLst>
              </p:cNvPr>
              <p:cNvSpPr/>
              <p:nvPr/>
            </p:nvSpPr>
            <p:spPr>
              <a:xfrm>
                <a:off x="7329159" y="2417517"/>
                <a:ext cx="7038" cy="9598"/>
              </a:xfrm>
              <a:custGeom>
                <a:avLst/>
                <a:gdLst/>
                <a:ahLst/>
                <a:cxnLst/>
                <a:rect l="l" t="t" r="r" b="b"/>
                <a:pathLst>
                  <a:path w="165" h="225" extrusionOk="0">
                    <a:moveTo>
                      <a:pt x="164" y="1"/>
                    </a:moveTo>
                    <a:cubicBezTo>
                      <a:pt x="105" y="75"/>
                      <a:pt x="45" y="150"/>
                      <a:pt x="1" y="224"/>
                    </a:cubicBezTo>
                    <a:cubicBezTo>
                      <a:pt x="45" y="150"/>
                      <a:pt x="105" y="75"/>
                      <a:pt x="164"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913;p64">
                <a:extLst>
                  <a:ext uri="{FF2B5EF4-FFF2-40B4-BE49-F238E27FC236}">
                    <a16:creationId xmlns:a16="http://schemas.microsoft.com/office/drawing/2014/main" id="{AFC2FE9D-FDBB-006B-1911-9410C5546793}"/>
                  </a:ext>
                </a:extLst>
              </p:cNvPr>
              <p:cNvSpPr/>
              <p:nvPr/>
            </p:nvSpPr>
            <p:spPr>
              <a:xfrm>
                <a:off x="7885360" y="3588362"/>
                <a:ext cx="23547" cy="26064"/>
              </a:xfrm>
              <a:custGeom>
                <a:avLst/>
                <a:gdLst/>
                <a:ahLst/>
                <a:cxnLst/>
                <a:rect l="l" t="t" r="r" b="b"/>
                <a:pathLst>
                  <a:path w="552" h="611" extrusionOk="0">
                    <a:moveTo>
                      <a:pt x="492" y="611"/>
                    </a:moveTo>
                    <a:cubicBezTo>
                      <a:pt x="343" y="492"/>
                      <a:pt x="209" y="358"/>
                      <a:pt x="75" y="224"/>
                    </a:cubicBezTo>
                    <a:cubicBezTo>
                      <a:pt x="31" y="164"/>
                      <a:pt x="31" y="75"/>
                      <a:pt x="1" y="1"/>
                    </a:cubicBezTo>
                    <a:cubicBezTo>
                      <a:pt x="75" y="75"/>
                      <a:pt x="165" y="150"/>
                      <a:pt x="239" y="224"/>
                    </a:cubicBezTo>
                    <a:cubicBezTo>
                      <a:pt x="343" y="328"/>
                      <a:pt x="447" y="447"/>
                      <a:pt x="552" y="551"/>
                    </a:cubicBezTo>
                    <a:cubicBezTo>
                      <a:pt x="537" y="566"/>
                      <a:pt x="507" y="596"/>
                      <a:pt x="492" y="61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14;p64">
                <a:extLst>
                  <a:ext uri="{FF2B5EF4-FFF2-40B4-BE49-F238E27FC236}">
                    <a16:creationId xmlns:a16="http://schemas.microsoft.com/office/drawing/2014/main" id="{FFC65F44-64CA-2D53-F119-D256C50776B8}"/>
                  </a:ext>
                </a:extLst>
              </p:cNvPr>
              <p:cNvSpPr/>
              <p:nvPr/>
            </p:nvSpPr>
            <p:spPr>
              <a:xfrm>
                <a:off x="7494880" y="3748368"/>
                <a:ext cx="28623" cy="28623"/>
              </a:xfrm>
              <a:custGeom>
                <a:avLst/>
                <a:gdLst/>
                <a:ahLst/>
                <a:cxnLst/>
                <a:rect l="l" t="t" r="r" b="b"/>
                <a:pathLst>
                  <a:path w="671" h="671" extrusionOk="0">
                    <a:moveTo>
                      <a:pt x="1" y="1"/>
                    </a:moveTo>
                    <a:cubicBezTo>
                      <a:pt x="224" y="224"/>
                      <a:pt x="447" y="447"/>
                      <a:pt x="670" y="670"/>
                    </a:cubicBezTo>
                    <a:cubicBezTo>
                      <a:pt x="447" y="447"/>
                      <a:pt x="224" y="224"/>
                      <a:pt x="1"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15;p64">
                <a:extLst>
                  <a:ext uri="{FF2B5EF4-FFF2-40B4-BE49-F238E27FC236}">
                    <a16:creationId xmlns:a16="http://schemas.microsoft.com/office/drawing/2014/main" id="{26FE14B8-61FC-3905-D35F-07B9F1900298}"/>
                  </a:ext>
                </a:extLst>
              </p:cNvPr>
              <p:cNvSpPr/>
              <p:nvPr/>
            </p:nvSpPr>
            <p:spPr>
              <a:xfrm>
                <a:off x="7868212" y="3990275"/>
                <a:ext cx="21670" cy="1962"/>
              </a:xfrm>
              <a:custGeom>
                <a:avLst/>
                <a:gdLst/>
                <a:ahLst/>
                <a:cxnLst/>
                <a:rect l="l" t="t" r="r" b="b"/>
                <a:pathLst>
                  <a:path w="508" h="46" extrusionOk="0">
                    <a:moveTo>
                      <a:pt x="1" y="1"/>
                    </a:moveTo>
                    <a:cubicBezTo>
                      <a:pt x="165" y="16"/>
                      <a:pt x="343" y="31"/>
                      <a:pt x="507" y="45"/>
                    </a:cubicBezTo>
                    <a:cubicBezTo>
                      <a:pt x="343" y="31"/>
                      <a:pt x="165" y="16"/>
                      <a:pt x="1"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16;p64">
                <a:extLst>
                  <a:ext uri="{FF2B5EF4-FFF2-40B4-BE49-F238E27FC236}">
                    <a16:creationId xmlns:a16="http://schemas.microsoft.com/office/drawing/2014/main" id="{59686A23-1C9E-5554-38AC-DD9A033C1B65}"/>
                  </a:ext>
                </a:extLst>
              </p:cNvPr>
              <p:cNvSpPr/>
              <p:nvPr/>
            </p:nvSpPr>
            <p:spPr>
              <a:xfrm>
                <a:off x="8087297" y="3898221"/>
                <a:ext cx="6996" cy="13992"/>
              </a:xfrm>
              <a:custGeom>
                <a:avLst/>
                <a:gdLst/>
                <a:ahLst/>
                <a:cxnLst/>
                <a:rect l="l" t="t" r="r" b="b"/>
                <a:pathLst>
                  <a:path w="164" h="328" extrusionOk="0">
                    <a:moveTo>
                      <a:pt x="0" y="328"/>
                    </a:moveTo>
                    <a:cubicBezTo>
                      <a:pt x="45" y="224"/>
                      <a:pt x="104" y="120"/>
                      <a:pt x="164" y="1"/>
                    </a:cubicBezTo>
                    <a:cubicBezTo>
                      <a:pt x="104" y="120"/>
                      <a:pt x="45" y="224"/>
                      <a:pt x="0" y="328"/>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17;p64">
                <a:extLst>
                  <a:ext uri="{FF2B5EF4-FFF2-40B4-BE49-F238E27FC236}">
                    <a16:creationId xmlns:a16="http://schemas.microsoft.com/office/drawing/2014/main" id="{358030DF-7499-CE5B-0DAB-95EBABDE2A0B}"/>
                  </a:ext>
                </a:extLst>
              </p:cNvPr>
              <p:cNvSpPr/>
              <p:nvPr/>
            </p:nvSpPr>
            <p:spPr>
              <a:xfrm>
                <a:off x="8084738" y="2635323"/>
                <a:ext cx="7038" cy="12115"/>
              </a:xfrm>
              <a:custGeom>
                <a:avLst/>
                <a:gdLst/>
                <a:ahLst/>
                <a:cxnLst/>
                <a:rect l="l" t="t" r="r" b="b"/>
                <a:pathLst>
                  <a:path w="165" h="284" extrusionOk="0">
                    <a:moveTo>
                      <a:pt x="1" y="283"/>
                    </a:moveTo>
                    <a:cubicBezTo>
                      <a:pt x="60" y="194"/>
                      <a:pt x="105" y="105"/>
                      <a:pt x="164" y="0"/>
                    </a:cubicBezTo>
                    <a:cubicBezTo>
                      <a:pt x="105" y="105"/>
                      <a:pt x="60" y="194"/>
                      <a:pt x="1" y="283"/>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18;p64">
                <a:extLst>
                  <a:ext uri="{FF2B5EF4-FFF2-40B4-BE49-F238E27FC236}">
                    <a16:creationId xmlns:a16="http://schemas.microsoft.com/office/drawing/2014/main" id="{3AA14134-DEBE-744F-9469-D8E8A1F33C0F}"/>
                  </a:ext>
                </a:extLst>
              </p:cNvPr>
              <p:cNvSpPr/>
              <p:nvPr/>
            </p:nvSpPr>
            <p:spPr>
              <a:xfrm>
                <a:off x="8072666" y="2654348"/>
                <a:ext cx="7038" cy="9598"/>
              </a:xfrm>
              <a:custGeom>
                <a:avLst/>
                <a:gdLst/>
                <a:ahLst/>
                <a:cxnLst/>
                <a:rect l="l" t="t" r="r" b="b"/>
                <a:pathLst>
                  <a:path w="165" h="225" extrusionOk="0">
                    <a:moveTo>
                      <a:pt x="1" y="224"/>
                    </a:moveTo>
                    <a:cubicBezTo>
                      <a:pt x="60" y="150"/>
                      <a:pt x="120" y="75"/>
                      <a:pt x="165" y="1"/>
                    </a:cubicBezTo>
                    <a:cubicBezTo>
                      <a:pt x="120" y="75"/>
                      <a:pt x="60" y="150"/>
                      <a:pt x="1" y="224"/>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19;p64">
                <a:extLst>
                  <a:ext uri="{FF2B5EF4-FFF2-40B4-BE49-F238E27FC236}">
                    <a16:creationId xmlns:a16="http://schemas.microsoft.com/office/drawing/2014/main" id="{3E558A9E-FE68-BCDC-C63D-52D240A94566}"/>
                  </a:ext>
                </a:extLst>
              </p:cNvPr>
              <p:cNvSpPr/>
              <p:nvPr/>
            </p:nvSpPr>
            <p:spPr>
              <a:xfrm>
                <a:off x="8072666" y="3921725"/>
                <a:ext cx="7678" cy="8915"/>
              </a:xfrm>
              <a:custGeom>
                <a:avLst/>
                <a:gdLst/>
                <a:ahLst/>
                <a:cxnLst/>
                <a:rect l="l" t="t" r="r" b="b"/>
                <a:pathLst>
                  <a:path w="180" h="209" extrusionOk="0">
                    <a:moveTo>
                      <a:pt x="1" y="209"/>
                    </a:moveTo>
                    <a:cubicBezTo>
                      <a:pt x="60" y="149"/>
                      <a:pt x="120" y="75"/>
                      <a:pt x="179" y="0"/>
                    </a:cubicBezTo>
                    <a:cubicBezTo>
                      <a:pt x="120" y="75"/>
                      <a:pt x="60" y="149"/>
                      <a:pt x="1" y="209"/>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20;p64">
                <a:extLst>
                  <a:ext uri="{FF2B5EF4-FFF2-40B4-BE49-F238E27FC236}">
                    <a16:creationId xmlns:a16="http://schemas.microsoft.com/office/drawing/2014/main" id="{7060E311-2315-E509-EA4D-ED2C1BBF93CC}"/>
                  </a:ext>
                </a:extLst>
              </p:cNvPr>
              <p:cNvSpPr/>
              <p:nvPr/>
            </p:nvSpPr>
            <p:spPr>
              <a:xfrm>
                <a:off x="8094251" y="3358527"/>
                <a:ext cx="7038" cy="8915"/>
              </a:xfrm>
              <a:custGeom>
                <a:avLst/>
                <a:gdLst/>
                <a:ahLst/>
                <a:cxnLst/>
                <a:rect l="l" t="t" r="r" b="b"/>
                <a:pathLst>
                  <a:path w="165" h="209" extrusionOk="0">
                    <a:moveTo>
                      <a:pt x="1" y="209"/>
                    </a:moveTo>
                    <a:cubicBezTo>
                      <a:pt x="60" y="134"/>
                      <a:pt x="105" y="75"/>
                      <a:pt x="165" y="0"/>
                    </a:cubicBezTo>
                    <a:cubicBezTo>
                      <a:pt x="105" y="75"/>
                      <a:pt x="60" y="134"/>
                      <a:pt x="1" y="209"/>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21;p64">
                <a:extLst>
                  <a:ext uri="{FF2B5EF4-FFF2-40B4-BE49-F238E27FC236}">
                    <a16:creationId xmlns:a16="http://schemas.microsoft.com/office/drawing/2014/main" id="{41EB87DA-2977-2505-2C45-105561CE3CE7}"/>
                  </a:ext>
                </a:extLst>
              </p:cNvPr>
              <p:cNvSpPr/>
              <p:nvPr/>
            </p:nvSpPr>
            <p:spPr>
              <a:xfrm>
                <a:off x="7258050" y="2769308"/>
                <a:ext cx="798804" cy="1149918"/>
              </a:xfrm>
              <a:custGeom>
                <a:avLst/>
                <a:gdLst/>
                <a:ahLst/>
                <a:cxnLst/>
                <a:rect l="l" t="t" r="r" b="b"/>
                <a:pathLst>
                  <a:path w="18726" h="26957" extrusionOk="0">
                    <a:moveTo>
                      <a:pt x="17371" y="22402"/>
                    </a:moveTo>
                    <a:cubicBezTo>
                      <a:pt x="17461" y="22834"/>
                      <a:pt x="17282" y="23087"/>
                      <a:pt x="16850" y="23116"/>
                    </a:cubicBezTo>
                    <a:cubicBezTo>
                      <a:pt x="16612" y="23131"/>
                      <a:pt x="16374" y="23146"/>
                      <a:pt x="16166" y="22968"/>
                    </a:cubicBezTo>
                    <a:cubicBezTo>
                      <a:pt x="16136" y="22953"/>
                      <a:pt x="16076" y="22938"/>
                      <a:pt x="16046" y="22938"/>
                    </a:cubicBezTo>
                    <a:cubicBezTo>
                      <a:pt x="15496" y="22982"/>
                      <a:pt x="14960" y="22908"/>
                      <a:pt x="14439" y="22774"/>
                    </a:cubicBezTo>
                    <a:lnTo>
                      <a:pt x="14439" y="22774"/>
                    </a:lnTo>
                    <a:cubicBezTo>
                      <a:pt x="14216" y="22700"/>
                      <a:pt x="13992" y="22625"/>
                      <a:pt x="13784" y="22551"/>
                    </a:cubicBezTo>
                    <a:lnTo>
                      <a:pt x="13769" y="22551"/>
                    </a:lnTo>
                    <a:lnTo>
                      <a:pt x="12400" y="21940"/>
                    </a:lnTo>
                    <a:lnTo>
                      <a:pt x="12400" y="21940"/>
                    </a:lnTo>
                    <a:lnTo>
                      <a:pt x="11417" y="21449"/>
                    </a:lnTo>
                    <a:lnTo>
                      <a:pt x="11402" y="21464"/>
                    </a:lnTo>
                    <a:lnTo>
                      <a:pt x="11417" y="21449"/>
                    </a:lnTo>
                    <a:cubicBezTo>
                      <a:pt x="11298" y="21360"/>
                      <a:pt x="11179" y="21300"/>
                      <a:pt x="11090" y="21196"/>
                    </a:cubicBezTo>
                    <a:cubicBezTo>
                      <a:pt x="11001" y="21077"/>
                      <a:pt x="10896" y="21077"/>
                      <a:pt x="10762" y="21077"/>
                    </a:cubicBezTo>
                    <a:cubicBezTo>
                      <a:pt x="10494" y="21092"/>
                      <a:pt x="10241" y="21092"/>
                      <a:pt x="9973" y="21092"/>
                    </a:cubicBezTo>
                    <a:cubicBezTo>
                      <a:pt x="9914" y="21092"/>
                      <a:pt x="9854" y="21107"/>
                      <a:pt x="9795" y="21122"/>
                    </a:cubicBezTo>
                    <a:cubicBezTo>
                      <a:pt x="9795" y="21122"/>
                      <a:pt x="9795" y="21122"/>
                      <a:pt x="9795" y="21122"/>
                    </a:cubicBezTo>
                    <a:cubicBezTo>
                      <a:pt x="9676" y="21181"/>
                      <a:pt x="9572" y="21256"/>
                      <a:pt x="9467" y="21330"/>
                    </a:cubicBezTo>
                    <a:lnTo>
                      <a:pt x="9467" y="21345"/>
                    </a:lnTo>
                    <a:lnTo>
                      <a:pt x="9452" y="21330"/>
                    </a:lnTo>
                    <a:cubicBezTo>
                      <a:pt x="9378" y="21405"/>
                      <a:pt x="9304" y="21479"/>
                      <a:pt x="9229" y="21568"/>
                    </a:cubicBezTo>
                    <a:cubicBezTo>
                      <a:pt x="9214" y="21583"/>
                      <a:pt x="9199" y="21598"/>
                      <a:pt x="9199" y="21613"/>
                    </a:cubicBezTo>
                    <a:cubicBezTo>
                      <a:pt x="8946" y="21881"/>
                      <a:pt x="8902" y="22208"/>
                      <a:pt x="8976" y="22566"/>
                    </a:cubicBezTo>
                    <a:lnTo>
                      <a:pt x="8961" y="22566"/>
                    </a:lnTo>
                    <a:cubicBezTo>
                      <a:pt x="9021" y="23235"/>
                      <a:pt x="9244" y="23831"/>
                      <a:pt x="9676" y="24337"/>
                    </a:cubicBezTo>
                    <a:lnTo>
                      <a:pt x="9676" y="24337"/>
                    </a:lnTo>
                    <a:cubicBezTo>
                      <a:pt x="9750" y="24426"/>
                      <a:pt x="9825" y="24516"/>
                      <a:pt x="9899" y="24605"/>
                    </a:cubicBezTo>
                    <a:lnTo>
                      <a:pt x="9914" y="24605"/>
                    </a:lnTo>
                    <a:lnTo>
                      <a:pt x="9899" y="24605"/>
                    </a:lnTo>
                    <a:cubicBezTo>
                      <a:pt x="9973" y="24694"/>
                      <a:pt x="10048" y="24769"/>
                      <a:pt x="10122" y="24843"/>
                    </a:cubicBezTo>
                    <a:cubicBezTo>
                      <a:pt x="10137" y="24858"/>
                      <a:pt x="10152" y="24873"/>
                      <a:pt x="10167" y="24873"/>
                    </a:cubicBezTo>
                    <a:cubicBezTo>
                      <a:pt x="10241" y="24932"/>
                      <a:pt x="10331" y="24992"/>
                      <a:pt x="10405" y="25051"/>
                    </a:cubicBezTo>
                    <a:cubicBezTo>
                      <a:pt x="10509" y="25126"/>
                      <a:pt x="10614" y="25200"/>
                      <a:pt x="10733" y="25290"/>
                    </a:cubicBezTo>
                    <a:cubicBezTo>
                      <a:pt x="10777" y="25319"/>
                      <a:pt x="10837" y="25349"/>
                      <a:pt x="10881" y="25379"/>
                    </a:cubicBezTo>
                    <a:cubicBezTo>
                      <a:pt x="10986" y="25438"/>
                      <a:pt x="11075" y="25483"/>
                      <a:pt x="11164" y="25543"/>
                    </a:cubicBezTo>
                    <a:cubicBezTo>
                      <a:pt x="11254" y="25602"/>
                      <a:pt x="11358" y="25662"/>
                      <a:pt x="11447" y="25706"/>
                    </a:cubicBezTo>
                    <a:lnTo>
                      <a:pt x="11447" y="25691"/>
                    </a:lnTo>
                    <a:lnTo>
                      <a:pt x="11447" y="25706"/>
                    </a:lnTo>
                    <a:cubicBezTo>
                      <a:pt x="11581" y="25781"/>
                      <a:pt x="11700" y="25855"/>
                      <a:pt x="11834" y="25930"/>
                    </a:cubicBezTo>
                    <a:lnTo>
                      <a:pt x="11834" y="25930"/>
                    </a:lnTo>
                    <a:lnTo>
                      <a:pt x="12325" y="26153"/>
                    </a:lnTo>
                    <a:cubicBezTo>
                      <a:pt x="12415" y="26183"/>
                      <a:pt x="12519" y="26212"/>
                      <a:pt x="12608" y="26257"/>
                    </a:cubicBezTo>
                    <a:cubicBezTo>
                      <a:pt x="12727" y="26287"/>
                      <a:pt x="12861" y="26332"/>
                      <a:pt x="12995" y="26376"/>
                    </a:cubicBezTo>
                    <a:cubicBezTo>
                      <a:pt x="13144" y="26406"/>
                      <a:pt x="13308" y="26436"/>
                      <a:pt x="13471" y="26480"/>
                    </a:cubicBezTo>
                    <a:cubicBezTo>
                      <a:pt x="13590" y="26495"/>
                      <a:pt x="13695" y="26510"/>
                      <a:pt x="13814" y="26525"/>
                    </a:cubicBezTo>
                    <a:lnTo>
                      <a:pt x="13814" y="26525"/>
                    </a:lnTo>
                    <a:cubicBezTo>
                      <a:pt x="14037" y="26540"/>
                      <a:pt x="14260" y="26570"/>
                      <a:pt x="14469" y="26585"/>
                    </a:cubicBezTo>
                    <a:lnTo>
                      <a:pt x="14484" y="26585"/>
                    </a:lnTo>
                    <a:cubicBezTo>
                      <a:pt x="14915" y="26644"/>
                      <a:pt x="15347" y="26644"/>
                      <a:pt x="15779" y="26585"/>
                    </a:cubicBezTo>
                    <a:cubicBezTo>
                      <a:pt x="15913" y="26585"/>
                      <a:pt x="16032" y="26585"/>
                      <a:pt x="16166" y="26585"/>
                    </a:cubicBezTo>
                    <a:cubicBezTo>
                      <a:pt x="16106" y="26629"/>
                      <a:pt x="16061" y="26704"/>
                      <a:pt x="15987" y="26719"/>
                    </a:cubicBezTo>
                    <a:cubicBezTo>
                      <a:pt x="15883" y="26763"/>
                      <a:pt x="15779" y="26793"/>
                      <a:pt x="15674" y="26808"/>
                    </a:cubicBezTo>
                    <a:cubicBezTo>
                      <a:pt x="14558" y="26957"/>
                      <a:pt x="13486" y="26853"/>
                      <a:pt x="12429" y="26480"/>
                    </a:cubicBezTo>
                    <a:cubicBezTo>
                      <a:pt x="11685" y="26227"/>
                      <a:pt x="11045" y="25811"/>
                      <a:pt x="10405" y="25379"/>
                    </a:cubicBezTo>
                    <a:cubicBezTo>
                      <a:pt x="9512" y="24754"/>
                      <a:pt x="8946" y="23920"/>
                      <a:pt x="8753" y="22819"/>
                    </a:cubicBezTo>
                    <a:cubicBezTo>
                      <a:pt x="8693" y="22461"/>
                      <a:pt x="8708" y="22104"/>
                      <a:pt x="8827" y="21747"/>
                    </a:cubicBezTo>
                    <a:lnTo>
                      <a:pt x="8827" y="21747"/>
                    </a:lnTo>
                    <a:cubicBezTo>
                      <a:pt x="8991" y="21568"/>
                      <a:pt x="9155" y="21375"/>
                      <a:pt x="9319" y="21196"/>
                    </a:cubicBezTo>
                    <a:lnTo>
                      <a:pt x="9319" y="21196"/>
                    </a:lnTo>
                    <a:cubicBezTo>
                      <a:pt x="9378" y="21152"/>
                      <a:pt x="9452" y="21122"/>
                      <a:pt x="9572" y="21062"/>
                    </a:cubicBezTo>
                    <a:cubicBezTo>
                      <a:pt x="9408" y="21018"/>
                      <a:pt x="9319" y="21003"/>
                      <a:pt x="9229" y="20988"/>
                    </a:cubicBezTo>
                    <a:cubicBezTo>
                      <a:pt x="8961" y="20913"/>
                      <a:pt x="8693" y="20824"/>
                      <a:pt x="8425" y="20750"/>
                    </a:cubicBezTo>
                    <a:cubicBezTo>
                      <a:pt x="8351" y="20705"/>
                      <a:pt x="8277" y="20675"/>
                      <a:pt x="8217" y="20631"/>
                    </a:cubicBezTo>
                    <a:cubicBezTo>
                      <a:pt x="8128" y="20571"/>
                      <a:pt x="8038" y="20512"/>
                      <a:pt x="7949" y="20452"/>
                    </a:cubicBezTo>
                    <a:lnTo>
                      <a:pt x="7934" y="20467"/>
                    </a:lnTo>
                    <a:lnTo>
                      <a:pt x="7949" y="20452"/>
                    </a:lnTo>
                    <a:cubicBezTo>
                      <a:pt x="7726" y="20258"/>
                      <a:pt x="7503" y="20050"/>
                      <a:pt x="7279" y="19857"/>
                    </a:cubicBezTo>
                    <a:lnTo>
                      <a:pt x="7279" y="19857"/>
                    </a:lnTo>
                    <a:lnTo>
                      <a:pt x="7294" y="19857"/>
                    </a:lnTo>
                    <a:cubicBezTo>
                      <a:pt x="7205" y="19752"/>
                      <a:pt x="7130" y="19633"/>
                      <a:pt x="7056" y="19529"/>
                    </a:cubicBezTo>
                    <a:cubicBezTo>
                      <a:pt x="7011" y="19455"/>
                      <a:pt x="6982" y="19380"/>
                      <a:pt x="6952" y="19321"/>
                    </a:cubicBezTo>
                    <a:cubicBezTo>
                      <a:pt x="6907" y="19217"/>
                      <a:pt x="6877" y="19127"/>
                      <a:pt x="6833" y="19038"/>
                    </a:cubicBezTo>
                    <a:cubicBezTo>
                      <a:pt x="6818" y="18978"/>
                      <a:pt x="6803" y="18934"/>
                      <a:pt x="6788" y="18874"/>
                    </a:cubicBezTo>
                    <a:cubicBezTo>
                      <a:pt x="6758" y="18651"/>
                      <a:pt x="6729" y="18428"/>
                      <a:pt x="6684" y="18204"/>
                    </a:cubicBezTo>
                    <a:cubicBezTo>
                      <a:pt x="6684" y="18160"/>
                      <a:pt x="6609" y="18130"/>
                      <a:pt x="6565" y="18085"/>
                    </a:cubicBezTo>
                    <a:lnTo>
                      <a:pt x="6565" y="18100"/>
                    </a:lnTo>
                    <a:lnTo>
                      <a:pt x="6565" y="18085"/>
                    </a:lnTo>
                    <a:cubicBezTo>
                      <a:pt x="6401" y="18011"/>
                      <a:pt x="6237" y="17951"/>
                      <a:pt x="6074" y="17877"/>
                    </a:cubicBezTo>
                    <a:lnTo>
                      <a:pt x="6074" y="17877"/>
                    </a:lnTo>
                    <a:cubicBezTo>
                      <a:pt x="5999" y="17862"/>
                      <a:pt x="5940" y="17832"/>
                      <a:pt x="5865" y="17832"/>
                    </a:cubicBezTo>
                    <a:cubicBezTo>
                      <a:pt x="5419" y="17817"/>
                      <a:pt x="4987" y="17907"/>
                      <a:pt x="4555" y="18041"/>
                    </a:cubicBezTo>
                    <a:cubicBezTo>
                      <a:pt x="4421" y="18070"/>
                      <a:pt x="4287" y="18175"/>
                      <a:pt x="4153" y="18249"/>
                    </a:cubicBezTo>
                    <a:cubicBezTo>
                      <a:pt x="4049" y="18175"/>
                      <a:pt x="4049" y="18070"/>
                      <a:pt x="4153" y="17996"/>
                    </a:cubicBezTo>
                    <a:cubicBezTo>
                      <a:pt x="4287" y="17907"/>
                      <a:pt x="4421" y="17832"/>
                      <a:pt x="4555" y="17773"/>
                    </a:cubicBezTo>
                    <a:cubicBezTo>
                      <a:pt x="4719" y="17713"/>
                      <a:pt x="4883" y="17669"/>
                      <a:pt x="5047" y="17609"/>
                    </a:cubicBezTo>
                    <a:cubicBezTo>
                      <a:pt x="5151" y="17594"/>
                      <a:pt x="5255" y="17579"/>
                      <a:pt x="5344" y="17549"/>
                    </a:cubicBezTo>
                    <a:cubicBezTo>
                      <a:pt x="5478" y="17535"/>
                      <a:pt x="5627" y="17520"/>
                      <a:pt x="5761" y="17505"/>
                    </a:cubicBezTo>
                    <a:cubicBezTo>
                      <a:pt x="6014" y="17564"/>
                      <a:pt x="6282" y="17609"/>
                      <a:pt x="6535" y="17669"/>
                    </a:cubicBezTo>
                    <a:cubicBezTo>
                      <a:pt x="6595" y="17698"/>
                      <a:pt x="6639" y="17728"/>
                      <a:pt x="6714" y="17773"/>
                    </a:cubicBezTo>
                    <a:cubicBezTo>
                      <a:pt x="6758" y="17549"/>
                      <a:pt x="6803" y="17356"/>
                      <a:pt x="6833" y="17162"/>
                    </a:cubicBezTo>
                    <a:lnTo>
                      <a:pt x="6937" y="16835"/>
                    </a:lnTo>
                    <a:cubicBezTo>
                      <a:pt x="6996" y="16686"/>
                      <a:pt x="7056" y="16552"/>
                      <a:pt x="7116" y="16403"/>
                    </a:cubicBezTo>
                    <a:lnTo>
                      <a:pt x="7116" y="16403"/>
                    </a:lnTo>
                    <a:cubicBezTo>
                      <a:pt x="7235" y="16195"/>
                      <a:pt x="7339" y="15972"/>
                      <a:pt x="7458" y="15748"/>
                    </a:cubicBezTo>
                    <a:lnTo>
                      <a:pt x="7443" y="15733"/>
                    </a:lnTo>
                    <a:lnTo>
                      <a:pt x="7458" y="15748"/>
                    </a:lnTo>
                    <a:cubicBezTo>
                      <a:pt x="7547" y="15659"/>
                      <a:pt x="7622" y="15555"/>
                      <a:pt x="7711" y="15466"/>
                    </a:cubicBezTo>
                    <a:cubicBezTo>
                      <a:pt x="7726" y="15451"/>
                      <a:pt x="7756" y="15421"/>
                      <a:pt x="7771" y="15406"/>
                    </a:cubicBezTo>
                    <a:cubicBezTo>
                      <a:pt x="7800" y="15391"/>
                      <a:pt x="7830" y="15361"/>
                      <a:pt x="7845" y="15346"/>
                    </a:cubicBezTo>
                    <a:cubicBezTo>
                      <a:pt x="7443" y="15257"/>
                      <a:pt x="7026" y="15168"/>
                      <a:pt x="6624" y="15064"/>
                    </a:cubicBezTo>
                    <a:lnTo>
                      <a:pt x="6624" y="15064"/>
                    </a:lnTo>
                    <a:cubicBezTo>
                      <a:pt x="6401" y="14930"/>
                      <a:pt x="6178" y="14781"/>
                      <a:pt x="5955" y="14632"/>
                    </a:cubicBezTo>
                    <a:cubicBezTo>
                      <a:pt x="5940" y="14617"/>
                      <a:pt x="5925" y="14602"/>
                      <a:pt x="5910" y="14587"/>
                    </a:cubicBezTo>
                    <a:cubicBezTo>
                      <a:pt x="5776" y="14409"/>
                      <a:pt x="5642" y="14245"/>
                      <a:pt x="5523" y="14081"/>
                    </a:cubicBezTo>
                    <a:lnTo>
                      <a:pt x="5523" y="14081"/>
                    </a:lnTo>
                    <a:cubicBezTo>
                      <a:pt x="5419" y="13858"/>
                      <a:pt x="5300" y="13635"/>
                      <a:pt x="5195" y="13411"/>
                    </a:cubicBezTo>
                    <a:lnTo>
                      <a:pt x="5195" y="13411"/>
                    </a:lnTo>
                    <a:cubicBezTo>
                      <a:pt x="5106" y="13054"/>
                      <a:pt x="5002" y="12682"/>
                      <a:pt x="4913" y="12325"/>
                    </a:cubicBezTo>
                    <a:cubicBezTo>
                      <a:pt x="4779" y="12295"/>
                      <a:pt x="4645" y="12265"/>
                      <a:pt x="4496" y="12221"/>
                    </a:cubicBezTo>
                    <a:cubicBezTo>
                      <a:pt x="4421" y="12206"/>
                      <a:pt x="4332" y="12161"/>
                      <a:pt x="4258" y="12161"/>
                    </a:cubicBezTo>
                    <a:cubicBezTo>
                      <a:pt x="4020" y="12161"/>
                      <a:pt x="3766" y="12176"/>
                      <a:pt x="3528" y="12191"/>
                    </a:cubicBezTo>
                    <a:cubicBezTo>
                      <a:pt x="3394" y="12206"/>
                      <a:pt x="3305" y="12161"/>
                      <a:pt x="3305" y="12027"/>
                    </a:cubicBezTo>
                    <a:cubicBezTo>
                      <a:pt x="3290" y="11834"/>
                      <a:pt x="3246" y="11640"/>
                      <a:pt x="3260" y="11447"/>
                    </a:cubicBezTo>
                    <a:cubicBezTo>
                      <a:pt x="3320" y="10955"/>
                      <a:pt x="3171" y="10524"/>
                      <a:pt x="2873" y="10152"/>
                    </a:cubicBezTo>
                    <a:cubicBezTo>
                      <a:pt x="2784" y="10033"/>
                      <a:pt x="2650" y="9943"/>
                      <a:pt x="2546" y="9839"/>
                    </a:cubicBezTo>
                    <a:cubicBezTo>
                      <a:pt x="2531" y="9824"/>
                      <a:pt x="2516" y="9809"/>
                      <a:pt x="2501" y="9794"/>
                    </a:cubicBezTo>
                    <a:cubicBezTo>
                      <a:pt x="2427" y="9660"/>
                      <a:pt x="2338" y="9541"/>
                      <a:pt x="2278" y="9407"/>
                    </a:cubicBezTo>
                    <a:cubicBezTo>
                      <a:pt x="2099" y="9035"/>
                      <a:pt x="2099" y="9005"/>
                      <a:pt x="1683" y="9035"/>
                    </a:cubicBezTo>
                    <a:cubicBezTo>
                      <a:pt x="1281" y="9050"/>
                      <a:pt x="968" y="8916"/>
                      <a:pt x="700" y="8633"/>
                    </a:cubicBezTo>
                    <a:cubicBezTo>
                      <a:pt x="626" y="8559"/>
                      <a:pt x="566" y="8470"/>
                      <a:pt x="507" y="8380"/>
                    </a:cubicBezTo>
                    <a:cubicBezTo>
                      <a:pt x="179" y="7830"/>
                      <a:pt x="1" y="7249"/>
                      <a:pt x="75" y="6609"/>
                    </a:cubicBezTo>
                    <a:cubicBezTo>
                      <a:pt x="105" y="6594"/>
                      <a:pt x="135" y="6564"/>
                      <a:pt x="179" y="6549"/>
                    </a:cubicBezTo>
                    <a:cubicBezTo>
                      <a:pt x="194" y="6683"/>
                      <a:pt x="209" y="6803"/>
                      <a:pt x="224" y="6936"/>
                    </a:cubicBezTo>
                    <a:cubicBezTo>
                      <a:pt x="224" y="6951"/>
                      <a:pt x="224" y="6966"/>
                      <a:pt x="224" y="6996"/>
                    </a:cubicBezTo>
                    <a:cubicBezTo>
                      <a:pt x="269" y="7145"/>
                      <a:pt x="298" y="7294"/>
                      <a:pt x="328" y="7457"/>
                    </a:cubicBezTo>
                    <a:cubicBezTo>
                      <a:pt x="343" y="7502"/>
                      <a:pt x="358" y="7547"/>
                      <a:pt x="373" y="7606"/>
                    </a:cubicBezTo>
                    <a:cubicBezTo>
                      <a:pt x="417" y="7696"/>
                      <a:pt x="462" y="7800"/>
                      <a:pt x="492" y="7889"/>
                    </a:cubicBezTo>
                    <a:cubicBezTo>
                      <a:pt x="566" y="8023"/>
                      <a:pt x="641" y="8142"/>
                      <a:pt x="700" y="8261"/>
                    </a:cubicBezTo>
                    <a:cubicBezTo>
                      <a:pt x="923" y="8618"/>
                      <a:pt x="1236" y="8827"/>
                      <a:pt x="1683" y="8797"/>
                    </a:cubicBezTo>
                    <a:cubicBezTo>
                      <a:pt x="1772" y="8782"/>
                      <a:pt x="1861" y="8797"/>
                      <a:pt x="1951" y="8797"/>
                    </a:cubicBezTo>
                    <a:cubicBezTo>
                      <a:pt x="2129" y="8797"/>
                      <a:pt x="2263" y="8872"/>
                      <a:pt x="2352" y="9020"/>
                    </a:cubicBezTo>
                    <a:cubicBezTo>
                      <a:pt x="2442" y="9154"/>
                      <a:pt x="2591" y="9259"/>
                      <a:pt x="2695" y="9363"/>
                    </a:cubicBezTo>
                    <a:lnTo>
                      <a:pt x="2695" y="9363"/>
                    </a:lnTo>
                    <a:cubicBezTo>
                      <a:pt x="2814" y="9467"/>
                      <a:pt x="2918" y="9556"/>
                      <a:pt x="3022" y="9660"/>
                    </a:cubicBezTo>
                    <a:cubicBezTo>
                      <a:pt x="3067" y="9690"/>
                      <a:pt x="3097" y="9720"/>
                      <a:pt x="3141" y="9750"/>
                    </a:cubicBezTo>
                    <a:cubicBezTo>
                      <a:pt x="3260" y="9869"/>
                      <a:pt x="3394" y="9973"/>
                      <a:pt x="3528" y="10092"/>
                    </a:cubicBezTo>
                    <a:cubicBezTo>
                      <a:pt x="3558" y="10122"/>
                      <a:pt x="3588" y="10152"/>
                      <a:pt x="3618" y="10181"/>
                    </a:cubicBezTo>
                    <a:cubicBezTo>
                      <a:pt x="3722" y="10315"/>
                      <a:pt x="3871" y="10405"/>
                      <a:pt x="3796" y="10613"/>
                    </a:cubicBezTo>
                    <a:cubicBezTo>
                      <a:pt x="3781" y="10643"/>
                      <a:pt x="3826" y="10717"/>
                      <a:pt x="3856" y="10762"/>
                    </a:cubicBezTo>
                    <a:cubicBezTo>
                      <a:pt x="3960" y="10896"/>
                      <a:pt x="4079" y="11030"/>
                      <a:pt x="4183" y="11179"/>
                    </a:cubicBezTo>
                    <a:lnTo>
                      <a:pt x="4198" y="11179"/>
                    </a:lnTo>
                    <a:lnTo>
                      <a:pt x="4407" y="11357"/>
                    </a:lnTo>
                    <a:cubicBezTo>
                      <a:pt x="4421" y="11372"/>
                      <a:pt x="4436" y="11387"/>
                      <a:pt x="4451" y="11402"/>
                    </a:cubicBezTo>
                    <a:lnTo>
                      <a:pt x="4674" y="11566"/>
                    </a:lnTo>
                    <a:cubicBezTo>
                      <a:pt x="4749" y="11625"/>
                      <a:pt x="4823" y="11670"/>
                      <a:pt x="4898" y="11729"/>
                    </a:cubicBezTo>
                    <a:cubicBezTo>
                      <a:pt x="4942" y="11729"/>
                      <a:pt x="5002" y="11744"/>
                      <a:pt x="5002" y="11729"/>
                    </a:cubicBezTo>
                    <a:cubicBezTo>
                      <a:pt x="5032" y="11625"/>
                      <a:pt x="5047" y="11506"/>
                      <a:pt x="5076" y="11387"/>
                    </a:cubicBezTo>
                    <a:cubicBezTo>
                      <a:pt x="5091" y="11328"/>
                      <a:pt x="5106" y="11268"/>
                      <a:pt x="5121" y="11223"/>
                    </a:cubicBezTo>
                    <a:cubicBezTo>
                      <a:pt x="5166" y="11134"/>
                      <a:pt x="5210" y="11045"/>
                      <a:pt x="5240" y="10955"/>
                    </a:cubicBezTo>
                    <a:cubicBezTo>
                      <a:pt x="5285" y="10896"/>
                      <a:pt x="5315" y="10836"/>
                      <a:pt x="5344" y="10777"/>
                    </a:cubicBezTo>
                    <a:cubicBezTo>
                      <a:pt x="5404" y="10747"/>
                      <a:pt x="5463" y="10702"/>
                      <a:pt x="5538" y="10643"/>
                    </a:cubicBezTo>
                    <a:cubicBezTo>
                      <a:pt x="5091" y="10345"/>
                      <a:pt x="4749" y="9988"/>
                      <a:pt x="4436" y="9616"/>
                    </a:cubicBezTo>
                    <a:cubicBezTo>
                      <a:pt x="4317" y="9467"/>
                      <a:pt x="4213" y="9318"/>
                      <a:pt x="4094" y="9169"/>
                    </a:cubicBezTo>
                    <a:lnTo>
                      <a:pt x="4079" y="9184"/>
                    </a:lnTo>
                    <a:cubicBezTo>
                      <a:pt x="4079" y="9184"/>
                      <a:pt x="4094" y="9169"/>
                      <a:pt x="4094" y="9169"/>
                    </a:cubicBezTo>
                    <a:cubicBezTo>
                      <a:pt x="3960" y="8961"/>
                      <a:pt x="3811" y="8738"/>
                      <a:pt x="3662" y="8514"/>
                    </a:cubicBezTo>
                    <a:lnTo>
                      <a:pt x="3647" y="8529"/>
                    </a:lnTo>
                    <a:lnTo>
                      <a:pt x="3662" y="8514"/>
                    </a:lnTo>
                    <a:cubicBezTo>
                      <a:pt x="3603" y="8425"/>
                      <a:pt x="3543" y="8336"/>
                      <a:pt x="3484" y="8246"/>
                    </a:cubicBezTo>
                    <a:lnTo>
                      <a:pt x="3499" y="8246"/>
                    </a:lnTo>
                    <a:cubicBezTo>
                      <a:pt x="3409" y="8112"/>
                      <a:pt x="3335" y="7993"/>
                      <a:pt x="3260" y="7859"/>
                    </a:cubicBezTo>
                    <a:lnTo>
                      <a:pt x="3260" y="7859"/>
                    </a:lnTo>
                    <a:cubicBezTo>
                      <a:pt x="3156" y="7636"/>
                      <a:pt x="3052" y="7428"/>
                      <a:pt x="2933" y="7204"/>
                    </a:cubicBezTo>
                    <a:lnTo>
                      <a:pt x="2933" y="7204"/>
                    </a:lnTo>
                    <a:cubicBezTo>
                      <a:pt x="2903" y="7115"/>
                      <a:pt x="2859" y="7026"/>
                      <a:pt x="2814" y="6936"/>
                    </a:cubicBezTo>
                    <a:cubicBezTo>
                      <a:pt x="2799" y="6877"/>
                      <a:pt x="2784" y="6817"/>
                      <a:pt x="2769" y="6773"/>
                    </a:cubicBezTo>
                    <a:cubicBezTo>
                      <a:pt x="2739" y="6654"/>
                      <a:pt x="2695" y="6535"/>
                      <a:pt x="2665" y="6430"/>
                    </a:cubicBezTo>
                    <a:lnTo>
                      <a:pt x="2665" y="6430"/>
                    </a:lnTo>
                    <a:cubicBezTo>
                      <a:pt x="2665" y="6401"/>
                      <a:pt x="2665" y="6371"/>
                      <a:pt x="2665" y="6356"/>
                    </a:cubicBezTo>
                    <a:cubicBezTo>
                      <a:pt x="2457" y="5627"/>
                      <a:pt x="2382" y="4882"/>
                      <a:pt x="2308" y="4138"/>
                    </a:cubicBezTo>
                    <a:cubicBezTo>
                      <a:pt x="2293" y="4034"/>
                      <a:pt x="2338" y="4019"/>
                      <a:pt x="2427" y="4034"/>
                    </a:cubicBezTo>
                    <a:cubicBezTo>
                      <a:pt x="2442" y="4049"/>
                      <a:pt x="2442" y="4064"/>
                      <a:pt x="2457" y="4079"/>
                    </a:cubicBezTo>
                    <a:cubicBezTo>
                      <a:pt x="2486" y="4198"/>
                      <a:pt x="2516" y="4302"/>
                      <a:pt x="2531" y="4406"/>
                    </a:cubicBezTo>
                    <a:lnTo>
                      <a:pt x="2531" y="4406"/>
                    </a:lnTo>
                    <a:cubicBezTo>
                      <a:pt x="2561" y="4555"/>
                      <a:pt x="2576" y="4719"/>
                      <a:pt x="2605" y="4867"/>
                    </a:cubicBezTo>
                    <a:cubicBezTo>
                      <a:pt x="2680" y="5254"/>
                      <a:pt x="2769" y="5627"/>
                      <a:pt x="2859" y="6014"/>
                    </a:cubicBezTo>
                    <a:lnTo>
                      <a:pt x="2859" y="5999"/>
                    </a:lnTo>
                    <a:lnTo>
                      <a:pt x="3141" y="6847"/>
                    </a:lnTo>
                    <a:cubicBezTo>
                      <a:pt x="3216" y="7011"/>
                      <a:pt x="3260" y="7190"/>
                      <a:pt x="3350" y="7338"/>
                    </a:cubicBezTo>
                    <a:cubicBezTo>
                      <a:pt x="3662" y="7859"/>
                      <a:pt x="3975" y="8380"/>
                      <a:pt x="4302" y="8886"/>
                    </a:cubicBezTo>
                    <a:cubicBezTo>
                      <a:pt x="4302" y="8901"/>
                      <a:pt x="4332" y="8916"/>
                      <a:pt x="4347" y="8916"/>
                    </a:cubicBezTo>
                    <a:cubicBezTo>
                      <a:pt x="4392" y="8991"/>
                      <a:pt x="4451" y="9065"/>
                      <a:pt x="4511" y="9154"/>
                    </a:cubicBezTo>
                    <a:lnTo>
                      <a:pt x="4511" y="9139"/>
                    </a:lnTo>
                    <a:cubicBezTo>
                      <a:pt x="4570" y="9214"/>
                      <a:pt x="4615" y="9288"/>
                      <a:pt x="4674" y="9363"/>
                    </a:cubicBezTo>
                    <a:lnTo>
                      <a:pt x="4674" y="9363"/>
                    </a:lnTo>
                    <a:cubicBezTo>
                      <a:pt x="4749" y="9452"/>
                      <a:pt x="4823" y="9556"/>
                      <a:pt x="4898" y="9646"/>
                    </a:cubicBezTo>
                    <a:cubicBezTo>
                      <a:pt x="4987" y="9809"/>
                      <a:pt x="5121" y="9928"/>
                      <a:pt x="5285" y="10018"/>
                    </a:cubicBezTo>
                    <a:lnTo>
                      <a:pt x="5553" y="10241"/>
                    </a:lnTo>
                    <a:lnTo>
                      <a:pt x="5568" y="10241"/>
                    </a:lnTo>
                    <a:lnTo>
                      <a:pt x="5553" y="10241"/>
                    </a:lnTo>
                    <a:cubicBezTo>
                      <a:pt x="5672" y="10330"/>
                      <a:pt x="5776" y="10405"/>
                      <a:pt x="5895" y="10479"/>
                    </a:cubicBezTo>
                    <a:cubicBezTo>
                      <a:pt x="5999" y="10524"/>
                      <a:pt x="6089" y="10598"/>
                      <a:pt x="6193" y="10643"/>
                    </a:cubicBezTo>
                    <a:cubicBezTo>
                      <a:pt x="6669" y="10821"/>
                      <a:pt x="7130" y="11000"/>
                      <a:pt x="7651" y="11015"/>
                    </a:cubicBezTo>
                    <a:cubicBezTo>
                      <a:pt x="7964" y="11060"/>
                      <a:pt x="8291" y="11119"/>
                      <a:pt x="8604" y="11015"/>
                    </a:cubicBezTo>
                    <a:cubicBezTo>
                      <a:pt x="8961" y="10941"/>
                      <a:pt x="9319" y="10911"/>
                      <a:pt x="9616" y="10658"/>
                    </a:cubicBezTo>
                    <a:cubicBezTo>
                      <a:pt x="9646" y="10583"/>
                      <a:pt x="9661" y="10494"/>
                      <a:pt x="9691" y="10405"/>
                    </a:cubicBezTo>
                    <a:cubicBezTo>
                      <a:pt x="9765" y="10330"/>
                      <a:pt x="9839" y="10256"/>
                      <a:pt x="9914" y="10181"/>
                    </a:cubicBezTo>
                    <a:cubicBezTo>
                      <a:pt x="10063" y="10107"/>
                      <a:pt x="10212" y="10033"/>
                      <a:pt x="10360" y="9958"/>
                    </a:cubicBezTo>
                    <a:lnTo>
                      <a:pt x="10688" y="9913"/>
                    </a:lnTo>
                    <a:lnTo>
                      <a:pt x="10688" y="9913"/>
                    </a:lnTo>
                    <a:cubicBezTo>
                      <a:pt x="10807" y="9884"/>
                      <a:pt x="10911" y="9839"/>
                      <a:pt x="11030" y="9809"/>
                    </a:cubicBezTo>
                    <a:lnTo>
                      <a:pt x="11030" y="9809"/>
                    </a:lnTo>
                    <a:cubicBezTo>
                      <a:pt x="11149" y="9750"/>
                      <a:pt x="11283" y="9690"/>
                      <a:pt x="11417" y="9631"/>
                    </a:cubicBezTo>
                    <a:cubicBezTo>
                      <a:pt x="11670" y="9646"/>
                      <a:pt x="11894" y="9541"/>
                      <a:pt x="12117" y="9407"/>
                    </a:cubicBezTo>
                    <a:cubicBezTo>
                      <a:pt x="12236" y="9333"/>
                      <a:pt x="12355" y="9259"/>
                      <a:pt x="12519" y="9154"/>
                    </a:cubicBezTo>
                    <a:cubicBezTo>
                      <a:pt x="12295" y="9095"/>
                      <a:pt x="12132" y="9050"/>
                      <a:pt x="11953" y="9020"/>
                    </a:cubicBezTo>
                    <a:lnTo>
                      <a:pt x="11953" y="9020"/>
                    </a:lnTo>
                    <a:cubicBezTo>
                      <a:pt x="11864" y="8976"/>
                      <a:pt x="11775" y="8946"/>
                      <a:pt x="11685" y="8901"/>
                    </a:cubicBezTo>
                    <a:cubicBezTo>
                      <a:pt x="11685" y="8901"/>
                      <a:pt x="11685" y="8901"/>
                      <a:pt x="11685" y="8901"/>
                    </a:cubicBezTo>
                    <a:cubicBezTo>
                      <a:pt x="11343" y="8663"/>
                      <a:pt x="10986" y="8425"/>
                      <a:pt x="10643" y="8187"/>
                    </a:cubicBezTo>
                    <a:lnTo>
                      <a:pt x="9929" y="7472"/>
                    </a:lnTo>
                    <a:lnTo>
                      <a:pt x="9914" y="7487"/>
                    </a:lnTo>
                    <a:lnTo>
                      <a:pt x="9929" y="7472"/>
                    </a:lnTo>
                    <a:cubicBezTo>
                      <a:pt x="9869" y="7383"/>
                      <a:pt x="9810" y="7294"/>
                      <a:pt x="9750" y="7204"/>
                    </a:cubicBezTo>
                    <a:cubicBezTo>
                      <a:pt x="9691" y="7100"/>
                      <a:pt x="9646" y="6981"/>
                      <a:pt x="9586" y="6877"/>
                    </a:cubicBezTo>
                    <a:cubicBezTo>
                      <a:pt x="9512" y="6669"/>
                      <a:pt x="9438" y="6460"/>
                      <a:pt x="9348" y="6252"/>
                    </a:cubicBezTo>
                    <a:cubicBezTo>
                      <a:pt x="9244" y="6296"/>
                      <a:pt x="9155" y="6341"/>
                      <a:pt x="9080" y="6371"/>
                    </a:cubicBezTo>
                    <a:lnTo>
                      <a:pt x="9080" y="6371"/>
                    </a:lnTo>
                    <a:cubicBezTo>
                      <a:pt x="8976" y="6386"/>
                      <a:pt x="8887" y="6401"/>
                      <a:pt x="8783" y="6430"/>
                    </a:cubicBezTo>
                    <a:cubicBezTo>
                      <a:pt x="8530" y="6505"/>
                      <a:pt x="8262" y="6520"/>
                      <a:pt x="8009" y="6490"/>
                    </a:cubicBezTo>
                    <a:cubicBezTo>
                      <a:pt x="7830" y="6460"/>
                      <a:pt x="7666" y="6416"/>
                      <a:pt x="7503" y="6371"/>
                    </a:cubicBezTo>
                    <a:lnTo>
                      <a:pt x="7503" y="6371"/>
                    </a:lnTo>
                    <a:cubicBezTo>
                      <a:pt x="7175" y="6192"/>
                      <a:pt x="6848" y="5999"/>
                      <a:pt x="6520" y="5820"/>
                    </a:cubicBezTo>
                    <a:lnTo>
                      <a:pt x="6505" y="5835"/>
                    </a:lnTo>
                    <a:lnTo>
                      <a:pt x="6520" y="5820"/>
                    </a:lnTo>
                    <a:cubicBezTo>
                      <a:pt x="6342" y="5627"/>
                      <a:pt x="6178" y="5418"/>
                      <a:pt x="6014" y="5225"/>
                    </a:cubicBezTo>
                    <a:cubicBezTo>
                      <a:pt x="5969" y="5180"/>
                      <a:pt x="5940" y="5121"/>
                      <a:pt x="5910" y="5061"/>
                    </a:cubicBezTo>
                    <a:cubicBezTo>
                      <a:pt x="5821" y="4882"/>
                      <a:pt x="5716" y="4689"/>
                      <a:pt x="5627" y="4510"/>
                    </a:cubicBezTo>
                    <a:lnTo>
                      <a:pt x="5627" y="4510"/>
                    </a:lnTo>
                    <a:cubicBezTo>
                      <a:pt x="5597" y="4406"/>
                      <a:pt x="5553" y="4287"/>
                      <a:pt x="5523" y="4183"/>
                    </a:cubicBezTo>
                    <a:lnTo>
                      <a:pt x="5523" y="4183"/>
                    </a:lnTo>
                    <a:cubicBezTo>
                      <a:pt x="5359" y="3662"/>
                      <a:pt x="5389" y="3141"/>
                      <a:pt x="5389" y="2605"/>
                    </a:cubicBezTo>
                    <a:cubicBezTo>
                      <a:pt x="5404" y="2337"/>
                      <a:pt x="5389" y="2054"/>
                      <a:pt x="5419" y="1786"/>
                    </a:cubicBezTo>
                    <a:cubicBezTo>
                      <a:pt x="5448" y="1518"/>
                      <a:pt x="5344" y="1310"/>
                      <a:pt x="5151" y="1131"/>
                    </a:cubicBezTo>
                    <a:cubicBezTo>
                      <a:pt x="4883" y="893"/>
                      <a:pt x="4600" y="655"/>
                      <a:pt x="4317" y="432"/>
                    </a:cubicBezTo>
                    <a:lnTo>
                      <a:pt x="4302" y="432"/>
                    </a:lnTo>
                    <a:lnTo>
                      <a:pt x="4317" y="432"/>
                    </a:lnTo>
                    <a:cubicBezTo>
                      <a:pt x="4198" y="298"/>
                      <a:pt x="4094" y="179"/>
                      <a:pt x="3975" y="60"/>
                    </a:cubicBezTo>
                    <a:lnTo>
                      <a:pt x="4034" y="0"/>
                    </a:lnTo>
                    <a:cubicBezTo>
                      <a:pt x="4079" y="30"/>
                      <a:pt x="4139" y="60"/>
                      <a:pt x="4183" y="75"/>
                    </a:cubicBezTo>
                    <a:cubicBezTo>
                      <a:pt x="4198" y="89"/>
                      <a:pt x="4213" y="104"/>
                      <a:pt x="4243" y="119"/>
                    </a:cubicBezTo>
                    <a:cubicBezTo>
                      <a:pt x="4317" y="179"/>
                      <a:pt x="4392" y="238"/>
                      <a:pt x="4466" y="298"/>
                    </a:cubicBezTo>
                    <a:cubicBezTo>
                      <a:pt x="4481" y="313"/>
                      <a:pt x="4496" y="328"/>
                      <a:pt x="4511" y="342"/>
                    </a:cubicBezTo>
                    <a:cubicBezTo>
                      <a:pt x="4600" y="417"/>
                      <a:pt x="4689" y="491"/>
                      <a:pt x="4794" y="566"/>
                    </a:cubicBezTo>
                    <a:lnTo>
                      <a:pt x="4794" y="566"/>
                    </a:lnTo>
                    <a:cubicBezTo>
                      <a:pt x="4868" y="625"/>
                      <a:pt x="4942" y="685"/>
                      <a:pt x="5017" y="744"/>
                    </a:cubicBezTo>
                    <a:cubicBezTo>
                      <a:pt x="5032" y="759"/>
                      <a:pt x="5047" y="759"/>
                      <a:pt x="5061" y="774"/>
                    </a:cubicBezTo>
                    <a:cubicBezTo>
                      <a:pt x="5121" y="834"/>
                      <a:pt x="5195" y="908"/>
                      <a:pt x="5255" y="968"/>
                    </a:cubicBezTo>
                    <a:cubicBezTo>
                      <a:pt x="5538" y="1206"/>
                      <a:pt x="5702" y="1489"/>
                      <a:pt x="5687" y="1890"/>
                    </a:cubicBezTo>
                    <a:cubicBezTo>
                      <a:pt x="5657" y="2337"/>
                      <a:pt x="5657" y="2784"/>
                      <a:pt x="5657" y="3230"/>
                    </a:cubicBezTo>
                    <a:cubicBezTo>
                      <a:pt x="5657" y="3483"/>
                      <a:pt x="5672" y="3736"/>
                      <a:pt x="5791" y="3974"/>
                    </a:cubicBezTo>
                    <a:lnTo>
                      <a:pt x="5791" y="3960"/>
                    </a:lnTo>
                    <a:cubicBezTo>
                      <a:pt x="5821" y="4079"/>
                      <a:pt x="5865" y="4183"/>
                      <a:pt x="5895" y="4302"/>
                    </a:cubicBezTo>
                    <a:lnTo>
                      <a:pt x="6148" y="4793"/>
                    </a:lnTo>
                    <a:cubicBezTo>
                      <a:pt x="6208" y="4882"/>
                      <a:pt x="6267" y="4987"/>
                      <a:pt x="6342" y="5076"/>
                    </a:cubicBezTo>
                    <a:cubicBezTo>
                      <a:pt x="6386" y="5150"/>
                      <a:pt x="6431" y="5225"/>
                      <a:pt x="6490" y="5284"/>
                    </a:cubicBezTo>
                    <a:cubicBezTo>
                      <a:pt x="6580" y="5388"/>
                      <a:pt x="6669" y="5478"/>
                      <a:pt x="6773" y="5582"/>
                    </a:cubicBezTo>
                    <a:cubicBezTo>
                      <a:pt x="6907" y="5671"/>
                      <a:pt x="7056" y="5746"/>
                      <a:pt x="7190" y="5835"/>
                    </a:cubicBezTo>
                    <a:cubicBezTo>
                      <a:pt x="7309" y="5895"/>
                      <a:pt x="7428" y="5954"/>
                      <a:pt x="7547" y="6014"/>
                    </a:cubicBezTo>
                    <a:cubicBezTo>
                      <a:pt x="7592" y="6029"/>
                      <a:pt x="7651" y="6043"/>
                      <a:pt x="7696" y="6058"/>
                    </a:cubicBezTo>
                    <a:cubicBezTo>
                      <a:pt x="7994" y="6192"/>
                      <a:pt x="8306" y="6222"/>
                      <a:pt x="8619" y="6118"/>
                    </a:cubicBezTo>
                    <a:lnTo>
                      <a:pt x="9199" y="5939"/>
                    </a:lnTo>
                    <a:cubicBezTo>
                      <a:pt x="9229" y="5924"/>
                      <a:pt x="9289" y="5909"/>
                      <a:pt x="9289" y="5880"/>
                    </a:cubicBezTo>
                    <a:cubicBezTo>
                      <a:pt x="9333" y="5731"/>
                      <a:pt x="9393" y="5761"/>
                      <a:pt x="9467" y="5850"/>
                    </a:cubicBezTo>
                    <a:lnTo>
                      <a:pt x="9452" y="5850"/>
                    </a:lnTo>
                    <a:cubicBezTo>
                      <a:pt x="9631" y="6192"/>
                      <a:pt x="9795" y="6549"/>
                      <a:pt x="9959" y="6907"/>
                    </a:cubicBezTo>
                    <a:cubicBezTo>
                      <a:pt x="9973" y="6936"/>
                      <a:pt x="9988" y="6966"/>
                      <a:pt x="10003" y="6996"/>
                    </a:cubicBezTo>
                    <a:cubicBezTo>
                      <a:pt x="10093" y="7115"/>
                      <a:pt x="10167" y="7219"/>
                      <a:pt x="10241" y="7338"/>
                    </a:cubicBezTo>
                    <a:cubicBezTo>
                      <a:pt x="10256" y="7353"/>
                      <a:pt x="10256" y="7368"/>
                      <a:pt x="10271" y="7383"/>
                    </a:cubicBezTo>
                    <a:cubicBezTo>
                      <a:pt x="10390" y="7502"/>
                      <a:pt x="10509" y="7606"/>
                      <a:pt x="10628" y="7725"/>
                    </a:cubicBezTo>
                    <a:cubicBezTo>
                      <a:pt x="10673" y="7770"/>
                      <a:pt x="10733" y="7830"/>
                      <a:pt x="10792" y="7874"/>
                    </a:cubicBezTo>
                    <a:cubicBezTo>
                      <a:pt x="10867" y="7934"/>
                      <a:pt x="10941" y="7993"/>
                      <a:pt x="11015" y="8053"/>
                    </a:cubicBezTo>
                    <a:cubicBezTo>
                      <a:pt x="11254" y="8276"/>
                      <a:pt x="11521" y="8470"/>
                      <a:pt x="11834" y="8589"/>
                    </a:cubicBezTo>
                    <a:lnTo>
                      <a:pt x="12102" y="8708"/>
                    </a:lnTo>
                    <a:cubicBezTo>
                      <a:pt x="12281" y="8797"/>
                      <a:pt x="12459" y="8812"/>
                      <a:pt x="12653" y="8812"/>
                    </a:cubicBezTo>
                    <a:lnTo>
                      <a:pt x="13099" y="8857"/>
                    </a:lnTo>
                    <a:cubicBezTo>
                      <a:pt x="13189" y="8827"/>
                      <a:pt x="13278" y="8812"/>
                      <a:pt x="13337" y="8767"/>
                    </a:cubicBezTo>
                    <a:cubicBezTo>
                      <a:pt x="13501" y="8604"/>
                      <a:pt x="13724" y="8529"/>
                      <a:pt x="13933" y="8425"/>
                    </a:cubicBezTo>
                    <a:cubicBezTo>
                      <a:pt x="14052" y="8410"/>
                      <a:pt x="14156" y="8395"/>
                      <a:pt x="14275" y="8365"/>
                    </a:cubicBezTo>
                    <a:cubicBezTo>
                      <a:pt x="14379" y="8351"/>
                      <a:pt x="14484" y="8336"/>
                      <a:pt x="14588" y="8321"/>
                    </a:cubicBezTo>
                    <a:cubicBezTo>
                      <a:pt x="14707" y="8291"/>
                      <a:pt x="14826" y="8276"/>
                      <a:pt x="14930" y="8261"/>
                    </a:cubicBezTo>
                    <a:cubicBezTo>
                      <a:pt x="15332" y="8217"/>
                      <a:pt x="15704" y="8380"/>
                      <a:pt x="16076" y="8485"/>
                    </a:cubicBezTo>
                    <a:cubicBezTo>
                      <a:pt x="16180" y="8544"/>
                      <a:pt x="16285" y="8604"/>
                      <a:pt x="16404" y="8663"/>
                    </a:cubicBezTo>
                    <a:lnTo>
                      <a:pt x="16835" y="8916"/>
                    </a:lnTo>
                    <a:lnTo>
                      <a:pt x="17163" y="9259"/>
                    </a:lnTo>
                    <a:lnTo>
                      <a:pt x="17163" y="9259"/>
                    </a:lnTo>
                    <a:cubicBezTo>
                      <a:pt x="17222" y="9348"/>
                      <a:pt x="17282" y="9452"/>
                      <a:pt x="17341" y="9541"/>
                    </a:cubicBezTo>
                    <a:cubicBezTo>
                      <a:pt x="17341" y="9571"/>
                      <a:pt x="17356" y="9601"/>
                      <a:pt x="17371" y="9646"/>
                    </a:cubicBezTo>
                    <a:cubicBezTo>
                      <a:pt x="17431" y="9765"/>
                      <a:pt x="17490" y="9899"/>
                      <a:pt x="17565" y="10033"/>
                    </a:cubicBezTo>
                    <a:cubicBezTo>
                      <a:pt x="17654" y="10345"/>
                      <a:pt x="17862" y="10583"/>
                      <a:pt x="18041" y="10851"/>
                    </a:cubicBezTo>
                    <a:cubicBezTo>
                      <a:pt x="18175" y="11015"/>
                      <a:pt x="18309" y="11194"/>
                      <a:pt x="18473" y="11372"/>
                    </a:cubicBezTo>
                    <a:cubicBezTo>
                      <a:pt x="18607" y="11536"/>
                      <a:pt x="18726" y="11700"/>
                      <a:pt x="18711" y="11938"/>
                    </a:cubicBezTo>
                    <a:cubicBezTo>
                      <a:pt x="18681" y="11923"/>
                      <a:pt x="18651" y="11893"/>
                      <a:pt x="18622" y="11878"/>
                    </a:cubicBezTo>
                    <a:cubicBezTo>
                      <a:pt x="18562" y="11789"/>
                      <a:pt x="18517" y="11685"/>
                      <a:pt x="18443" y="11625"/>
                    </a:cubicBezTo>
                    <a:cubicBezTo>
                      <a:pt x="18249" y="11447"/>
                      <a:pt x="18056" y="11268"/>
                      <a:pt x="17848" y="11104"/>
                    </a:cubicBezTo>
                    <a:cubicBezTo>
                      <a:pt x="17669" y="10851"/>
                      <a:pt x="17490" y="10583"/>
                      <a:pt x="17297" y="10330"/>
                    </a:cubicBezTo>
                    <a:lnTo>
                      <a:pt x="17297" y="10345"/>
                    </a:lnTo>
                    <a:lnTo>
                      <a:pt x="17312" y="10330"/>
                    </a:lnTo>
                    <a:cubicBezTo>
                      <a:pt x="17207" y="10152"/>
                      <a:pt x="17118" y="9973"/>
                      <a:pt x="17029" y="9780"/>
                    </a:cubicBezTo>
                    <a:lnTo>
                      <a:pt x="17029" y="9780"/>
                    </a:lnTo>
                    <a:cubicBezTo>
                      <a:pt x="16925" y="9526"/>
                      <a:pt x="16791" y="9273"/>
                      <a:pt x="16523" y="9125"/>
                    </a:cubicBezTo>
                    <a:cubicBezTo>
                      <a:pt x="16493" y="9110"/>
                      <a:pt x="16478" y="9095"/>
                      <a:pt x="16463" y="9080"/>
                    </a:cubicBezTo>
                    <a:cubicBezTo>
                      <a:pt x="16002" y="8589"/>
                      <a:pt x="15451" y="8395"/>
                      <a:pt x="14781" y="8499"/>
                    </a:cubicBezTo>
                    <a:cubicBezTo>
                      <a:pt x="14588" y="8529"/>
                      <a:pt x="14394" y="8559"/>
                      <a:pt x="14186" y="8589"/>
                    </a:cubicBezTo>
                    <a:cubicBezTo>
                      <a:pt x="13933" y="8633"/>
                      <a:pt x="13710" y="8708"/>
                      <a:pt x="13531" y="8901"/>
                    </a:cubicBezTo>
                    <a:lnTo>
                      <a:pt x="13546" y="8916"/>
                    </a:lnTo>
                    <a:lnTo>
                      <a:pt x="13531" y="8901"/>
                    </a:lnTo>
                    <a:cubicBezTo>
                      <a:pt x="13412" y="8991"/>
                      <a:pt x="13278" y="9080"/>
                      <a:pt x="13159" y="9184"/>
                    </a:cubicBezTo>
                    <a:cubicBezTo>
                      <a:pt x="12861" y="9378"/>
                      <a:pt x="12668" y="9660"/>
                      <a:pt x="12489" y="9943"/>
                    </a:cubicBezTo>
                    <a:lnTo>
                      <a:pt x="12504" y="9958"/>
                    </a:lnTo>
                    <a:lnTo>
                      <a:pt x="12489" y="9943"/>
                    </a:lnTo>
                    <a:cubicBezTo>
                      <a:pt x="12415" y="10062"/>
                      <a:pt x="12340" y="10167"/>
                      <a:pt x="12266" y="10286"/>
                    </a:cubicBezTo>
                    <a:lnTo>
                      <a:pt x="12266" y="10271"/>
                    </a:lnTo>
                    <a:cubicBezTo>
                      <a:pt x="12176" y="10479"/>
                      <a:pt x="12072" y="10687"/>
                      <a:pt x="11983" y="10896"/>
                    </a:cubicBezTo>
                    <a:cubicBezTo>
                      <a:pt x="11953" y="11000"/>
                      <a:pt x="11923" y="11104"/>
                      <a:pt x="11894" y="11208"/>
                    </a:cubicBezTo>
                    <a:cubicBezTo>
                      <a:pt x="11849" y="11387"/>
                      <a:pt x="11819" y="11581"/>
                      <a:pt x="11775" y="11774"/>
                    </a:cubicBezTo>
                    <a:lnTo>
                      <a:pt x="11775" y="11759"/>
                    </a:lnTo>
                    <a:cubicBezTo>
                      <a:pt x="11715" y="12221"/>
                      <a:pt x="11700" y="12667"/>
                      <a:pt x="11834" y="13114"/>
                    </a:cubicBezTo>
                    <a:lnTo>
                      <a:pt x="11834" y="13099"/>
                    </a:lnTo>
                    <a:cubicBezTo>
                      <a:pt x="11879" y="13292"/>
                      <a:pt x="11938" y="13471"/>
                      <a:pt x="11998" y="13650"/>
                    </a:cubicBezTo>
                    <a:lnTo>
                      <a:pt x="11998" y="13650"/>
                    </a:lnTo>
                    <a:cubicBezTo>
                      <a:pt x="12028" y="13739"/>
                      <a:pt x="12072" y="13843"/>
                      <a:pt x="12117" y="13932"/>
                    </a:cubicBezTo>
                    <a:cubicBezTo>
                      <a:pt x="12236" y="14156"/>
                      <a:pt x="12340" y="14379"/>
                      <a:pt x="12474" y="14587"/>
                    </a:cubicBezTo>
                    <a:cubicBezTo>
                      <a:pt x="12549" y="14706"/>
                      <a:pt x="12668" y="14811"/>
                      <a:pt x="12757" y="14915"/>
                    </a:cubicBezTo>
                    <a:cubicBezTo>
                      <a:pt x="12816" y="14989"/>
                      <a:pt x="12876" y="15064"/>
                      <a:pt x="12936" y="15138"/>
                    </a:cubicBezTo>
                    <a:lnTo>
                      <a:pt x="13590" y="15793"/>
                    </a:lnTo>
                    <a:cubicBezTo>
                      <a:pt x="13680" y="15867"/>
                      <a:pt x="13784" y="15957"/>
                      <a:pt x="13873" y="16031"/>
                    </a:cubicBezTo>
                    <a:cubicBezTo>
                      <a:pt x="14156" y="16225"/>
                      <a:pt x="14439" y="16433"/>
                      <a:pt x="14722" y="16627"/>
                    </a:cubicBezTo>
                    <a:cubicBezTo>
                      <a:pt x="14856" y="16716"/>
                      <a:pt x="14990" y="16775"/>
                      <a:pt x="15124" y="16850"/>
                    </a:cubicBezTo>
                    <a:cubicBezTo>
                      <a:pt x="15228" y="16909"/>
                      <a:pt x="15317" y="16954"/>
                      <a:pt x="15406" y="17014"/>
                    </a:cubicBezTo>
                    <a:cubicBezTo>
                      <a:pt x="15659" y="17148"/>
                      <a:pt x="15927" y="17267"/>
                      <a:pt x="16180" y="17401"/>
                    </a:cubicBezTo>
                    <a:cubicBezTo>
                      <a:pt x="16270" y="17430"/>
                      <a:pt x="16359" y="17475"/>
                      <a:pt x="16448" y="17520"/>
                    </a:cubicBezTo>
                    <a:cubicBezTo>
                      <a:pt x="16701" y="17609"/>
                      <a:pt x="16954" y="17698"/>
                      <a:pt x="17222" y="17788"/>
                    </a:cubicBezTo>
                    <a:cubicBezTo>
                      <a:pt x="17327" y="17832"/>
                      <a:pt x="17446" y="17892"/>
                      <a:pt x="17550" y="17951"/>
                    </a:cubicBezTo>
                    <a:lnTo>
                      <a:pt x="17550" y="17951"/>
                    </a:lnTo>
                    <a:cubicBezTo>
                      <a:pt x="17654" y="18011"/>
                      <a:pt x="17743" y="18070"/>
                      <a:pt x="17833" y="18130"/>
                    </a:cubicBezTo>
                    <a:cubicBezTo>
                      <a:pt x="17996" y="18219"/>
                      <a:pt x="18160" y="18294"/>
                      <a:pt x="18324" y="18383"/>
                    </a:cubicBezTo>
                    <a:cubicBezTo>
                      <a:pt x="18488" y="18472"/>
                      <a:pt x="18592" y="18606"/>
                      <a:pt x="18636" y="18770"/>
                    </a:cubicBezTo>
                    <a:cubicBezTo>
                      <a:pt x="18651" y="18874"/>
                      <a:pt x="18651" y="18978"/>
                      <a:pt x="18547" y="19008"/>
                    </a:cubicBezTo>
                    <a:cubicBezTo>
                      <a:pt x="18473" y="19023"/>
                      <a:pt x="18369" y="18993"/>
                      <a:pt x="18309" y="18949"/>
                    </a:cubicBezTo>
                    <a:cubicBezTo>
                      <a:pt x="18190" y="18859"/>
                      <a:pt x="18101" y="18740"/>
                      <a:pt x="18011" y="18636"/>
                    </a:cubicBezTo>
                    <a:cubicBezTo>
                      <a:pt x="17937" y="18547"/>
                      <a:pt x="17862" y="18457"/>
                      <a:pt x="17788" y="18398"/>
                    </a:cubicBezTo>
                    <a:cubicBezTo>
                      <a:pt x="17356" y="18070"/>
                      <a:pt x="16820" y="17907"/>
                      <a:pt x="16329" y="17698"/>
                    </a:cubicBezTo>
                    <a:cubicBezTo>
                      <a:pt x="15779" y="17475"/>
                      <a:pt x="15213" y="17237"/>
                      <a:pt x="14692" y="16924"/>
                    </a:cubicBezTo>
                    <a:cubicBezTo>
                      <a:pt x="14632" y="16895"/>
                      <a:pt x="14558" y="16865"/>
                      <a:pt x="14484" y="16835"/>
                    </a:cubicBezTo>
                    <a:cubicBezTo>
                      <a:pt x="14424" y="16805"/>
                      <a:pt x="14364" y="16761"/>
                      <a:pt x="14320" y="16731"/>
                    </a:cubicBezTo>
                    <a:cubicBezTo>
                      <a:pt x="14260" y="16671"/>
                      <a:pt x="14201" y="16612"/>
                      <a:pt x="14141" y="16582"/>
                    </a:cubicBezTo>
                    <a:cubicBezTo>
                      <a:pt x="13724" y="16314"/>
                      <a:pt x="13367" y="16001"/>
                      <a:pt x="13025" y="15644"/>
                    </a:cubicBezTo>
                    <a:cubicBezTo>
                      <a:pt x="12876" y="15495"/>
                      <a:pt x="12727" y="15332"/>
                      <a:pt x="12563" y="15168"/>
                    </a:cubicBezTo>
                    <a:lnTo>
                      <a:pt x="12563" y="15183"/>
                    </a:lnTo>
                    <a:lnTo>
                      <a:pt x="12578" y="15168"/>
                    </a:lnTo>
                    <a:cubicBezTo>
                      <a:pt x="12504" y="15093"/>
                      <a:pt x="12444" y="15004"/>
                      <a:pt x="12385" y="14900"/>
                    </a:cubicBezTo>
                    <a:cubicBezTo>
                      <a:pt x="12310" y="15034"/>
                      <a:pt x="12266" y="15153"/>
                      <a:pt x="12191" y="15227"/>
                    </a:cubicBezTo>
                    <a:cubicBezTo>
                      <a:pt x="11849" y="15525"/>
                      <a:pt x="11626" y="15897"/>
                      <a:pt x="11402" y="16284"/>
                    </a:cubicBezTo>
                    <a:lnTo>
                      <a:pt x="11402" y="16284"/>
                    </a:lnTo>
                    <a:cubicBezTo>
                      <a:pt x="11313" y="16433"/>
                      <a:pt x="11239" y="16567"/>
                      <a:pt x="11164" y="16716"/>
                    </a:cubicBezTo>
                    <a:lnTo>
                      <a:pt x="11164" y="16716"/>
                    </a:lnTo>
                    <a:cubicBezTo>
                      <a:pt x="11045" y="17014"/>
                      <a:pt x="10911" y="17296"/>
                      <a:pt x="10822" y="17594"/>
                    </a:cubicBezTo>
                    <a:cubicBezTo>
                      <a:pt x="10762" y="17773"/>
                      <a:pt x="10762" y="17966"/>
                      <a:pt x="10733" y="18160"/>
                    </a:cubicBezTo>
                    <a:lnTo>
                      <a:pt x="10733" y="18175"/>
                    </a:lnTo>
                    <a:cubicBezTo>
                      <a:pt x="10733" y="18175"/>
                      <a:pt x="10733" y="18189"/>
                      <a:pt x="10733" y="18189"/>
                    </a:cubicBezTo>
                    <a:cubicBezTo>
                      <a:pt x="10733" y="18413"/>
                      <a:pt x="10718" y="18651"/>
                      <a:pt x="10703" y="18874"/>
                    </a:cubicBezTo>
                    <a:cubicBezTo>
                      <a:pt x="10703" y="18904"/>
                      <a:pt x="10658" y="18949"/>
                      <a:pt x="10628" y="18978"/>
                    </a:cubicBezTo>
                    <a:lnTo>
                      <a:pt x="10643" y="18978"/>
                    </a:lnTo>
                    <a:cubicBezTo>
                      <a:pt x="10465" y="18502"/>
                      <a:pt x="10465" y="18011"/>
                      <a:pt x="10584" y="17520"/>
                    </a:cubicBezTo>
                    <a:cubicBezTo>
                      <a:pt x="10658" y="17282"/>
                      <a:pt x="10733" y="17028"/>
                      <a:pt x="10807" y="16790"/>
                    </a:cubicBezTo>
                    <a:lnTo>
                      <a:pt x="10807" y="16790"/>
                    </a:lnTo>
                    <a:cubicBezTo>
                      <a:pt x="10852" y="16656"/>
                      <a:pt x="10911" y="16522"/>
                      <a:pt x="10971" y="16403"/>
                    </a:cubicBezTo>
                    <a:cubicBezTo>
                      <a:pt x="11075" y="16210"/>
                      <a:pt x="11179" y="16031"/>
                      <a:pt x="11283" y="15838"/>
                    </a:cubicBezTo>
                    <a:cubicBezTo>
                      <a:pt x="11477" y="15585"/>
                      <a:pt x="11670" y="15332"/>
                      <a:pt x="11864" y="15079"/>
                    </a:cubicBezTo>
                    <a:cubicBezTo>
                      <a:pt x="11923" y="15004"/>
                      <a:pt x="11894" y="14930"/>
                      <a:pt x="11864" y="14855"/>
                    </a:cubicBezTo>
                    <a:cubicBezTo>
                      <a:pt x="11670" y="14364"/>
                      <a:pt x="11328" y="13977"/>
                      <a:pt x="10956" y="13620"/>
                    </a:cubicBezTo>
                    <a:cubicBezTo>
                      <a:pt x="10867" y="13531"/>
                      <a:pt x="10762" y="13441"/>
                      <a:pt x="10643" y="13352"/>
                    </a:cubicBezTo>
                    <a:cubicBezTo>
                      <a:pt x="10554" y="13456"/>
                      <a:pt x="10494" y="13545"/>
                      <a:pt x="10420" y="13620"/>
                    </a:cubicBezTo>
                    <a:cubicBezTo>
                      <a:pt x="10286" y="13739"/>
                      <a:pt x="10167" y="13858"/>
                      <a:pt x="10018" y="13962"/>
                    </a:cubicBezTo>
                    <a:cubicBezTo>
                      <a:pt x="9959" y="14022"/>
                      <a:pt x="9869" y="14051"/>
                      <a:pt x="9825" y="13932"/>
                    </a:cubicBezTo>
                    <a:cubicBezTo>
                      <a:pt x="9825" y="13932"/>
                      <a:pt x="9825" y="13918"/>
                      <a:pt x="9825" y="13918"/>
                    </a:cubicBezTo>
                    <a:cubicBezTo>
                      <a:pt x="10465" y="13218"/>
                      <a:pt x="10941" y="12429"/>
                      <a:pt x="11149" y="11506"/>
                    </a:cubicBezTo>
                    <a:cubicBezTo>
                      <a:pt x="11164" y="11402"/>
                      <a:pt x="11224" y="11313"/>
                      <a:pt x="11283" y="11223"/>
                    </a:cubicBezTo>
                    <a:cubicBezTo>
                      <a:pt x="11358" y="11119"/>
                      <a:pt x="11462" y="11045"/>
                      <a:pt x="11536" y="10941"/>
                    </a:cubicBezTo>
                    <a:cubicBezTo>
                      <a:pt x="11670" y="10717"/>
                      <a:pt x="11804" y="10479"/>
                      <a:pt x="11938" y="10256"/>
                    </a:cubicBezTo>
                    <a:cubicBezTo>
                      <a:pt x="11968" y="10196"/>
                      <a:pt x="11983" y="10152"/>
                      <a:pt x="12028" y="10047"/>
                    </a:cubicBezTo>
                    <a:cubicBezTo>
                      <a:pt x="11462" y="10271"/>
                      <a:pt x="10941" y="10449"/>
                      <a:pt x="10450" y="10673"/>
                    </a:cubicBezTo>
                    <a:cubicBezTo>
                      <a:pt x="9973" y="10896"/>
                      <a:pt x="9482" y="11119"/>
                      <a:pt x="8976" y="11253"/>
                    </a:cubicBezTo>
                    <a:cubicBezTo>
                      <a:pt x="8619" y="11342"/>
                      <a:pt x="8277" y="11402"/>
                      <a:pt x="7919" y="11357"/>
                    </a:cubicBezTo>
                    <a:cubicBezTo>
                      <a:pt x="7711" y="11328"/>
                      <a:pt x="7488" y="11298"/>
                      <a:pt x="7279" y="11283"/>
                    </a:cubicBezTo>
                    <a:cubicBezTo>
                      <a:pt x="7145" y="11283"/>
                      <a:pt x="6996" y="11283"/>
                      <a:pt x="6848" y="11313"/>
                    </a:cubicBezTo>
                    <a:cubicBezTo>
                      <a:pt x="6699" y="11357"/>
                      <a:pt x="6550" y="11432"/>
                      <a:pt x="6386" y="11491"/>
                    </a:cubicBezTo>
                    <a:cubicBezTo>
                      <a:pt x="6312" y="11521"/>
                      <a:pt x="6222" y="11536"/>
                      <a:pt x="6148" y="11566"/>
                    </a:cubicBezTo>
                    <a:cubicBezTo>
                      <a:pt x="6267" y="11313"/>
                      <a:pt x="6520" y="11298"/>
                      <a:pt x="6699" y="11149"/>
                    </a:cubicBezTo>
                    <a:cubicBezTo>
                      <a:pt x="6371" y="11015"/>
                      <a:pt x="6044" y="10896"/>
                      <a:pt x="5687" y="10762"/>
                    </a:cubicBezTo>
                    <a:cubicBezTo>
                      <a:pt x="5627" y="10881"/>
                      <a:pt x="5538" y="11000"/>
                      <a:pt x="5493" y="11134"/>
                    </a:cubicBezTo>
                    <a:cubicBezTo>
                      <a:pt x="5270" y="11715"/>
                      <a:pt x="5181" y="12295"/>
                      <a:pt x="5389" y="12905"/>
                    </a:cubicBezTo>
                    <a:cubicBezTo>
                      <a:pt x="5538" y="13352"/>
                      <a:pt x="5702" y="13769"/>
                      <a:pt x="5984" y="14141"/>
                    </a:cubicBezTo>
                    <a:cubicBezTo>
                      <a:pt x="6520" y="14840"/>
                      <a:pt x="7309" y="14959"/>
                      <a:pt x="8113" y="15064"/>
                    </a:cubicBezTo>
                    <a:cubicBezTo>
                      <a:pt x="8291" y="14959"/>
                      <a:pt x="8351" y="15153"/>
                      <a:pt x="8500" y="15213"/>
                    </a:cubicBezTo>
                    <a:cubicBezTo>
                      <a:pt x="8351" y="15287"/>
                      <a:pt x="8217" y="15302"/>
                      <a:pt x="8128" y="15391"/>
                    </a:cubicBezTo>
                    <a:cubicBezTo>
                      <a:pt x="7860" y="15659"/>
                      <a:pt x="7592" y="15942"/>
                      <a:pt x="7458" y="16314"/>
                    </a:cubicBezTo>
                    <a:cubicBezTo>
                      <a:pt x="7339" y="16716"/>
                      <a:pt x="7190" y="17118"/>
                      <a:pt x="7086" y="17520"/>
                    </a:cubicBezTo>
                    <a:cubicBezTo>
                      <a:pt x="6967" y="17966"/>
                      <a:pt x="6952" y="18413"/>
                      <a:pt x="7160" y="18830"/>
                    </a:cubicBezTo>
                    <a:cubicBezTo>
                      <a:pt x="7190" y="18949"/>
                      <a:pt x="7235" y="19053"/>
                      <a:pt x="7264" y="19157"/>
                    </a:cubicBezTo>
                    <a:cubicBezTo>
                      <a:pt x="7324" y="19246"/>
                      <a:pt x="7369" y="19351"/>
                      <a:pt x="7428" y="19440"/>
                    </a:cubicBezTo>
                    <a:cubicBezTo>
                      <a:pt x="7488" y="19514"/>
                      <a:pt x="7532" y="19589"/>
                      <a:pt x="7577" y="19648"/>
                    </a:cubicBezTo>
                    <a:cubicBezTo>
                      <a:pt x="7696" y="19767"/>
                      <a:pt x="7815" y="19886"/>
                      <a:pt x="7919" y="19991"/>
                    </a:cubicBezTo>
                    <a:cubicBezTo>
                      <a:pt x="8098" y="20199"/>
                      <a:pt x="8336" y="20333"/>
                      <a:pt x="8589" y="20422"/>
                    </a:cubicBezTo>
                    <a:cubicBezTo>
                      <a:pt x="8678" y="20467"/>
                      <a:pt x="8768" y="20497"/>
                      <a:pt x="8857" y="20541"/>
                    </a:cubicBezTo>
                    <a:cubicBezTo>
                      <a:pt x="9065" y="20601"/>
                      <a:pt x="9259" y="20646"/>
                      <a:pt x="9467" y="20690"/>
                    </a:cubicBezTo>
                    <a:cubicBezTo>
                      <a:pt x="9586" y="20705"/>
                      <a:pt x="9691" y="20735"/>
                      <a:pt x="9810" y="20750"/>
                    </a:cubicBezTo>
                    <a:cubicBezTo>
                      <a:pt x="9825" y="20765"/>
                      <a:pt x="9839" y="20765"/>
                      <a:pt x="9854" y="20750"/>
                    </a:cubicBezTo>
                    <a:lnTo>
                      <a:pt x="10569" y="20794"/>
                    </a:lnTo>
                    <a:cubicBezTo>
                      <a:pt x="10599" y="20794"/>
                      <a:pt x="10614" y="20794"/>
                      <a:pt x="10628" y="20794"/>
                    </a:cubicBezTo>
                    <a:lnTo>
                      <a:pt x="11492" y="20794"/>
                    </a:lnTo>
                    <a:cubicBezTo>
                      <a:pt x="11432" y="20884"/>
                      <a:pt x="11402" y="20913"/>
                      <a:pt x="11373" y="20958"/>
                    </a:cubicBezTo>
                    <a:cubicBezTo>
                      <a:pt x="11373" y="21003"/>
                      <a:pt x="11388" y="21047"/>
                      <a:pt x="11388" y="21077"/>
                    </a:cubicBezTo>
                    <a:cubicBezTo>
                      <a:pt x="11477" y="21137"/>
                      <a:pt x="11581" y="21196"/>
                      <a:pt x="11670" y="21256"/>
                    </a:cubicBezTo>
                    <a:cubicBezTo>
                      <a:pt x="11745" y="21286"/>
                      <a:pt x="11819" y="21315"/>
                      <a:pt x="11894" y="21345"/>
                    </a:cubicBezTo>
                    <a:cubicBezTo>
                      <a:pt x="11983" y="21390"/>
                      <a:pt x="12072" y="21434"/>
                      <a:pt x="12162" y="21479"/>
                    </a:cubicBezTo>
                    <a:cubicBezTo>
                      <a:pt x="12489" y="21628"/>
                      <a:pt x="12831" y="21762"/>
                      <a:pt x="13159" y="21911"/>
                    </a:cubicBezTo>
                    <a:cubicBezTo>
                      <a:pt x="13278" y="21970"/>
                      <a:pt x="13412" y="22030"/>
                      <a:pt x="13546" y="22089"/>
                    </a:cubicBezTo>
                    <a:cubicBezTo>
                      <a:pt x="14037" y="22327"/>
                      <a:pt x="14558" y="22521"/>
                      <a:pt x="15124" y="22566"/>
                    </a:cubicBezTo>
                    <a:cubicBezTo>
                      <a:pt x="15481" y="22640"/>
                      <a:pt x="15838" y="22655"/>
                      <a:pt x="16210" y="22566"/>
                    </a:cubicBezTo>
                    <a:cubicBezTo>
                      <a:pt x="16270" y="22551"/>
                      <a:pt x="16344" y="22521"/>
                      <a:pt x="16404" y="22506"/>
                    </a:cubicBezTo>
                    <a:cubicBezTo>
                      <a:pt x="16493" y="22476"/>
                      <a:pt x="16597" y="22432"/>
                      <a:pt x="16687" y="22402"/>
                    </a:cubicBezTo>
                    <a:cubicBezTo>
                      <a:pt x="16746" y="22357"/>
                      <a:pt x="16791" y="22327"/>
                      <a:pt x="16850" y="22283"/>
                    </a:cubicBezTo>
                    <a:cubicBezTo>
                      <a:pt x="16895" y="22283"/>
                      <a:pt x="16940" y="22283"/>
                      <a:pt x="16969" y="22268"/>
                    </a:cubicBezTo>
                    <a:cubicBezTo>
                      <a:pt x="17074" y="22208"/>
                      <a:pt x="17148" y="22223"/>
                      <a:pt x="17222" y="22313"/>
                    </a:cubicBezTo>
                    <a:cubicBezTo>
                      <a:pt x="17282" y="22342"/>
                      <a:pt x="17327" y="22372"/>
                      <a:pt x="17371" y="22402"/>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22;p64">
                <a:extLst>
                  <a:ext uri="{FF2B5EF4-FFF2-40B4-BE49-F238E27FC236}">
                    <a16:creationId xmlns:a16="http://schemas.microsoft.com/office/drawing/2014/main" id="{BE0A11F7-EB5E-0EA6-8BE3-A66608A31546}"/>
                  </a:ext>
                </a:extLst>
              </p:cNvPr>
              <p:cNvSpPr/>
              <p:nvPr/>
            </p:nvSpPr>
            <p:spPr>
              <a:xfrm>
                <a:off x="7342510" y="2034032"/>
                <a:ext cx="692758" cy="1040715"/>
              </a:xfrm>
              <a:custGeom>
                <a:avLst/>
                <a:gdLst/>
                <a:ahLst/>
                <a:cxnLst/>
                <a:rect l="l" t="t" r="r" b="b"/>
                <a:pathLst>
                  <a:path w="16240" h="24397" extrusionOk="0">
                    <a:moveTo>
                      <a:pt x="8604" y="15525"/>
                    </a:moveTo>
                    <a:cubicBezTo>
                      <a:pt x="8574" y="15421"/>
                      <a:pt x="8559" y="15302"/>
                      <a:pt x="8544" y="15198"/>
                    </a:cubicBezTo>
                    <a:cubicBezTo>
                      <a:pt x="8440" y="14588"/>
                      <a:pt x="8321" y="13992"/>
                      <a:pt x="8232" y="13382"/>
                    </a:cubicBezTo>
                    <a:cubicBezTo>
                      <a:pt x="8217" y="13278"/>
                      <a:pt x="8217" y="13144"/>
                      <a:pt x="8261" y="13040"/>
                    </a:cubicBezTo>
                    <a:cubicBezTo>
                      <a:pt x="8395" y="12787"/>
                      <a:pt x="8544" y="12533"/>
                      <a:pt x="8708" y="12295"/>
                    </a:cubicBezTo>
                    <a:cubicBezTo>
                      <a:pt x="8767" y="12191"/>
                      <a:pt x="8887" y="12102"/>
                      <a:pt x="8976" y="12013"/>
                    </a:cubicBezTo>
                    <a:cubicBezTo>
                      <a:pt x="8991" y="12027"/>
                      <a:pt x="9021" y="12042"/>
                      <a:pt x="9035" y="12057"/>
                    </a:cubicBezTo>
                    <a:lnTo>
                      <a:pt x="8857" y="12385"/>
                    </a:lnTo>
                    <a:cubicBezTo>
                      <a:pt x="8857" y="12385"/>
                      <a:pt x="8857" y="12385"/>
                      <a:pt x="8857" y="12385"/>
                    </a:cubicBezTo>
                    <a:cubicBezTo>
                      <a:pt x="8782" y="12504"/>
                      <a:pt x="8708" y="12608"/>
                      <a:pt x="8634" y="12727"/>
                    </a:cubicBezTo>
                    <a:cubicBezTo>
                      <a:pt x="8619" y="12757"/>
                      <a:pt x="8604" y="12787"/>
                      <a:pt x="8589" y="12816"/>
                    </a:cubicBezTo>
                    <a:cubicBezTo>
                      <a:pt x="8485" y="12935"/>
                      <a:pt x="8410" y="13054"/>
                      <a:pt x="8425" y="13218"/>
                    </a:cubicBezTo>
                    <a:cubicBezTo>
                      <a:pt x="8440" y="13337"/>
                      <a:pt x="8455" y="13441"/>
                      <a:pt x="8455" y="13561"/>
                    </a:cubicBezTo>
                    <a:cubicBezTo>
                      <a:pt x="8485" y="13694"/>
                      <a:pt x="8514" y="13814"/>
                      <a:pt x="8529" y="13948"/>
                    </a:cubicBezTo>
                    <a:lnTo>
                      <a:pt x="8529" y="13948"/>
                    </a:lnTo>
                    <a:cubicBezTo>
                      <a:pt x="8559" y="14126"/>
                      <a:pt x="8604" y="14320"/>
                      <a:pt x="8634" y="14498"/>
                    </a:cubicBezTo>
                    <a:lnTo>
                      <a:pt x="8634" y="14498"/>
                    </a:lnTo>
                    <a:cubicBezTo>
                      <a:pt x="8767" y="15034"/>
                      <a:pt x="8901" y="15555"/>
                      <a:pt x="9021" y="16091"/>
                    </a:cubicBezTo>
                    <a:lnTo>
                      <a:pt x="9021" y="16091"/>
                    </a:lnTo>
                    <a:cubicBezTo>
                      <a:pt x="9080" y="16299"/>
                      <a:pt x="9140" y="16493"/>
                      <a:pt x="9199" y="16701"/>
                    </a:cubicBezTo>
                    <a:cubicBezTo>
                      <a:pt x="9229" y="16835"/>
                      <a:pt x="9259" y="16954"/>
                      <a:pt x="9303" y="17073"/>
                    </a:cubicBezTo>
                    <a:cubicBezTo>
                      <a:pt x="9348" y="17192"/>
                      <a:pt x="9408" y="17297"/>
                      <a:pt x="9467" y="17416"/>
                    </a:cubicBezTo>
                    <a:cubicBezTo>
                      <a:pt x="9899" y="17684"/>
                      <a:pt x="10315" y="17966"/>
                      <a:pt x="10747" y="18220"/>
                    </a:cubicBezTo>
                    <a:cubicBezTo>
                      <a:pt x="11685" y="18755"/>
                      <a:pt x="12667" y="19217"/>
                      <a:pt x="13724" y="19455"/>
                    </a:cubicBezTo>
                    <a:cubicBezTo>
                      <a:pt x="13933" y="19515"/>
                      <a:pt x="13962" y="19500"/>
                      <a:pt x="14096" y="19321"/>
                    </a:cubicBezTo>
                    <a:cubicBezTo>
                      <a:pt x="14171" y="19217"/>
                      <a:pt x="14260" y="19113"/>
                      <a:pt x="14334" y="19008"/>
                    </a:cubicBezTo>
                    <a:lnTo>
                      <a:pt x="14334" y="19008"/>
                    </a:lnTo>
                    <a:cubicBezTo>
                      <a:pt x="14483" y="18860"/>
                      <a:pt x="14617" y="18711"/>
                      <a:pt x="14766" y="18577"/>
                    </a:cubicBezTo>
                    <a:lnTo>
                      <a:pt x="14766" y="18577"/>
                    </a:lnTo>
                    <a:cubicBezTo>
                      <a:pt x="14840" y="18517"/>
                      <a:pt x="14915" y="18458"/>
                      <a:pt x="14989" y="18398"/>
                    </a:cubicBezTo>
                    <a:lnTo>
                      <a:pt x="14989" y="18398"/>
                    </a:lnTo>
                    <a:cubicBezTo>
                      <a:pt x="15138" y="18309"/>
                      <a:pt x="15287" y="18220"/>
                      <a:pt x="15421" y="18130"/>
                    </a:cubicBezTo>
                    <a:lnTo>
                      <a:pt x="15525" y="18056"/>
                    </a:lnTo>
                    <a:cubicBezTo>
                      <a:pt x="15748" y="18041"/>
                      <a:pt x="15942" y="17862"/>
                      <a:pt x="16240" y="17937"/>
                    </a:cubicBezTo>
                    <a:cubicBezTo>
                      <a:pt x="16150" y="18041"/>
                      <a:pt x="16076" y="18130"/>
                      <a:pt x="16016" y="18205"/>
                    </a:cubicBezTo>
                    <a:lnTo>
                      <a:pt x="16016" y="18220"/>
                    </a:lnTo>
                    <a:lnTo>
                      <a:pt x="16002" y="18220"/>
                    </a:lnTo>
                    <a:cubicBezTo>
                      <a:pt x="15734" y="18383"/>
                      <a:pt x="15451" y="18547"/>
                      <a:pt x="15183" y="18740"/>
                    </a:cubicBezTo>
                    <a:cubicBezTo>
                      <a:pt x="15004" y="18874"/>
                      <a:pt x="14855" y="19053"/>
                      <a:pt x="14692" y="19202"/>
                    </a:cubicBezTo>
                    <a:lnTo>
                      <a:pt x="14707" y="19217"/>
                    </a:lnTo>
                    <a:lnTo>
                      <a:pt x="14692" y="19202"/>
                    </a:lnTo>
                    <a:cubicBezTo>
                      <a:pt x="14558" y="19395"/>
                      <a:pt x="14424" y="19574"/>
                      <a:pt x="14305" y="19768"/>
                    </a:cubicBezTo>
                    <a:cubicBezTo>
                      <a:pt x="14275" y="19827"/>
                      <a:pt x="14230" y="19902"/>
                      <a:pt x="14200" y="19976"/>
                    </a:cubicBezTo>
                    <a:cubicBezTo>
                      <a:pt x="14141" y="20155"/>
                      <a:pt x="14066" y="20333"/>
                      <a:pt x="14037" y="20512"/>
                    </a:cubicBezTo>
                    <a:cubicBezTo>
                      <a:pt x="14007" y="20690"/>
                      <a:pt x="13903" y="20780"/>
                      <a:pt x="13769" y="20854"/>
                    </a:cubicBezTo>
                    <a:cubicBezTo>
                      <a:pt x="13709" y="20884"/>
                      <a:pt x="13650" y="20899"/>
                      <a:pt x="13590" y="20914"/>
                    </a:cubicBezTo>
                    <a:cubicBezTo>
                      <a:pt x="12697" y="21197"/>
                      <a:pt x="11893" y="21598"/>
                      <a:pt x="11268" y="22313"/>
                    </a:cubicBezTo>
                    <a:cubicBezTo>
                      <a:pt x="11119" y="22477"/>
                      <a:pt x="10985" y="22640"/>
                      <a:pt x="10881" y="22834"/>
                    </a:cubicBezTo>
                    <a:cubicBezTo>
                      <a:pt x="10688" y="23206"/>
                      <a:pt x="10539" y="23593"/>
                      <a:pt x="10464" y="23995"/>
                    </a:cubicBezTo>
                    <a:cubicBezTo>
                      <a:pt x="10449" y="24099"/>
                      <a:pt x="10420" y="24203"/>
                      <a:pt x="10375" y="24307"/>
                    </a:cubicBezTo>
                    <a:cubicBezTo>
                      <a:pt x="10345" y="24352"/>
                      <a:pt x="10286" y="24367"/>
                      <a:pt x="10226" y="24397"/>
                    </a:cubicBezTo>
                    <a:cubicBezTo>
                      <a:pt x="10226" y="24352"/>
                      <a:pt x="10211" y="24293"/>
                      <a:pt x="10196" y="24233"/>
                    </a:cubicBezTo>
                    <a:lnTo>
                      <a:pt x="10196" y="24233"/>
                    </a:lnTo>
                    <a:cubicBezTo>
                      <a:pt x="10286" y="23772"/>
                      <a:pt x="10420" y="23310"/>
                      <a:pt x="10598" y="22864"/>
                    </a:cubicBezTo>
                    <a:lnTo>
                      <a:pt x="10583" y="22864"/>
                    </a:lnTo>
                    <a:cubicBezTo>
                      <a:pt x="10703" y="22655"/>
                      <a:pt x="10807" y="22447"/>
                      <a:pt x="10911" y="22238"/>
                    </a:cubicBezTo>
                    <a:cubicBezTo>
                      <a:pt x="11000" y="22149"/>
                      <a:pt x="11090" y="22060"/>
                      <a:pt x="11179" y="21956"/>
                    </a:cubicBezTo>
                    <a:cubicBezTo>
                      <a:pt x="11402" y="21747"/>
                      <a:pt x="11640" y="21539"/>
                      <a:pt x="11864" y="21316"/>
                    </a:cubicBezTo>
                    <a:lnTo>
                      <a:pt x="12012" y="21197"/>
                    </a:lnTo>
                    <a:cubicBezTo>
                      <a:pt x="12102" y="21152"/>
                      <a:pt x="12206" y="21092"/>
                      <a:pt x="12310" y="21048"/>
                    </a:cubicBezTo>
                    <a:cubicBezTo>
                      <a:pt x="12533" y="20839"/>
                      <a:pt x="12861" y="20809"/>
                      <a:pt x="13114" y="20661"/>
                    </a:cubicBezTo>
                    <a:cubicBezTo>
                      <a:pt x="13233" y="20646"/>
                      <a:pt x="13352" y="20601"/>
                      <a:pt x="13441" y="20527"/>
                    </a:cubicBezTo>
                    <a:cubicBezTo>
                      <a:pt x="13188" y="19976"/>
                      <a:pt x="12771" y="19619"/>
                      <a:pt x="12251" y="19366"/>
                    </a:cubicBezTo>
                    <a:cubicBezTo>
                      <a:pt x="12191" y="19336"/>
                      <a:pt x="12146" y="19306"/>
                      <a:pt x="12087" y="19261"/>
                    </a:cubicBezTo>
                    <a:cubicBezTo>
                      <a:pt x="11997" y="19217"/>
                      <a:pt x="11893" y="19157"/>
                      <a:pt x="11789" y="19098"/>
                    </a:cubicBezTo>
                    <a:lnTo>
                      <a:pt x="11789" y="19098"/>
                    </a:lnTo>
                    <a:cubicBezTo>
                      <a:pt x="11238" y="18785"/>
                      <a:pt x="10673" y="18473"/>
                      <a:pt x="10107" y="18160"/>
                    </a:cubicBezTo>
                    <a:cubicBezTo>
                      <a:pt x="10107" y="18160"/>
                      <a:pt x="10092" y="18175"/>
                      <a:pt x="10077" y="18175"/>
                    </a:cubicBezTo>
                    <a:cubicBezTo>
                      <a:pt x="9973" y="18100"/>
                      <a:pt x="9869" y="18026"/>
                      <a:pt x="9750" y="17952"/>
                    </a:cubicBezTo>
                    <a:cubicBezTo>
                      <a:pt x="9661" y="17892"/>
                      <a:pt x="9586" y="17803"/>
                      <a:pt x="9482" y="17758"/>
                    </a:cubicBezTo>
                    <a:cubicBezTo>
                      <a:pt x="9288" y="17684"/>
                      <a:pt x="9169" y="17550"/>
                      <a:pt x="9095" y="17371"/>
                    </a:cubicBezTo>
                    <a:cubicBezTo>
                      <a:pt x="9080" y="17341"/>
                      <a:pt x="9050" y="17312"/>
                      <a:pt x="9035" y="17297"/>
                    </a:cubicBezTo>
                    <a:lnTo>
                      <a:pt x="8991" y="17133"/>
                    </a:lnTo>
                    <a:cubicBezTo>
                      <a:pt x="8887" y="17073"/>
                      <a:pt x="8797" y="16999"/>
                      <a:pt x="8708" y="16939"/>
                    </a:cubicBezTo>
                    <a:cubicBezTo>
                      <a:pt x="8232" y="16657"/>
                      <a:pt x="7696" y="16508"/>
                      <a:pt x="7145" y="16448"/>
                    </a:cubicBezTo>
                    <a:cubicBezTo>
                      <a:pt x="6445" y="16389"/>
                      <a:pt x="5835" y="16091"/>
                      <a:pt x="5255" y="15719"/>
                    </a:cubicBezTo>
                    <a:cubicBezTo>
                      <a:pt x="5016" y="15570"/>
                      <a:pt x="4838" y="15332"/>
                      <a:pt x="4629" y="15138"/>
                    </a:cubicBezTo>
                    <a:cubicBezTo>
                      <a:pt x="4451" y="14975"/>
                      <a:pt x="4272" y="14811"/>
                      <a:pt x="4094" y="14632"/>
                    </a:cubicBezTo>
                    <a:lnTo>
                      <a:pt x="4094" y="14647"/>
                    </a:lnTo>
                    <a:lnTo>
                      <a:pt x="4094" y="14632"/>
                    </a:lnTo>
                    <a:cubicBezTo>
                      <a:pt x="3989" y="14558"/>
                      <a:pt x="3870" y="14498"/>
                      <a:pt x="3766" y="14424"/>
                    </a:cubicBezTo>
                    <a:lnTo>
                      <a:pt x="3766" y="14424"/>
                    </a:lnTo>
                    <a:cubicBezTo>
                      <a:pt x="3602" y="14320"/>
                      <a:pt x="3454" y="14186"/>
                      <a:pt x="3290" y="14111"/>
                    </a:cubicBezTo>
                    <a:cubicBezTo>
                      <a:pt x="2977" y="13948"/>
                      <a:pt x="2650" y="13918"/>
                      <a:pt x="2322" y="14096"/>
                    </a:cubicBezTo>
                    <a:lnTo>
                      <a:pt x="2322" y="14096"/>
                    </a:lnTo>
                    <a:cubicBezTo>
                      <a:pt x="2233" y="14171"/>
                      <a:pt x="2144" y="14245"/>
                      <a:pt x="2054" y="14335"/>
                    </a:cubicBezTo>
                    <a:cubicBezTo>
                      <a:pt x="2010" y="14275"/>
                      <a:pt x="1980" y="14230"/>
                      <a:pt x="1965" y="14215"/>
                    </a:cubicBezTo>
                    <a:cubicBezTo>
                      <a:pt x="1772" y="14215"/>
                      <a:pt x="1667" y="14349"/>
                      <a:pt x="1563" y="14483"/>
                    </a:cubicBezTo>
                    <a:cubicBezTo>
                      <a:pt x="1489" y="14573"/>
                      <a:pt x="1399" y="14662"/>
                      <a:pt x="1310" y="14736"/>
                    </a:cubicBezTo>
                    <a:cubicBezTo>
                      <a:pt x="1132" y="14885"/>
                      <a:pt x="953" y="15034"/>
                      <a:pt x="774" y="15183"/>
                    </a:cubicBezTo>
                    <a:lnTo>
                      <a:pt x="774" y="15198"/>
                    </a:lnTo>
                    <a:lnTo>
                      <a:pt x="774" y="15183"/>
                    </a:lnTo>
                    <a:cubicBezTo>
                      <a:pt x="551" y="15332"/>
                      <a:pt x="328" y="15466"/>
                      <a:pt x="119" y="15615"/>
                    </a:cubicBezTo>
                    <a:cubicBezTo>
                      <a:pt x="60" y="15659"/>
                      <a:pt x="30" y="15644"/>
                      <a:pt x="0" y="15585"/>
                    </a:cubicBezTo>
                    <a:cubicBezTo>
                      <a:pt x="149" y="15436"/>
                      <a:pt x="298" y="15302"/>
                      <a:pt x="447" y="15153"/>
                    </a:cubicBezTo>
                    <a:lnTo>
                      <a:pt x="730" y="14930"/>
                    </a:lnTo>
                    <a:cubicBezTo>
                      <a:pt x="804" y="14856"/>
                      <a:pt x="879" y="14781"/>
                      <a:pt x="953" y="14722"/>
                    </a:cubicBezTo>
                    <a:cubicBezTo>
                      <a:pt x="1310" y="14513"/>
                      <a:pt x="1533" y="14186"/>
                      <a:pt x="1727" y="13828"/>
                    </a:cubicBezTo>
                    <a:lnTo>
                      <a:pt x="1727" y="13843"/>
                    </a:lnTo>
                    <a:cubicBezTo>
                      <a:pt x="1816" y="13590"/>
                      <a:pt x="1906" y="13352"/>
                      <a:pt x="1995" y="13099"/>
                    </a:cubicBezTo>
                    <a:cubicBezTo>
                      <a:pt x="2025" y="12995"/>
                      <a:pt x="2054" y="12891"/>
                      <a:pt x="2084" y="12772"/>
                    </a:cubicBezTo>
                    <a:cubicBezTo>
                      <a:pt x="2025" y="12727"/>
                      <a:pt x="1965" y="12667"/>
                      <a:pt x="1906" y="12608"/>
                    </a:cubicBezTo>
                    <a:cubicBezTo>
                      <a:pt x="1846" y="12533"/>
                      <a:pt x="1786" y="12459"/>
                      <a:pt x="1727" y="12385"/>
                    </a:cubicBezTo>
                    <a:lnTo>
                      <a:pt x="1727" y="12385"/>
                    </a:lnTo>
                    <a:cubicBezTo>
                      <a:pt x="1414" y="11893"/>
                      <a:pt x="1221" y="11343"/>
                      <a:pt x="1117" y="10762"/>
                    </a:cubicBezTo>
                    <a:cubicBezTo>
                      <a:pt x="1027" y="10256"/>
                      <a:pt x="1042" y="9750"/>
                      <a:pt x="1042" y="9244"/>
                    </a:cubicBezTo>
                    <a:cubicBezTo>
                      <a:pt x="1042" y="8827"/>
                      <a:pt x="1102" y="8440"/>
                      <a:pt x="1236" y="8053"/>
                    </a:cubicBezTo>
                    <a:cubicBezTo>
                      <a:pt x="1266" y="8023"/>
                      <a:pt x="1295" y="7994"/>
                      <a:pt x="1325" y="7949"/>
                    </a:cubicBezTo>
                    <a:cubicBezTo>
                      <a:pt x="1563" y="7577"/>
                      <a:pt x="1757" y="7487"/>
                      <a:pt x="2173" y="7607"/>
                    </a:cubicBezTo>
                    <a:cubicBezTo>
                      <a:pt x="2367" y="7666"/>
                      <a:pt x="2546" y="7755"/>
                      <a:pt x="2739" y="7830"/>
                    </a:cubicBezTo>
                    <a:cubicBezTo>
                      <a:pt x="2888" y="7056"/>
                      <a:pt x="3305" y="6416"/>
                      <a:pt x="3811" y="5835"/>
                    </a:cubicBezTo>
                    <a:cubicBezTo>
                      <a:pt x="3900" y="5731"/>
                      <a:pt x="3930" y="5627"/>
                      <a:pt x="3915" y="5493"/>
                    </a:cubicBezTo>
                    <a:cubicBezTo>
                      <a:pt x="3885" y="5195"/>
                      <a:pt x="3870" y="4883"/>
                      <a:pt x="3855" y="4585"/>
                    </a:cubicBezTo>
                    <a:cubicBezTo>
                      <a:pt x="3826" y="4168"/>
                      <a:pt x="3945" y="3796"/>
                      <a:pt x="4153" y="3439"/>
                    </a:cubicBezTo>
                    <a:cubicBezTo>
                      <a:pt x="4287" y="3201"/>
                      <a:pt x="4421" y="2962"/>
                      <a:pt x="4555" y="2709"/>
                    </a:cubicBezTo>
                    <a:cubicBezTo>
                      <a:pt x="4198" y="2293"/>
                      <a:pt x="3930" y="1846"/>
                      <a:pt x="3781" y="1325"/>
                    </a:cubicBezTo>
                    <a:cubicBezTo>
                      <a:pt x="3692" y="998"/>
                      <a:pt x="3632" y="670"/>
                      <a:pt x="3662" y="328"/>
                    </a:cubicBezTo>
                    <a:cubicBezTo>
                      <a:pt x="3662" y="239"/>
                      <a:pt x="3692" y="149"/>
                      <a:pt x="3722" y="60"/>
                    </a:cubicBezTo>
                    <a:cubicBezTo>
                      <a:pt x="3736" y="30"/>
                      <a:pt x="3796" y="0"/>
                      <a:pt x="3826" y="0"/>
                    </a:cubicBezTo>
                    <a:cubicBezTo>
                      <a:pt x="3855" y="0"/>
                      <a:pt x="3885" y="60"/>
                      <a:pt x="3885" y="90"/>
                    </a:cubicBezTo>
                    <a:cubicBezTo>
                      <a:pt x="3915" y="358"/>
                      <a:pt x="3915" y="626"/>
                      <a:pt x="3960" y="879"/>
                    </a:cubicBezTo>
                    <a:cubicBezTo>
                      <a:pt x="4064" y="1459"/>
                      <a:pt x="4347" y="1950"/>
                      <a:pt x="4704" y="2412"/>
                    </a:cubicBezTo>
                    <a:cubicBezTo>
                      <a:pt x="4749" y="2382"/>
                      <a:pt x="4793" y="2352"/>
                      <a:pt x="4838" y="2322"/>
                    </a:cubicBezTo>
                    <a:cubicBezTo>
                      <a:pt x="4972" y="2174"/>
                      <a:pt x="5106" y="2025"/>
                      <a:pt x="5225" y="1876"/>
                    </a:cubicBezTo>
                    <a:cubicBezTo>
                      <a:pt x="5552" y="1608"/>
                      <a:pt x="5939" y="1444"/>
                      <a:pt x="6326" y="1310"/>
                    </a:cubicBezTo>
                    <a:cubicBezTo>
                      <a:pt x="6624" y="1206"/>
                      <a:pt x="6952" y="1117"/>
                      <a:pt x="7279" y="1042"/>
                    </a:cubicBezTo>
                    <a:cubicBezTo>
                      <a:pt x="7487" y="998"/>
                      <a:pt x="7711" y="1013"/>
                      <a:pt x="7919" y="1027"/>
                    </a:cubicBezTo>
                    <a:cubicBezTo>
                      <a:pt x="8098" y="1042"/>
                      <a:pt x="8247" y="1117"/>
                      <a:pt x="8336" y="1325"/>
                    </a:cubicBezTo>
                    <a:cubicBezTo>
                      <a:pt x="8276" y="1340"/>
                      <a:pt x="8232" y="1355"/>
                      <a:pt x="8202" y="1340"/>
                    </a:cubicBezTo>
                    <a:cubicBezTo>
                      <a:pt x="7964" y="1191"/>
                      <a:pt x="7711" y="1206"/>
                      <a:pt x="7458" y="1266"/>
                    </a:cubicBezTo>
                    <a:cubicBezTo>
                      <a:pt x="6773" y="1429"/>
                      <a:pt x="6118" y="1653"/>
                      <a:pt x="5523" y="2025"/>
                    </a:cubicBezTo>
                    <a:cubicBezTo>
                      <a:pt x="5389" y="2099"/>
                      <a:pt x="5270" y="2203"/>
                      <a:pt x="5180" y="2337"/>
                    </a:cubicBezTo>
                    <a:cubicBezTo>
                      <a:pt x="4868" y="2799"/>
                      <a:pt x="4570" y="3260"/>
                      <a:pt x="4287" y="3751"/>
                    </a:cubicBezTo>
                    <a:cubicBezTo>
                      <a:pt x="4183" y="3930"/>
                      <a:pt x="4109" y="4168"/>
                      <a:pt x="4109" y="4377"/>
                    </a:cubicBezTo>
                    <a:cubicBezTo>
                      <a:pt x="4094" y="4898"/>
                      <a:pt x="4109" y="5433"/>
                      <a:pt x="4123" y="5969"/>
                    </a:cubicBezTo>
                    <a:cubicBezTo>
                      <a:pt x="4079" y="6014"/>
                      <a:pt x="3975" y="6073"/>
                      <a:pt x="3915" y="6148"/>
                    </a:cubicBezTo>
                    <a:cubicBezTo>
                      <a:pt x="3692" y="6475"/>
                      <a:pt x="3439" y="6788"/>
                      <a:pt x="3275" y="7130"/>
                    </a:cubicBezTo>
                    <a:cubicBezTo>
                      <a:pt x="2873" y="7979"/>
                      <a:pt x="2843" y="8857"/>
                      <a:pt x="3067" y="9765"/>
                    </a:cubicBezTo>
                    <a:cubicBezTo>
                      <a:pt x="3201" y="10360"/>
                      <a:pt x="3468" y="10896"/>
                      <a:pt x="3855" y="11372"/>
                    </a:cubicBezTo>
                    <a:cubicBezTo>
                      <a:pt x="3900" y="11447"/>
                      <a:pt x="3960" y="11506"/>
                      <a:pt x="4034" y="11611"/>
                    </a:cubicBezTo>
                    <a:cubicBezTo>
                      <a:pt x="3647" y="11536"/>
                      <a:pt x="3067" y="10703"/>
                      <a:pt x="2873" y="10033"/>
                    </a:cubicBezTo>
                    <a:cubicBezTo>
                      <a:pt x="2680" y="9378"/>
                      <a:pt x="2575" y="8723"/>
                      <a:pt x="2724" y="8023"/>
                    </a:cubicBezTo>
                    <a:cubicBezTo>
                      <a:pt x="2486" y="7949"/>
                      <a:pt x="2278" y="7860"/>
                      <a:pt x="2069" y="7800"/>
                    </a:cubicBezTo>
                    <a:cubicBezTo>
                      <a:pt x="1816" y="7726"/>
                      <a:pt x="1682" y="7800"/>
                      <a:pt x="1533" y="8023"/>
                    </a:cubicBezTo>
                    <a:cubicBezTo>
                      <a:pt x="1370" y="8261"/>
                      <a:pt x="1310" y="8544"/>
                      <a:pt x="1295" y="8827"/>
                    </a:cubicBezTo>
                    <a:cubicBezTo>
                      <a:pt x="1251" y="9601"/>
                      <a:pt x="1266" y="10360"/>
                      <a:pt x="1444" y="11119"/>
                    </a:cubicBezTo>
                    <a:cubicBezTo>
                      <a:pt x="1593" y="11700"/>
                      <a:pt x="1876" y="12191"/>
                      <a:pt x="2293" y="12608"/>
                    </a:cubicBezTo>
                    <a:cubicBezTo>
                      <a:pt x="2724" y="13025"/>
                      <a:pt x="3111" y="13471"/>
                      <a:pt x="3662" y="13739"/>
                    </a:cubicBezTo>
                    <a:cubicBezTo>
                      <a:pt x="3692" y="13754"/>
                      <a:pt x="3722" y="13769"/>
                      <a:pt x="3736" y="13784"/>
                    </a:cubicBezTo>
                    <a:cubicBezTo>
                      <a:pt x="3826" y="14067"/>
                      <a:pt x="4109" y="14111"/>
                      <a:pt x="4302" y="14275"/>
                    </a:cubicBezTo>
                    <a:cubicBezTo>
                      <a:pt x="4481" y="14439"/>
                      <a:pt x="4659" y="14632"/>
                      <a:pt x="4868" y="14751"/>
                    </a:cubicBezTo>
                    <a:cubicBezTo>
                      <a:pt x="5463" y="15064"/>
                      <a:pt x="5984" y="15496"/>
                      <a:pt x="6565" y="15853"/>
                    </a:cubicBezTo>
                    <a:cubicBezTo>
                      <a:pt x="6996" y="16121"/>
                      <a:pt x="7487" y="16210"/>
                      <a:pt x="7979" y="16195"/>
                    </a:cubicBezTo>
                    <a:cubicBezTo>
                      <a:pt x="8142" y="16180"/>
                      <a:pt x="8291" y="16076"/>
                      <a:pt x="8455" y="16017"/>
                    </a:cubicBezTo>
                    <a:cubicBezTo>
                      <a:pt x="8291" y="15674"/>
                      <a:pt x="8142" y="15362"/>
                      <a:pt x="8008" y="15049"/>
                    </a:cubicBezTo>
                    <a:cubicBezTo>
                      <a:pt x="7964" y="14945"/>
                      <a:pt x="7934" y="14841"/>
                      <a:pt x="7904" y="14722"/>
                    </a:cubicBezTo>
                    <a:cubicBezTo>
                      <a:pt x="8113" y="14826"/>
                      <a:pt x="8202" y="14960"/>
                      <a:pt x="8529" y="15600"/>
                    </a:cubicBezTo>
                    <a:cubicBezTo>
                      <a:pt x="8559" y="15644"/>
                      <a:pt x="8589" y="15689"/>
                      <a:pt x="8619" y="15749"/>
                    </a:cubicBezTo>
                    <a:cubicBezTo>
                      <a:pt x="8634" y="15734"/>
                      <a:pt x="8648" y="15734"/>
                      <a:pt x="8663" y="15719"/>
                    </a:cubicBezTo>
                    <a:cubicBezTo>
                      <a:pt x="8648" y="15659"/>
                      <a:pt x="8619" y="15600"/>
                      <a:pt x="8604" y="15525"/>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23;p64">
                <a:extLst>
                  <a:ext uri="{FF2B5EF4-FFF2-40B4-BE49-F238E27FC236}">
                    <a16:creationId xmlns:a16="http://schemas.microsoft.com/office/drawing/2014/main" id="{37536A70-880D-6125-CFF7-B439A131713C}"/>
                  </a:ext>
                </a:extLst>
              </p:cNvPr>
              <p:cNvSpPr/>
              <p:nvPr/>
            </p:nvSpPr>
            <p:spPr>
              <a:xfrm>
                <a:off x="7575544" y="1791485"/>
                <a:ext cx="318140" cy="747999"/>
              </a:xfrm>
              <a:custGeom>
                <a:avLst/>
                <a:gdLst/>
                <a:ahLst/>
                <a:cxnLst/>
                <a:rect l="l" t="t" r="r" b="b"/>
                <a:pathLst>
                  <a:path w="7458" h="17535" extrusionOk="0">
                    <a:moveTo>
                      <a:pt x="3617" y="11983"/>
                    </a:moveTo>
                    <a:cubicBezTo>
                      <a:pt x="3602" y="11983"/>
                      <a:pt x="3587" y="11983"/>
                      <a:pt x="3587" y="11983"/>
                    </a:cubicBezTo>
                    <a:lnTo>
                      <a:pt x="3587" y="12206"/>
                    </a:lnTo>
                    <a:lnTo>
                      <a:pt x="3617" y="12206"/>
                    </a:lnTo>
                    <a:close/>
                    <a:moveTo>
                      <a:pt x="3587" y="17475"/>
                    </a:moveTo>
                    <a:cubicBezTo>
                      <a:pt x="3617" y="17178"/>
                      <a:pt x="3558" y="16895"/>
                      <a:pt x="3498" y="16597"/>
                    </a:cubicBezTo>
                    <a:cubicBezTo>
                      <a:pt x="3364" y="15823"/>
                      <a:pt x="3230" y="15064"/>
                      <a:pt x="3111" y="14290"/>
                    </a:cubicBezTo>
                    <a:cubicBezTo>
                      <a:pt x="3066" y="13947"/>
                      <a:pt x="3141" y="13605"/>
                      <a:pt x="3230" y="13263"/>
                    </a:cubicBezTo>
                    <a:cubicBezTo>
                      <a:pt x="3394" y="12653"/>
                      <a:pt x="3438" y="12042"/>
                      <a:pt x="3304" y="11417"/>
                    </a:cubicBezTo>
                    <a:cubicBezTo>
                      <a:pt x="3230" y="11060"/>
                      <a:pt x="3007" y="10777"/>
                      <a:pt x="2754" y="10524"/>
                    </a:cubicBezTo>
                    <a:cubicBezTo>
                      <a:pt x="2501" y="10256"/>
                      <a:pt x="2203" y="10196"/>
                      <a:pt x="1861" y="10182"/>
                    </a:cubicBezTo>
                    <a:cubicBezTo>
                      <a:pt x="1280" y="10137"/>
                      <a:pt x="729" y="9929"/>
                      <a:pt x="208" y="9661"/>
                    </a:cubicBezTo>
                    <a:cubicBezTo>
                      <a:pt x="45" y="9571"/>
                      <a:pt x="30" y="9542"/>
                      <a:pt x="0" y="9363"/>
                    </a:cubicBezTo>
                    <a:cubicBezTo>
                      <a:pt x="283" y="9467"/>
                      <a:pt x="551" y="9586"/>
                      <a:pt x="819" y="9690"/>
                    </a:cubicBezTo>
                    <a:cubicBezTo>
                      <a:pt x="1355" y="9884"/>
                      <a:pt x="1905" y="9958"/>
                      <a:pt x="2471" y="9929"/>
                    </a:cubicBezTo>
                    <a:cubicBezTo>
                      <a:pt x="2620" y="9914"/>
                      <a:pt x="2754" y="9884"/>
                      <a:pt x="2903" y="9839"/>
                    </a:cubicBezTo>
                    <a:cubicBezTo>
                      <a:pt x="3141" y="9780"/>
                      <a:pt x="3364" y="9690"/>
                      <a:pt x="3602" y="9631"/>
                    </a:cubicBezTo>
                    <a:cubicBezTo>
                      <a:pt x="3751" y="9586"/>
                      <a:pt x="3825" y="9512"/>
                      <a:pt x="3885" y="9378"/>
                    </a:cubicBezTo>
                    <a:cubicBezTo>
                      <a:pt x="3989" y="9155"/>
                      <a:pt x="4108" y="8946"/>
                      <a:pt x="4212" y="8723"/>
                    </a:cubicBezTo>
                    <a:cubicBezTo>
                      <a:pt x="4465" y="8142"/>
                      <a:pt x="4823" y="7636"/>
                      <a:pt x="5254" y="7175"/>
                    </a:cubicBezTo>
                    <a:cubicBezTo>
                      <a:pt x="5418" y="6996"/>
                      <a:pt x="5582" y="6833"/>
                      <a:pt x="5731" y="6639"/>
                    </a:cubicBezTo>
                    <a:cubicBezTo>
                      <a:pt x="5805" y="6550"/>
                      <a:pt x="5850" y="6416"/>
                      <a:pt x="5909" y="6282"/>
                    </a:cubicBezTo>
                    <a:cubicBezTo>
                      <a:pt x="5939" y="6178"/>
                      <a:pt x="5954" y="6073"/>
                      <a:pt x="6014" y="5969"/>
                    </a:cubicBezTo>
                    <a:cubicBezTo>
                      <a:pt x="6103" y="5791"/>
                      <a:pt x="6103" y="5627"/>
                      <a:pt x="5999" y="5433"/>
                    </a:cubicBezTo>
                    <a:cubicBezTo>
                      <a:pt x="5701" y="4883"/>
                      <a:pt x="5433" y="4317"/>
                      <a:pt x="5150" y="3766"/>
                    </a:cubicBezTo>
                    <a:cubicBezTo>
                      <a:pt x="5106" y="3677"/>
                      <a:pt x="5061" y="3588"/>
                      <a:pt x="5031" y="3498"/>
                    </a:cubicBezTo>
                    <a:cubicBezTo>
                      <a:pt x="4972" y="3275"/>
                      <a:pt x="5001" y="3067"/>
                      <a:pt x="5180" y="2918"/>
                    </a:cubicBezTo>
                    <a:cubicBezTo>
                      <a:pt x="5820" y="2412"/>
                      <a:pt x="6326" y="1772"/>
                      <a:pt x="7026" y="1355"/>
                    </a:cubicBezTo>
                    <a:cubicBezTo>
                      <a:pt x="7085" y="1310"/>
                      <a:pt x="7130" y="1266"/>
                      <a:pt x="7189" y="1221"/>
                    </a:cubicBezTo>
                    <a:cubicBezTo>
                      <a:pt x="7100" y="1012"/>
                      <a:pt x="6996" y="819"/>
                      <a:pt x="6936" y="611"/>
                    </a:cubicBezTo>
                    <a:cubicBezTo>
                      <a:pt x="6877" y="417"/>
                      <a:pt x="6802" y="209"/>
                      <a:pt x="6951" y="0"/>
                    </a:cubicBezTo>
                    <a:cubicBezTo>
                      <a:pt x="7085" y="45"/>
                      <a:pt x="7085" y="164"/>
                      <a:pt x="7100" y="268"/>
                    </a:cubicBezTo>
                    <a:cubicBezTo>
                      <a:pt x="7145" y="521"/>
                      <a:pt x="7175" y="774"/>
                      <a:pt x="7353" y="983"/>
                    </a:cubicBezTo>
                    <a:cubicBezTo>
                      <a:pt x="7353" y="983"/>
                      <a:pt x="7353" y="983"/>
                      <a:pt x="7353" y="983"/>
                    </a:cubicBezTo>
                    <a:cubicBezTo>
                      <a:pt x="7457" y="1221"/>
                      <a:pt x="7457" y="1251"/>
                      <a:pt x="7264" y="1414"/>
                    </a:cubicBezTo>
                    <a:cubicBezTo>
                      <a:pt x="7219" y="1459"/>
                      <a:pt x="7189" y="1489"/>
                      <a:pt x="7145" y="1519"/>
                    </a:cubicBezTo>
                    <a:cubicBezTo>
                      <a:pt x="6505" y="1950"/>
                      <a:pt x="6028" y="2546"/>
                      <a:pt x="5448" y="3037"/>
                    </a:cubicBezTo>
                    <a:cubicBezTo>
                      <a:pt x="5299" y="3156"/>
                      <a:pt x="5269" y="3305"/>
                      <a:pt x="5388" y="3469"/>
                    </a:cubicBezTo>
                    <a:cubicBezTo>
                      <a:pt x="5478" y="3647"/>
                      <a:pt x="5567" y="3826"/>
                      <a:pt x="5656" y="4004"/>
                    </a:cubicBezTo>
                    <a:cubicBezTo>
                      <a:pt x="5731" y="4138"/>
                      <a:pt x="5805" y="4272"/>
                      <a:pt x="5880" y="4406"/>
                    </a:cubicBezTo>
                    <a:cubicBezTo>
                      <a:pt x="5894" y="4436"/>
                      <a:pt x="5909" y="4466"/>
                      <a:pt x="5924" y="4496"/>
                    </a:cubicBezTo>
                    <a:cubicBezTo>
                      <a:pt x="5984" y="4615"/>
                      <a:pt x="6043" y="4719"/>
                      <a:pt x="6103" y="4838"/>
                    </a:cubicBezTo>
                    <a:cubicBezTo>
                      <a:pt x="6147" y="4987"/>
                      <a:pt x="6192" y="5121"/>
                      <a:pt x="6252" y="5270"/>
                    </a:cubicBezTo>
                    <a:cubicBezTo>
                      <a:pt x="6296" y="5359"/>
                      <a:pt x="6326" y="5463"/>
                      <a:pt x="6371" y="5552"/>
                    </a:cubicBezTo>
                    <a:lnTo>
                      <a:pt x="6371" y="5538"/>
                    </a:lnTo>
                    <a:cubicBezTo>
                      <a:pt x="6356" y="5642"/>
                      <a:pt x="6356" y="5731"/>
                      <a:pt x="6326" y="5820"/>
                    </a:cubicBezTo>
                    <a:cubicBezTo>
                      <a:pt x="6162" y="6312"/>
                      <a:pt x="5984" y="6818"/>
                      <a:pt x="5552" y="7175"/>
                    </a:cubicBezTo>
                    <a:cubicBezTo>
                      <a:pt x="5463" y="7234"/>
                      <a:pt x="5403" y="7324"/>
                      <a:pt x="5329" y="7413"/>
                    </a:cubicBezTo>
                    <a:cubicBezTo>
                      <a:pt x="4942" y="7860"/>
                      <a:pt x="4585" y="8321"/>
                      <a:pt x="4376" y="8887"/>
                    </a:cubicBezTo>
                    <a:lnTo>
                      <a:pt x="4391" y="8887"/>
                    </a:lnTo>
                    <a:cubicBezTo>
                      <a:pt x="4302" y="9050"/>
                      <a:pt x="4123" y="9229"/>
                      <a:pt x="4138" y="9408"/>
                    </a:cubicBezTo>
                    <a:cubicBezTo>
                      <a:pt x="4153" y="9646"/>
                      <a:pt x="3930" y="9720"/>
                      <a:pt x="3885" y="9899"/>
                    </a:cubicBezTo>
                    <a:cubicBezTo>
                      <a:pt x="3885" y="9914"/>
                      <a:pt x="3885" y="9929"/>
                      <a:pt x="3885" y="9929"/>
                    </a:cubicBezTo>
                    <a:lnTo>
                      <a:pt x="3885" y="9929"/>
                    </a:lnTo>
                    <a:cubicBezTo>
                      <a:pt x="3870" y="10018"/>
                      <a:pt x="3840" y="10107"/>
                      <a:pt x="3840" y="10182"/>
                    </a:cubicBezTo>
                    <a:cubicBezTo>
                      <a:pt x="3825" y="10524"/>
                      <a:pt x="3885" y="10866"/>
                      <a:pt x="3989" y="11179"/>
                    </a:cubicBezTo>
                    <a:cubicBezTo>
                      <a:pt x="4153" y="11715"/>
                      <a:pt x="4078" y="12206"/>
                      <a:pt x="3796" y="12682"/>
                    </a:cubicBezTo>
                    <a:cubicBezTo>
                      <a:pt x="3617" y="13010"/>
                      <a:pt x="3453" y="13352"/>
                      <a:pt x="3379" y="13709"/>
                    </a:cubicBezTo>
                    <a:cubicBezTo>
                      <a:pt x="3275" y="14171"/>
                      <a:pt x="3334" y="14662"/>
                      <a:pt x="3453" y="15123"/>
                    </a:cubicBezTo>
                    <a:lnTo>
                      <a:pt x="3453" y="15109"/>
                    </a:lnTo>
                    <a:cubicBezTo>
                      <a:pt x="3513" y="15466"/>
                      <a:pt x="3572" y="15808"/>
                      <a:pt x="3617" y="16165"/>
                    </a:cubicBezTo>
                    <a:lnTo>
                      <a:pt x="3617" y="16165"/>
                    </a:lnTo>
                    <a:cubicBezTo>
                      <a:pt x="3647" y="16284"/>
                      <a:pt x="3662" y="16404"/>
                      <a:pt x="3677" y="16523"/>
                    </a:cubicBezTo>
                    <a:lnTo>
                      <a:pt x="3662" y="16523"/>
                    </a:lnTo>
                    <a:lnTo>
                      <a:pt x="3677" y="16537"/>
                    </a:lnTo>
                    <a:cubicBezTo>
                      <a:pt x="3677" y="16686"/>
                      <a:pt x="3691" y="16835"/>
                      <a:pt x="3691" y="16969"/>
                    </a:cubicBezTo>
                    <a:cubicBezTo>
                      <a:pt x="3691" y="17148"/>
                      <a:pt x="3691" y="17311"/>
                      <a:pt x="3691" y="17490"/>
                    </a:cubicBezTo>
                    <a:cubicBezTo>
                      <a:pt x="3677" y="17505"/>
                      <a:pt x="3647" y="17520"/>
                      <a:pt x="3632" y="17535"/>
                    </a:cubicBezTo>
                    <a:cubicBezTo>
                      <a:pt x="3617" y="17520"/>
                      <a:pt x="3602" y="17505"/>
                      <a:pt x="3587" y="17475"/>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24;p64">
                <a:extLst>
                  <a:ext uri="{FF2B5EF4-FFF2-40B4-BE49-F238E27FC236}">
                    <a16:creationId xmlns:a16="http://schemas.microsoft.com/office/drawing/2014/main" id="{C4F9F047-68DF-9643-2D46-78609AAE55CC}"/>
                  </a:ext>
                </a:extLst>
              </p:cNvPr>
              <p:cNvSpPr/>
              <p:nvPr/>
            </p:nvSpPr>
            <p:spPr>
              <a:xfrm>
                <a:off x="7831399" y="2118492"/>
                <a:ext cx="211496" cy="606419"/>
              </a:xfrm>
              <a:custGeom>
                <a:avLst/>
                <a:gdLst/>
                <a:ahLst/>
                <a:cxnLst/>
                <a:rect l="l" t="t" r="r" b="b"/>
                <a:pathLst>
                  <a:path w="4958" h="14216" extrusionOk="0">
                    <a:moveTo>
                      <a:pt x="1980" y="2397"/>
                    </a:moveTo>
                    <a:cubicBezTo>
                      <a:pt x="1995" y="2397"/>
                      <a:pt x="2025" y="2397"/>
                      <a:pt x="2040" y="2411"/>
                    </a:cubicBezTo>
                    <a:cubicBezTo>
                      <a:pt x="2055" y="2352"/>
                      <a:pt x="2055" y="2307"/>
                      <a:pt x="2070" y="2248"/>
                    </a:cubicBezTo>
                    <a:cubicBezTo>
                      <a:pt x="2055" y="2248"/>
                      <a:pt x="2025" y="2248"/>
                      <a:pt x="2010" y="2233"/>
                    </a:cubicBezTo>
                    <a:cubicBezTo>
                      <a:pt x="1995" y="2292"/>
                      <a:pt x="1995" y="2337"/>
                      <a:pt x="1980" y="2397"/>
                    </a:cubicBezTo>
                    <a:close/>
                    <a:moveTo>
                      <a:pt x="1578" y="7859"/>
                    </a:moveTo>
                    <a:cubicBezTo>
                      <a:pt x="1593" y="7904"/>
                      <a:pt x="1608" y="7949"/>
                      <a:pt x="1623" y="8008"/>
                    </a:cubicBezTo>
                    <a:cubicBezTo>
                      <a:pt x="1668" y="8097"/>
                      <a:pt x="1712" y="8187"/>
                      <a:pt x="1757" y="8276"/>
                    </a:cubicBezTo>
                    <a:lnTo>
                      <a:pt x="1742" y="8276"/>
                    </a:lnTo>
                    <a:cubicBezTo>
                      <a:pt x="1787" y="8365"/>
                      <a:pt x="1831" y="8455"/>
                      <a:pt x="1861" y="8559"/>
                    </a:cubicBezTo>
                    <a:cubicBezTo>
                      <a:pt x="1936" y="8708"/>
                      <a:pt x="1995" y="8842"/>
                      <a:pt x="2055" y="8991"/>
                    </a:cubicBezTo>
                    <a:cubicBezTo>
                      <a:pt x="2099" y="9095"/>
                      <a:pt x="2144" y="9184"/>
                      <a:pt x="2189" y="9273"/>
                    </a:cubicBezTo>
                    <a:cubicBezTo>
                      <a:pt x="2204" y="9303"/>
                      <a:pt x="2218" y="9348"/>
                      <a:pt x="2218" y="9378"/>
                    </a:cubicBezTo>
                    <a:cubicBezTo>
                      <a:pt x="2293" y="9526"/>
                      <a:pt x="2352" y="9675"/>
                      <a:pt x="2412" y="9824"/>
                    </a:cubicBezTo>
                    <a:cubicBezTo>
                      <a:pt x="2427" y="9884"/>
                      <a:pt x="2442" y="9928"/>
                      <a:pt x="2457" y="9988"/>
                    </a:cubicBezTo>
                    <a:cubicBezTo>
                      <a:pt x="2501" y="10077"/>
                      <a:pt x="2531" y="10166"/>
                      <a:pt x="2576" y="10256"/>
                    </a:cubicBezTo>
                    <a:lnTo>
                      <a:pt x="2576" y="10256"/>
                    </a:lnTo>
                    <a:cubicBezTo>
                      <a:pt x="2635" y="10405"/>
                      <a:pt x="2680" y="10553"/>
                      <a:pt x="2739" y="10702"/>
                    </a:cubicBezTo>
                    <a:cubicBezTo>
                      <a:pt x="2769" y="10777"/>
                      <a:pt x="2799" y="10851"/>
                      <a:pt x="2829" y="10926"/>
                    </a:cubicBezTo>
                    <a:cubicBezTo>
                      <a:pt x="2859" y="11030"/>
                      <a:pt x="2918" y="11134"/>
                      <a:pt x="2829" y="11268"/>
                    </a:cubicBezTo>
                    <a:cubicBezTo>
                      <a:pt x="2739" y="11194"/>
                      <a:pt x="2665" y="11119"/>
                      <a:pt x="2591" y="11060"/>
                    </a:cubicBezTo>
                    <a:lnTo>
                      <a:pt x="2591" y="11074"/>
                    </a:lnTo>
                    <a:lnTo>
                      <a:pt x="2591" y="11060"/>
                    </a:lnTo>
                    <a:cubicBezTo>
                      <a:pt x="2576" y="11030"/>
                      <a:pt x="2561" y="11000"/>
                      <a:pt x="2531" y="10955"/>
                    </a:cubicBezTo>
                    <a:cubicBezTo>
                      <a:pt x="2025" y="11774"/>
                      <a:pt x="1712" y="12608"/>
                      <a:pt x="1504" y="13605"/>
                    </a:cubicBezTo>
                    <a:cubicBezTo>
                      <a:pt x="1504" y="13679"/>
                      <a:pt x="1489" y="13739"/>
                      <a:pt x="1474" y="13813"/>
                    </a:cubicBezTo>
                    <a:cubicBezTo>
                      <a:pt x="1430" y="13947"/>
                      <a:pt x="1385" y="14081"/>
                      <a:pt x="1340" y="14215"/>
                    </a:cubicBezTo>
                    <a:cubicBezTo>
                      <a:pt x="1325" y="14215"/>
                      <a:pt x="1310" y="14200"/>
                      <a:pt x="1281" y="14200"/>
                    </a:cubicBezTo>
                    <a:cubicBezTo>
                      <a:pt x="1310" y="13962"/>
                      <a:pt x="1310" y="13709"/>
                      <a:pt x="1355" y="13471"/>
                    </a:cubicBezTo>
                    <a:cubicBezTo>
                      <a:pt x="1415" y="13114"/>
                      <a:pt x="1519" y="12756"/>
                      <a:pt x="1608" y="12399"/>
                    </a:cubicBezTo>
                    <a:cubicBezTo>
                      <a:pt x="1608" y="12399"/>
                      <a:pt x="1593" y="12414"/>
                      <a:pt x="1593" y="12414"/>
                    </a:cubicBezTo>
                    <a:cubicBezTo>
                      <a:pt x="1653" y="12265"/>
                      <a:pt x="1712" y="12116"/>
                      <a:pt x="1772" y="11968"/>
                    </a:cubicBezTo>
                    <a:lnTo>
                      <a:pt x="1772" y="11968"/>
                    </a:lnTo>
                    <a:lnTo>
                      <a:pt x="2144" y="11194"/>
                    </a:lnTo>
                    <a:lnTo>
                      <a:pt x="2144" y="11194"/>
                    </a:lnTo>
                    <a:cubicBezTo>
                      <a:pt x="2218" y="11030"/>
                      <a:pt x="2293" y="10851"/>
                      <a:pt x="2367" y="10687"/>
                    </a:cubicBezTo>
                    <a:cubicBezTo>
                      <a:pt x="2352" y="10613"/>
                      <a:pt x="2338" y="10539"/>
                      <a:pt x="2323" y="10479"/>
                    </a:cubicBezTo>
                    <a:cubicBezTo>
                      <a:pt x="2099" y="9943"/>
                      <a:pt x="1876" y="9392"/>
                      <a:pt x="1668" y="8857"/>
                    </a:cubicBezTo>
                    <a:lnTo>
                      <a:pt x="1668" y="8871"/>
                    </a:lnTo>
                    <a:cubicBezTo>
                      <a:pt x="1534" y="8559"/>
                      <a:pt x="1400" y="8246"/>
                      <a:pt x="1281" y="7934"/>
                    </a:cubicBezTo>
                    <a:lnTo>
                      <a:pt x="1281" y="7934"/>
                    </a:lnTo>
                    <a:cubicBezTo>
                      <a:pt x="1206" y="7725"/>
                      <a:pt x="1147" y="7532"/>
                      <a:pt x="1072" y="7338"/>
                    </a:cubicBezTo>
                    <a:cubicBezTo>
                      <a:pt x="819" y="6758"/>
                      <a:pt x="685" y="6148"/>
                      <a:pt x="819" y="5522"/>
                    </a:cubicBezTo>
                    <a:cubicBezTo>
                      <a:pt x="879" y="5433"/>
                      <a:pt x="938" y="5329"/>
                      <a:pt x="983" y="5240"/>
                    </a:cubicBezTo>
                    <a:cubicBezTo>
                      <a:pt x="1043" y="5165"/>
                      <a:pt x="1102" y="5091"/>
                      <a:pt x="1162" y="5031"/>
                    </a:cubicBezTo>
                    <a:cubicBezTo>
                      <a:pt x="1281" y="4912"/>
                      <a:pt x="1415" y="4808"/>
                      <a:pt x="1534" y="4704"/>
                    </a:cubicBezTo>
                    <a:cubicBezTo>
                      <a:pt x="1668" y="4585"/>
                      <a:pt x="1802" y="4466"/>
                      <a:pt x="1951" y="4361"/>
                    </a:cubicBezTo>
                    <a:cubicBezTo>
                      <a:pt x="2085" y="4257"/>
                      <a:pt x="2099" y="4123"/>
                      <a:pt x="2055" y="3974"/>
                    </a:cubicBezTo>
                    <a:cubicBezTo>
                      <a:pt x="1980" y="3721"/>
                      <a:pt x="1906" y="3483"/>
                      <a:pt x="1876" y="3230"/>
                    </a:cubicBezTo>
                    <a:cubicBezTo>
                      <a:pt x="1817" y="2858"/>
                      <a:pt x="1623" y="2620"/>
                      <a:pt x="1310" y="2441"/>
                    </a:cubicBezTo>
                    <a:cubicBezTo>
                      <a:pt x="953" y="2248"/>
                      <a:pt x="596" y="2158"/>
                      <a:pt x="209" y="2352"/>
                    </a:cubicBezTo>
                    <a:cubicBezTo>
                      <a:pt x="149" y="2397"/>
                      <a:pt x="75" y="2411"/>
                      <a:pt x="1" y="2352"/>
                    </a:cubicBezTo>
                    <a:cubicBezTo>
                      <a:pt x="30" y="2322"/>
                      <a:pt x="45" y="2292"/>
                      <a:pt x="60" y="2277"/>
                    </a:cubicBezTo>
                    <a:cubicBezTo>
                      <a:pt x="194" y="2203"/>
                      <a:pt x="343" y="2129"/>
                      <a:pt x="492" y="2054"/>
                    </a:cubicBezTo>
                    <a:cubicBezTo>
                      <a:pt x="715" y="2054"/>
                      <a:pt x="938" y="2024"/>
                      <a:pt x="1147" y="2129"/>
                    </a:cubicBezTo>
                    <a:cubicBezTo>
                      <a:pt x="1296" y="2188"/>
                      <a:pt x="1459" y="2263"/>
                      <a:pt x="1623" y="2337"/>
                    </a:cubicBezTo>
                    <a:cubicBezTo>
                      <a:pt x="1683" y="2382"/>
                      <a:pt x="1727" y="2426"/>
                      <a:pt x="1787" y="2486"/>
                    </a:cubicBezTo>
                    <a:cubicBezTo>
                      <a:pt x="1831" y="2263"/>
                      <a:pt x="1861" y="2069"/>
                      <a:pt x="1921" y="1876"/>
                    </a:cubicBezTo>
                    <a:cubicBezTo>
                      <a:pt x="1980" y="1578"/>
                      <a:pt x="2070" y="1295"/>
                      <a:pt x="2144" y="1012"/>
                    </a:cubicBezTo>
                    <a:cubicBezTo>
                      <a:pt x="2159" y="968"/>
                      <a:pt x="2174" y="938"/>
                      <a:pt x="2204" y="893"/>
                    </a:cubicBezTo>
                    <a:cubicBezTo>
                      <a:pt x="2248" y="819"/>
                      <a:pt x="2308" y="759"/>
                      <a:pt x="2352" y="685"/>
                    </a:cubicBezTo>
                    <a:cubicBezTo>
                      <a:pt x="2397" y="640"/>
                      <a:pt x="2427" y="595"/>
                      <a:pt x="2472" y="566"/>
                    </a:cubicBezTo>
                    <a:cubicBezTo>
                      <a:pt x="2591" y="447"/>
                      <a:pt x="2695" y="342"/>
                      <a:pt x="2814" y="238"/>
                    </a:cubicBezTo>
                    <a:cubicBezTo>
                      <a:pt x="3246" y="45"/>
                      <a:pt x="3692" y="0"/>
                      <a:pt x="4139" y="104"/>
                    </a:cubicBezTo>
                    <a:cubicBezTo>
                      <a:pt x="4377" y="164"/>
                      <a:pt x="4600" y="238"/>
                      <a:pt x="4823" y="298"/>
                    </a:cubicBezTo>
                    <a:cubicBezTo>
                      <a:pt x="4957" y="328"/>
                      <a:pt x="4928" y="402"/>
                      <a:pt x="4883" y="491"/>
                    </a:cubicBezTo>
                    <a:cubicBezTo>
                      <a:pt x="4823" y="551"/>
                      <a:pt x="4764" y="536"/>
                      <a:pt x="4689" y="506"/>
                    </a:cubicBezTo>
                    <a:cubicBezTo>
                      <a:pt x="4273" y="298"/>
                      <a:pt x="3826" y="298"/>
                      <a:pt x="3379" y="357"/>
                    </a:cubicBezTo>
                    <a:cubicBezTo>
                      <a:pt x="3231" y="372"/>
                      <a:pt x="3097" y="432"/>
                      <a:pt x="3007" y="566"/>
                    </a:cubicBezTo>
                    <a:cubicBezTo>
                      <a:pt x="2933" y="625"/>
                      <a:pt x="2859" y="700"/>
                      <a:pt x="2799" y="774"/>
                    </a:cubicBezTo>
                    <a:cubicBezTo>
                      <a:pt x="2710" y="908"/>
                      <a:pt x="2605" y="1042"/>
                      <a:pt x="2531" y="1176"/>
                    </a:cubicBezTo>
                    <a:cubicBezTo>
                      <a:pt x="2352" y="1593"/>
                      <a:pt x="2367" y="2024"/>
                      <a:pt x="2397" y="2456"/>
                    </a:cubicBezTo>
                    <a:cubicBezTo>
                      <a:pt x="2412" y="2992"/>
                      <a:pt x="2457" y="3528"/>
                      <a:pt x="2472" y="4064"/>
                    </a:cubicBezTo>
                    <a:cubicBezTo>
                      <a:pt x="2472" y="4376"/>
                      <a:pt x="2367" y="4644"/>
                      <a:pt x="2085" y="4808"/>
                    </a:cubicBezTo>
                    <a:cubicBezTo>
                      <a:pt x="1995" y="4853"/>
                      <a:pt x="1906" y="4912"/>
                      <a:pt x="1831" y="4972"/>
                    </a:cubicBezTo>
                    <a:cubicBezTo>
                      <a:pt x="1668" y="5135"/>
                      <a:pt x="1444" y="5225"/>
                      <a:pt x="1370" y="5463"/>
                    </a:cubicBezTo>
                    <a:lnTo>
                      <a:pt x="1370" y="5463"/>
                    </a:lnTo>
                    <a:cubicBezTo>
                      <a:pt x="1072" y="5820"/>
                      <a:pt x="1057" y="6207"/>
                      <a:pt x="1206" y="6624"/>
                    </a:cubicBezTo>
                    <a:lnTo>
                      <a:pt x="1206" y="6624"/>
                    </a:lnTo>
                    <a:cubicBezTo>
                      <a:pt x="1251" y="6832"/>
                      <a:pt x="1310" y="7026"/>
                      <a:pt x="1370" y="7234"/>
                    </a:cubicBezTo>
                    <a:lnTo>
                      <a:pt x="1370" y="7234"/>
                    </a:lnTo>
                    <a:cubicBezTo>
                      <a:pt x="1444" y="7443"/>
                      <a:pt x="1504" y="7651"/>
                      <a:pt x="1578" y="7859"/>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25;p64">
                <a:extLst>
                  <a:ext uri="{FF2B5EF4-FFF2-40B4-BE49-F238E27FC236}">
                    <a16:creationId xmlns:a16="http://schemas.microsoft.com/office/drawing/2014/main" id="{BD52B6CB-F6E2-5835-7CBB-ED051C15105D}"/>
                  </a:ext>
                </a:extLst>
              </p:cNvPr>
              <p:cNvSpPr/>
              <p:nvPr/>
            </p:nvSpPr>
            <p:spPr>
              <a:xfrm>
                <a:off x="7534892" y="1809273"/>
                <a:ext cx="178479" cy="323856"/>
              </a:xfrm>
              <a:custGeom>
                <a:avLst/>
                <a:gdLst/>
                <a:ahLst/>
                <a:cxnLst/>
                <a:rect l="l" t="t" r="r" b="b"/>
                <a:pathLst>
                  <a:path w="4184" h="7592" extrusionOk="0">
                    <a:moveTo>
                      <a:pt x="715" y="7145"/>
                    </a:moveTo>
                    <a:cubicBezTo>
                      <a:pt x="596" y="7294"/>
                      <a:pt x="462" y="7443"/>
                      <a:pt x="328" y="7591"/>
                    </a:cubicBezTo>
                    <a:cubicBezTo>
                      <a:pt x="358" y="7547"/>
                      <a:pt x="373" y="7487"/>
                      <a:pt x="417" y="7428"/>
                    </a:cubicBezTo>
                    <a:cubicBezTo>
                      <a:pt x="75" y="7085"/>
                      <a:pt x="0" y="6639"/>
                      <a:pt x="15" y="6177"/>
                    </a:cubicBezTo>
                    <a:cubicBezTo>
                      <a:pt x="15" y="5865"/>
                      <a:pt x="30" y="5567"/>
                      <a:pt x="75" y="5269"/>
                    </a:cubicBezTo>
                    <a:cubicBezTo>
                      <a:pt x="149" y="4763"/>
                      <a:pt x="358" y="4332"/>
                      <a:pt x="685" y="3945"/>
                    </a:cubicBezTo>
                    <a:cubicBezTo>
                      <a:pt x="1310" y="3215"/>
                      <a:pt x="1995" y="2560"/>
                      <a:pt x="2754" y="1980"/>
                    </a:cubicBezTo>
                    <a:cubicBezTo>
                      <a:pt x="3022" y="1771"/>
                      <a:pt x="3305" y="1578"/>
                      <a:pt x="3483" y="1280"/>
                    </a:cubicBezTo>
                    <a:cubicBezTo>
                      <a:pt x="3662" y="1176"/>
                      <a:pt x="3692" y="997"/>
                      <a:pt x="3707" y="804"/>
                    </a:cubicBezTo>
                    <a:cubicBezTo>
                      <a:pt x="3722" y="506"/>
                      <a:pt x="3826" y="238"/>
                      <a:pt x="4079" y="45"/>
                    </a:cubicBezTo>
                    <a:cubicBezTo>
                      <a:pt x="4094" y="30"/>
                      <a:pt x="4124" y="30"/>
                      <a:pt x="4183" y="0"/>
                    </a:cubicBezTo>
                    <a:cubicBezTo>
                      <a:pt x="4168" y="75"/>
                      <a:pt x="4168" y="134"/>
                      <a:pt x="4153" y="164"/>
                    </a:cubicBezTo>
                    <a:cubicBezTo>
                      <a:pt x="3990" y="342"/>
                      <a:pt x="3930" y="566"/>
                      <a:pt x="3930" y="789"/>
                    </a:cubicBezTo>
                    <a:cubicBezTo>
                      <a:pt x="3915" y="1057"/>
                      <a:pt x="3841" y="1280"/>
                      <a:pt x="3647" y="1459"/>
                    </a:cubicBezTo>
                    <a:cubicBezTo>
                      <a:pt x="3424" y="1682"/>
                      <a:pt x="3216" y="1905"/>
                      <a:pt x="2977" y="2099"/>
                    </a:cubicBezTo>
                    <a:cubicBezTo>
                      <a:pt x="2382" y="2531"/>
                      <a:pt x="1846" y="3037"/>
                      <a:pt x="1340" y="3558"/>
                    </a:cubicBezTo>
                    <a:cubicBezTo>
                      <a:pt x="1072" y="3826"/>
                      <a:pt x="849" y="4138"/>
                      <a:pt x="640" y="4451"/>
                    </a:cubicBezTo>
                    <a:cubicBezTo>
                      <a:pt x="402" y="4823"/>
                      <a:pt x="328" y="5269"/>
                      <a:pt x="298" y="5701"/>
                    </a:cubicBezTo>
                    <a:cubicBezTo>
                      <a:pt x="268" y="6237"/>
                      <a:pt x="343" y="6758"/>
                      <a:pt x="492" y="7294"/>
                    </a:cubicBezTo>
                    <a:cubicBezTo>
                      <a:pt x="581" y="7234"/>
                      <a:pt x="655" y="7190"/>
                      <a:pt x="715" y="7145"/>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26;p64">
                <a:extLst>
                  <a:ext uri="{FF2B5EF4-FFF2-40B4-BE49-F238E27FC236}">
                    <a16:creationId xmlns:a16="http://schemas.microsoft.com/office/drawing/2014/main" id="{B20A47B2-918E-9667-58CC-7262633F1047}"/>
                  </a:ext>
                </a:extLst>
              </p:cNvPr>
              <p:cNvSpPr/>
              <p:nvPr/>
            </p:nvSpPr>
            <p:spPr>
              <a:xfrm>
                <a:off x="7273278" y="2637839"/>
                <a:ext cx="156894" cy="148022"/>
              </a:xfrm>
              <a:custGeom>
                <a:avLst/>
                <a:gdLst/>
                <a:ahLst/>
                <a:cxnLst/>
                <a:rect l="l" t="t" r="r" b="b"/>
                <a:pathLst>
                  <a:path w="3678" h="3470" extrusionOk="0">
                    <a:moveTo>
                      <a:pt x="3677" y="3082"/>
                    </a:moveTo>
                    <a:lnTo>
                      <a:pt x="3618" y="3142"/>
                    </a:lnTo>
                    <a:cubicBezTo>
                      <a:pt x="3469" y="3008"/>
                      <a:pt x="3320" y="3097"/>
                      <a:pt x="3186" y="3112"/>
                    </a:cubicBezTo>
                    <a:cubicBezTo>
                      <a:pt x="2606" y="3216"/>
                      <a:pt x="2025" y="3320"/>
                      <a:pt x="1460" y="3395"/>
                    </a:cubicBezTo>
                    <a:cubicBezTo>
                      <a:pt x="953" y="3469"/>
                      <a:pt x="552" y="3276"/>
                      <a:pt x="284" y="2859"/>
                    </a:cubicBezTo>
                    <a:cubicBezTo>
                      <a:pt x="60" y="2516"/>
                      <a:pt x="1" y="2144"/>
                      <a:pt x="75" y="1757"/>
                    </a:cubicBezTo>
                    <a:cubicBezTo>
                      <a:pt x="90" y="1609"/>
                      <a:pt x="135" y="1475"/>
                      <a:pt x="165" y="1326"/>
                    </a:cubicBezTo>
                    <a:lnTo>
                      <a:pt x="165" y="1341"/>
                    </a:lnTo>
                    <a:cubicBezTo>
                      <a:pt x="313" y="998"/>
                      <a:pt x="477" y="671"/>
                      <a:pt x="641" y="328"/>
                    </a:cubicBezTo>
                    <a:cubicBezTo>
                      <a:pt x="686" y="284"/>
                      <a:pt x="715" y="224"/>
                      <a:pt x="760" y="165"/>
                    </a:cubicBezTo>
                    <a:cubicBezTo>
                      <a:pt x="820" y="105"/>
                      <a:pt x="879" y="60"/>
                      <a:pt x="953" y="1"/>
                    </a:cubicBezTo>
                    <a:cubicBezTo>
                      <a:pt x="953" y="1"/>
                      <a:pt x="998" y="31"/>
                      <a:pt x="1013" y="46"/>
                    </a:cubicBezTo>
                    <a:lnTo>
                      <a:pt x="1013" y="46"/>
                    </a:lnTo>
                    <a:cubicBezTo>
                      <a:pt x="983" y="135"/>
                      <a:pt x="939" y="224"/>
                      <a:pt x="909" y="328"/>
                    </a:cubicBezTo>
                    <a:lnTo>
                      <a:pt x="909" y="314"/>
                    </a:lnTo>
                    <a:cubicBezTo>
                      <a:pt x="715" y="730"/>
                      <a:pt x="522" y="1147"/>
                      <a:pt x="358" y="1564"/>
                    </a:cubicBezTo>
                    <a:cubicBezTo>
                      <a:pt x="269" y="1787"/>
                      <a:pt x="224" y="2040"/>
                      <a:pt x="313" y="2278"/>
                    </a:cubicBezTo>
                    <a:cubicBezTo>
                      <a:pt x="313" y="2353"/>
                      <a:pt x="328" y="2412"/>
                      <a:pt x="343" y="2487"/>
                    </a:cubicBezTo>
                    <a:cubicBezTo>
                      <a:pt x="418" y="2621"/>
                      <a:pt x="507" y="2755"/>
                      <a:pt x="581" y="2889"/>
                    </a:cubicBezTo>
                    <a:cubicBezTo>
                      <a:pt x="596" y="2903"/>
                      <a:pt x="611" y="2918"/>
                      <a:pt x="626" y="2933"/>
                    </a:cubicBezTo>
                    <a:cubicBezTo>
                      <a:pt x="700" y="2978"/>
                      <a:pt x="775" y="3037"/>
                      <a:pt x="864" y="3097"/>
                    </a:cubicBezTo>
                    <a:cubicBezTo>
                      <a:pt x="1087" y="3246"/>
                      <a:pt x="1326" y="3290"/>
                      <a:pt x="1579" y="3201"/>
                    </a:cubicBezTo>
                    <a:cubicBezTo>
                      <a:pt x="1713" y="3171"/>
                      <a:pt x="1847" y="3157"/>
                      <a:pt x="1981" y="3142"/>
                    </a:cubicBezTo>
                    <a:cubicBezTo>
                      <a:pt x="1995" y="3157"/>
                      <a:pt x="2010" y="3157"/>
                      <a:pt x="2025" y="3142"/>
                    </a:cubicBezTo>
                    <a:cubicBezTo>
                      <a:pt x="2129" y="3127"/>
                      <a:pt x="2248" y="3112"/>
                      <a:pt x="2368" y="3097"/>
                    </a:cubicBezTo>
                    <a:lnTo>
                      <a:pt x="2382" y="3097"/>
                    </a:lnTo>
                    <a:lnTo>
                      <a:pt x="2412" y="3082"/>
                    </a:lnTo>
                    <a:cubicBezTo>
                      <a:pt x="2516" y="3067"/>
                      <a:pt x="2635" y="3052"/>
                      <a:pt x="2740" y="3037"/>
                    </a:cubicBezTo>
                    <a:cubicBezTo>
                      <a:pt x="2933" y="2993"/>
                      <a:pt x="3112" y="2963"/>
                      <a:pt x="3290" y="2918"/>
                    </a:cubicBezTo>
                    <a:cubicBezTo>
                      <a:pt x="3380" y="2903"/>
                      <a:pt x="3469" y="2874"/>
                      <a:pt x="3558" y="2859"/>
                    </a:cubicBezTo>
                    <a:cubicBezTo>
                      <a:pt x="3603" y="2859"/>
                      <a:pt x="3633" y="2874"/>
                      <a:pt x="3648" y="2874"/>
                    </a:cubicBezTo>
                    <a:cubicBezTo>
                      <a:pt x="3663" y="2948"/>
                      <a:pt x="3663" y="3008"/>
                      <a:pt x="3677" y="3082"/>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27;p64">
                <a:extLst>
                  <a:ext uri="{FF2B5EF4-FFF2-40B4-BE49-F238E27FC236}">
                    <a16:creationId xmlns:a16="http://schemas.microsoft.com/office/drawing/2014/main" id="{B4C80249-E668-68C5-A482-741CA90CF3FA}"/>
                  </a:ext>
                </a:extLst>
              </p:cNvPr>
              <p:cNvSpPr/>
              <p:nvPr/>
            </p:nvSpPr>
            <p:spPr>
              <a:xfrm>
                <a:off x="7924093" y="1952770"/>
                <a:ext cx="99733" cy="50805"/>
              </a:xfrm>
              <a:custGeom>
                <a:avLst/>
                <a:gdLst/>
                <a:ahLst/>
                <a:cxnLst/>
                <a:rect l="l" t="t" r="r" b="b"/>
                <a:pathLst>
                  <a:path w="2338" h="1191" extrusionOk="0">
                    <a:moveTo>
                      <a:pt x="194" y="0"/>
                    </a:moveTo>
                    <a:lnTo>
                      <a:pt x="671" y="119"/>
                    </a:lnTo>
                    <a:lnTo>
                      <a:pt x="1177" y="462"/>
                    </a:lnTo>
                    <a:cubicBezTo>
                      <a:pt x="1221" y="536"/>
                      <a:pt x="1281" y="625"/>
                      <a:pt x="1400" y="610"/>
                    </a:cubicBezTo>
                    <a:cubicBezTo>
                      <a:pt x="1519" y="491"/>
                      <a:pt x="1623" y="387"/>
                      <a:pt x="1742" y="283"/>
                    </a:cubicBezTo>
                    <a:cubicBezTo>
                      <a:pt x="1891" y="134"/>
                      <a:pt x="2055" y="119"/>
                      <a:pt x="2248" y="164"/>
                    </a:cubicBezTo>
                    <a:cubicBezTo>
                      <a:pt x="2338" y="179"/>
                      <a:pt x="2323" y="238"/>
                      <a:pt x="2323" y="298"/>
                    </a:cubicBezTo>
                    <a:cubicBezTo>
                      <a:pt x="2129" y="328"/>
                      <a:pt x="1951" y="417"/>
                      <a:pt x="1832" y="566"/>
                    </a:cubicBezTo>
                    <a:cubicBezTo>
                      <a:pt x="1698" y="744"/>
                      <a:pt x="1608" y="953"/>
                      <a:pt x="1489" y="1146"/>
                    </a:cubicBezTo>
                    <a:lnTo>
                      <a:pt x="1504" y="1131"/>
                    </a:lnTo>
                    <a:cubicBezTo>
                      <a:pt x="1370" y="1191"/>
                      <a:pt x="1326" y="1131"/>
                      <a:pt x="1281" y="1012"/>
                    </a:cubicBezTo>
                    <a:cubicBezTo>
                      <a:pt x="1058" y="536"/>
                      <a:pt x="656" y="298"/>
                      <a:pt x="165" y="164"/>
                    </a:cubicBezTo>
                    <a:cubicBezTo>
                      <a:pt x="120" y="149"/>
                      <a:pt x="75" y="149"/>
                      <a:pt x="1" y="119"/>
                    </a:cubicBezTo>
                    <a:cubicBezTo>
                      <a:pt x="90" y="75"/>
                      <a:pt x="135" y="30"/>
                      <a:pt x="194"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28;p64">
                <a:extLst>
                  <a:ext uri="{FF2B5EF4-FFF2-40B4-BE49-F238E27FC236}">
                    <a16:creationId xmlns:a16="http://schemas.microsoft.com/office/drawing/2014/main" id="{106565D6-C83B-8EDE-C8E5-CF0CBC6B89D0}"/>
                  </a:ext>
                </a:extLst>
              </p:cNvPr>
              <p:cNvSpPr/>
              <p:nvPr/>
            </p:nvSpPr>
            <p:spPr>
              <a:xfrm>
                <a:off x="7572345" y="2879789"/>
                <a:ext cx="122598" cy="60360"/>
              </a:xfrm>
              <a:custGeom>
                <a:avLst/>
                <a:gdLst/>
                <a:ahLst/>
                <a:cxnLst/>
                <a:rect l="l" t="t" r="r" b="b"/>
                <a:pathLst>
                  <a:path w="2874" h="1415" extrusionOk="0">
                    <a:moveTo>
                      <a:pt x="1459" y="119"/>
                    </a:moveTo>
                    <a:cubicBezTo>
                      <a:pt x="1534" y="89"/>
                      <a:pt x="1593" y="75"/>
                      <a:pt x="1668" y="60"/>
                    </a:cubicBezTo>
                    <a:cubicBezTo>
                      <a:pt x="1787" y="45"/>
                      <a:pt x="1906" y="15"/>
                      <a:pt x="2025" y="0"/>
                    </a:cubicBezTo>
                    <a:lnTo>
                      <a:pt x="2040" y="15"/>
                    </a:lnTo>
                    <a:lnTo>
                      <a:pt x="2055" y="0"/>
                    </a:lnTo>
                    <a:lnTo>
                      <a:pt x="2546" y="0"/>
                    </a:lnTo>
                    <a:cubicBezTo>
                      <a:pt x="2635" y="45"/>
                      <a:pt x="2710" y="75"/>
                      <a:pt x="2799" y="119"/>
                    </a:cubicBezTo>
                    <a:cubicBezTo>
                      <a:pt x="2829" y="164"/>
                      <a:pt x="2844" y="208"/>
                      <a:pt x="2873" y="268"/>
                    </a:cubicBezTo>
                    <a:cubicBezTo>
                      <a:pt x="2799" y="268"/>
                      <a:pt x="2754" y="283"/>
                      <a:pt x="2725" y="268"/>
                    </a:cubicBezTo>
                    <a:cubicBezTo>
                      <a:pt x="2397" y="164"/>
                      <a:pt x="2070" y="223"/>
                      <a:pt x="1742" y="283"/>
                    </a:cubicBezTo>
                    <a:cubicBezTo>
                      <a:pt x="1355" y="372"/>
                      <a:pt x="983" y="476"/>
                      <a:pt x="670" y="759"/>
                    </a:cubicBezTo>
                    <a:lnTo>
                      <a:pt x="670" y="759"/>
                    </a:lnTo>
                    <a:cubicBezTo>
                      <a:pt x="670" y="759"/>
                      <a:pt x="670" y="759"/>
                      <a:pt x="670" y="759"/>
                    </a:cubicBezTo>
                    <a:cubicBezTo>
                      <a:pt x="551" y="849"/>
                      <a:pt x="447" y="938"/>
                      <a:pt x="343" y="1042"/>
                    </a:cubicBezTo>
                    <a:lnTo>
                      <a:pt x="343" y="1042"/>
                    </a:lnTo>
                    <a:cubicBezTo>
                      <a:pt x="254" y="1161"/>
                      <a:pt x="149" y="1280"/>
                      <a:pt x="45" y="1414"/>
                    </a:cubicBezTo>
                    <a:cubicBezTo>
                      <a:pt x="30" y="1340"/>
                      <a:pt x="16" y="1310"/>
                      <a:pt x="1" y="1265"/>
                    </a:cubicBezTo>
                    <a:cubicBezTo>
                      <a:pt x="105" y="1042"/>
                      <a:pt x="209" y="819"/>
                      <a:pt x="403" y="655"/>
                    </a:cubicBezTo>
                    <a:cubicBezTo>
                      <a:pt x="477" y="610"/>
                      <a:pt x="551" y="551"/>
                      <a:pt x="641" y="491"/>
                    </a:cubicBezTo>
                    <a:cubicBezTo>
                      <a:pt x="790" y="402"/>
                      <a:pt x="953" y="313"/>
                      <a:pt x="1117" y="223"/>
                    </a:cubicBezTo>
                    <a:cubicBezTo>
                      <a:pt x="1236" y="194"/>
                      <a:pt x="1340" y="149"/>
                      <a:pt x="1459" y="119"/>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29;p64">
                <a:extLst>
                  <a:ext uri="{FF2B5EF4-FFF2-40B4-BE49-F238E27FC236}">
                    <a16:creationId xmlns:a16="http://schemas.microsoft.com/office/drawing/2014/main" id="{8DE939FD-82D9-F58B-EB26-5F883240FF08}"/>
                  </a:ext>
                </a:extLst>
              </p:cNvPr>
              <p:cNvSpPr/>
              <p:nvPr/>
            </p:nvSpPr>
            <p:spPr>
              <a:xfrm>
                <a:off x="7534892" y="2994707"/>
                <a:ext cx="12115" cy="12712"/>
              </a:xfrm>
              <a:custGeom>
                <a:avLst/>
                <a:gdLst/>
                <a:ahLst/>
                <a:cxnLst/>
                <a:rect l="l" t="t" r="r" b="b"/>
                <a:pathLst>
                  <a:path w="284" h="298" extrusionOk="0">
                    <a:moveTo>
                      <a:pt x="283" y="298"/>
                    </a:moveTo>
                    <a:cubicBezTo>
                      <a:pt x="179" y="194"/>
                      <a:pt x="90" y="104"/>
                      <a:pt x="0" y="0"/>
                    </a:cubicBezTo>
                    <a:cubicBezTo>
                      <a:pt x="90" y="104"/>
                      <a:pt x="179" y="194"/>
                      <a:pt x="283" y="298"/>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30;p64">
                <a:extLst>
                  <a:ext uri="{FF2B5EF4-FFF2-40B4-BE49-F238E27FC236}">
                    <a16:creationId xmlns:a16="http://schemas.microsoft.com/office/drawing/2014/main" id="{48FF16C0-7326-CE59-106F-297CBE9D6634}"/>
                  </a:ext>
                </a:extLst>
              </p:cNvPr>
              <p:cNvSpPr/>
              <p:nvPr/>
            </p:nvSpPr>
            <p:spPr>
              <a:xfrm>
                <a:off x="7267562" y="3067735"/>
                <a:ext cx="4522" cy="19708"/>
              </a:xfrm>
              <a:custGeom>
                <a:avLst/>
                <a:gdLst/>
                <a:ahLst/>
                <a:cxnLst/>
                <a:rect l="l" t="t" r="r" b="b"/>
                <a:pathLst>
                  <a:path w="106" h="462" extrusionOk="0">
                    <a:moveTo>
                      <a:pt x="105" y="461"/>
                    </a:moveTo>
                    <a:cubicBezTo>
                      <a:pt x="75" y="298"/>
                      <a:pt x="46" y="149"/>
                      <a:pt x="1" y="0"/>
                    </a:cubicBezTo>
                    <a:cubicBezTo>
                      <a:pt x="46" y="149"/>
                      <a:pt x="75" y="298"/>
                      <a:pt x="105" y="46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31;p64">
                <a:extLst>
                  <a:ext uri="{FF2B5EF4-FFF2-40B4-BE49-F238E27FC236}">
                    <a16:creationId xmlns:a16="http://schemas.microsoft.com/office/drawing/2014/main" id="{48A3C006-6C6C-88BF-F949-A8A117C4C159}"/>
                  </a:ext>
                </a:extLst>
              </p:cNvPr>
              <p:cNvSpPr/>
              <p:nvPr/>
            </p:nvSpPr>
            <p:spPr>
              <a:xfrm>
                <a:off x="7797743" y="3145157"/>
                <a:ext cx="19111" cy="1962"/>
              </a:xfrm>
              <a:custGeom>
                <a:avLst/>
                <a:gdLst/>
                <a:ahLst/>
                <a:cxnLst/>
                <a:rect l="l" t="t" r="r" b="b"/>
                <a:pathLst>
                  <a:path w="448" h="46" extrusionOk="0">
                    <a:moveTo>
                      <a:pt x="447" y="46"/>
                    </a:moveTo>
                    <a:cubicBezTo>
                      <a:pt x="298" y="31"/>
                      <a:pt x="150" y="16"/>
                      <a:pt x="1" y="1"/>
                    </a:cubicBezTo>
                    <a:cubicBezTo>
                      <a:pt x="150" y="16"/>
                      <a:pt x="298" y="31"/>
                      <a:pt x="447" y="46"/>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32;p64">
                <a:extLst>
                  <a:ext uri="{FF2B5EF4-FFF2-40B4-BE49-F238E27FC236}">
                    <a16:creationId xmlns:a16="http://schemas.microsoft.com/office/drawing/2014/main" id="{2F4842BA-21C7-3C1F-4999-E06F3EC516E2}"/>
                  </a:ext>
                </a:extLst>
              </p:cNvPr>
              <p:cNvSpPr/>
              <p:nvPr/>
            </p:nvSpPr>
            <p:spPr>
              <a:xfrm>
                <a:off x="7739346" y="2762312"/>
                <a:ext cx="7038" cy="14632"/>
              </a:xfrm>
              <a:custGeom>
                <a:avLst/>
                <a:gdLst/>
                <a:ahLst/>
                <a:cxnLst/>
                <a:rect l="l" t="t" r="r" b="b"/>
                <a:pathLst>
                  <a:path w="165" h="343" extrusionOk="0">
                    <a:moveTo>
                      <a:pt x="164" y="343"/>
                    </a:moveTo>
                    <a:cubicBezTo>
                      <a:pt x="105" y="224"/>
                      <a:pt x="45" y="119"/>
                      <a:pt x="0" y="0"/>
                    </a:cubicBezTo>
                    <a:cubicBezTo>
                      <a:pt x="45" y="119"/>
                      <a:pt x="105" y="224"/>
                      <a:pt x="164" y="343"/>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33;p64">
                <a:extLst>
                  <a:ext uri="{FF2B5EF4-FFF2-40B4-BE49-F238E27FC236}">
                    <a16:creationId xmlns:a16="http://schemas.microsoft.com/office/drawing/2014/main" id="{0A455922-9466-DFFE-FFA9-C63CA8CF139A}"/>
                  </a:ext>
                </a:extLst>
              </p:cNvPr>
              <p:cNvSpPr/>
              <p:nvPr/>
            </p:nvSpPr>
            <p:spPr>
              <a:xfrm>
                <a:off x="7340591" y="2771825"/>
                <a:ext cx="17191" cy="2602"/>
              </a:xfrm>
              <a:custGeom>
                <a:avLst/>
                <a:gdLst/>
                <a:ahLst/>
                <a:cxnLst/>
                <a:rect l="l" t="t" r="r" b="b"/>
                <a:pathLst>
                  <a:path w="403" h="61" extrusionOk="0">
                    <a:moveTo>
                      <a:pt x="403" y="1"/>
                    </a:moveTo>
                    <a:cubicBezTo>
                      <a:pt x="269" y="16"/>
                      <a:pt x="135" y="30"/>
                      <a:pt x="1" y="60"/>
                    </a:cubicBezTo>
                    <a:cubicBezTo>
                      <a:pt x="135" y="30"/>
                      <a:pt x="269" y="16"/>
                      <a:pt x="403"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34;p64">
                <a:extLst>
                  <a:ext uri="{FF2B5EF4-FFF2-40B4-BE49-F238E27FC236}">
                    <a16:creationId xmlns:a16="http://schemas.microsoft.com/office/drawing/2014/main" id="{41A3E3C3-543F-4F49-C23F-A48FFCD55588}"/>
                  </a:ext>
                </a:extLst>
              </p:cNvPr>
              <p:cNvSpPr/>
              <p:nvPr/>
            </p:nvSpPr>
            <p:spPr>
              <a:xfrm>
                <a:off x="7486008" y="3515973"/>
                <a:ext cx="17831" cy="1962"/>
              </a:xfrm>
              <a:custGeom>
                <a:avLst/>
                <a:gdLst/>
                <a:ahLst/>
                <a:cxnLst/>
                <a:rect l="l" t="t" r="r" b="b"/>
                <a:pathLst>
                  <a:path w="418" h="46" extrusionOk="0">
                    <a:moveTo>
                      <a:pt x="417" y="1"/>
                    </a:moveTo>
                    <a:cubicBezTo>
                      <a:pt x="283" y="16"/>
                      <a:pt x="134" y="31"/>
                      <a:pt x="0" y="45"/>
                    </a:cubicBezTo>
                    <a:cubicBezTo>
                      <a:pt x="134" y="31"/>
                      <a:pt x="283" y="16"/>
                      <a:pt x="417"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35;p64">
                <a:extLst>
                  <a:ext uri="{FF2B5EF4-FFF2-40B4-BE49-F238E27FC236}">
                    <a16:creationId xmlns:a16="http://schemas.microsoft.com/office/drawing/2014/main" id="{71BF665A-D3AE-2E5D-D5CE-BA5EA5166293}"/>
                  </a:ext>
                </a:extLst>
              </p:cNvPr>
              <p:cNvSpPr/>
              <p:nvPr/>
            </p:nvSpPr>
            <p:spPr>
              <a:xfrm>
                <a:off x="7699974" y="3192165"/>
                <a:ext cx="13992" cy="1962"/>
              </a:xfrm>
              <a:custGeom>
                <a:avLst/>
                <a:gdLst/>
                <a:ahLst/>
                <a:cxnLst/>
                <a:rect l="l" t="t" r="r" b="b"/>
                <a:pathLst>
                  <a:path w="328" h="46" extrusionOk="0">
                    <a:moveTo>
                      <a:pt x="328" y="0"/>
                    </a:moveTo>
                    <a:cubicBezTo>
                      <a:pt x="224" y="15"/>
                      <a:pt x="105" y="30"/>
                      <a:pt x="0" y="45"/>
                    </a:cubicBezTo>
                    <a:cubicBezTo>
                      <a:pt x="105" y="30"/>
                      <a:pt x="224" y="15"/>
                      <a:pt x="328"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36;p64">
                <a:extLst>
                  <a:ext uri="{FF2B5EF4-FFF2-40B4-BE49-F238E27FC236}">
                    <a16:creationId xmlns:a16="http://schemas.microsoft.com/office/drawing/2014/main" id="{3F1A9C50-D867-8AB7-9534-9CD17D0633B2}"/>
                  </a:ext>
                </a:extLst>
              </p:cNvPr>
              <p:cNvSpPr/>
              <p:nvPr/>
            </p:nvSpPr>
            <p:spPr>
              <a:xfrm>
                <a:off x="7661881" y="3651878"/>
                <a:ext cx="14632" cy="2559"/>
              </a:xfrm>
              <a:custGeom>
                <a:avLst/>
                <a:gdLst/>
                <a:ahLst/>
                <a:cxnLst/>
                <a:rect l="l" t="t" r="r" b="b"/>
                <a:pathLst>
                  <a:path w="343" h="60" extrusionOk="0">
                    <a:moveTo>
                      <a:pt x="343" y="60"/>
                    </a:moveTo>
                    <a:cubicBezTo>
                      <a:pt x="224" y="45"/>
                      <a:pt x="119" y="15"/>
                      <a:pt x="0" y="0"/>
                    </a:cubicBezTo>
                    <a:cubicBezTo>
                      <a:pt x="119" y="15"/>
                      <a:pt x="224" y="45"/>
                      <a:pt x="343" y="6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37;p64">
                <a:extLst>
                  <a:ext uri="{FF2B5EF4-FFF2-40B4-BE49-F238E27FC236}">
                    <a16:creationId xmlns:a16="http://schemas.microsoft.com/office/drawing/2014/main" id="{86C1D6FC-20DC-900A-D4FE-3835D52624FB}"/>
                  </a:ext>
                </a:extLst>
              </p:cNvPr>
              <p:cNvSpPr/>
              <p:nvPr/>
            </p:nvSpPr>
            <p:spPr>
              <a:xfrm>
                <a:off x="7376166" y="2767388"/>
                <a:ext cx="13992" cy="1962"/>
              </a:xfrm>
              <a:custGeom>
                <a:avLst/>
                <a:gdLst/>
                <a:ahLst/>
                <a:cxnLst/>
                <a:rect l="l" t="t" r="r" b="b"/>
                <a:pathLst>
                  <a:path w="328" h="46" extrusionOk="0">
                    <a:moveTo>
                      <a:pt x="328" y="0"/>
                    </a:moveTo>
                    <a:cubicBezTo>
                      <a:pt x="223" y="15"/>
                      <a:pt x="104" y="30"/>
                      <a:pt x="0" y="45"/>
                    </a:cubicBezTo>
                    <a:cubicBezTo>
                      <a:pt x="104" y="30"/>
                      <a:pt x="223" y="15"/>
                      <a:pt x="328"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38;p64">
                <a:extLst>
                  <a:ext uri="{FF2B5EF4-FFF2-40B4-BE49-F238E27FC236}">
                    <a16:creationId xmlns:a16="http://schemas.microsoft.com/office/drawing/2014/main" id="{0DE5E7C9-3FF4-F6F4-1317-1DCB6057145C}"/>
                  </a:ext>
                </a:extLst>
              </p:cNvPr>
              <p:cNvSpPr/>
              <p:nvPr/>
            </p:nvSpPr>
            <p:spPr>
              <a:xfrm>
                <a:off x="7359658" y="2769905"/>
                <a:ext cx="14632" cy="1962"/>
              </a:xfrm>
              <a:custGeom>
                <a:avLst/>
                <a:gdLst/>
                <a:ahLst/>
                <a:cxnLst/>
                <a:rect l="l" t="t" r="r" b="b"/>
                <a:pathLst>
                  <a:path w="343" h="46" extrusionOk="0">
                    <a:moveTo>
                      <a:pt x="343" y="1"/>
                    </a:moveTo>
                    <a:cubicBezTo>
                      <a:pt x="223" y="16"/>
                      <a:pt x="104" y="31"/>
                      <a:pt x="0" y="46"/>
                    </a:cubicBezTo>
                    <a:cubicBezTo>
                      <a:pt x="104" y="31"/>
                      <a:pt x="223" y="16"/>
                      <a:pt x="343"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39;p64">
                <a:extLst>
                  <a:ext uri="{FF2B5EF4-FFF2-40B4-BE49-F238E27FC236}">
                    <a16:creationId xmlns:a16="http://schemas.microsoft.com/office/drawing/2014/main" id="{3B620BD2-3E96-1A40-9560-E6320CF41E43}"/>
                  </a:ext>
                </a:extLst>
              </p:cNvPr>
              <p:cNvSpPr/>
              <p:nvPr/>
            </p:nvSpPr>
            <p:spPr>
              <a:xfrm>
                <a:off x="7957749" y="3724864"/>
                <a:ext cx="12115" cy="4522"/>
              </a:xfrm>
              <a:custGeom>
                <a:avLst/>
                <a:gdLst/>
                <a:ahLst/>
                <a:cxnLst/>
                <a:rect l="l" t="t" r="r" b="b"/>
                <a:pathLst>
                  <a:path w="284" h="106" extrusionOk="0">
                    <a:moveTo>
                      <a:pt x="284" y="1"/>
                    </a:moveTo>
                    <a:cubicBezTo>
                      <a:pt x="194" y="31"/>
                      <a:pt x="90" y="75"/>
                      <a:pt x="1" y="105"/>
                    </a:cubicBezTo>
                    <a:cubicBezTo>
                      <a:pt x="90" y="75"/>
                      <a:pt x="194" y="31"/>
                      <a:pt x="284"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40;p64">
                <a:extLst>
                  <a:ext uri="{FF2B5EF4-FFF2-40B4-BE49-F238E27FC236}">
                    <a16:creationId xmlns:a16="http://schemas.microsoft.com/office/drawing/2014/main" id="{3A1E03E0-5BCF-EF51-6C9E-8F1633D4BB4F}"/>
                  </a:ext>
                </a:extLst>
              </p:cNvPr>
              <p:cNvSpPr/>
              <p:nvPr/>
            </p:nvSpPr>
            <p:spPr>
              <a:xfrm>
                <a:off x="7476495" y="3236614"/>
                <a:ext cx="5119" cy="11475"/>
              </a:xfrm>
              <a:custGeom>
                <a:avLst/>
                <a:gdLst/>
                <a:ahLst/>
                <a:cxnLst/>
                <a:rect l="l" t="t" r="r" b="b"/>
                <a:pathLst>
                  <a:path w="120" h="269" extrusionOk="0">
                    <a:moveTo>
                      <a:pt x="119" y="0"/>
                    </a:moveTo>
                    <a:cubicBezTo>
                      <a:pt x="89" y="90"/>
                      <a:pt x="45" y="179"/>
                      <a:pt x="0" y="268"/>
                    </a:cubicBezTo>
                    <a:cubicBezTo>
                      <a:pt x="45" y="179"/>
                      <a:pt x="89" y="90"/>
                      <a:pt x="119"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41;p64">
                <a:extLst>
                  <a:ext uri="{FF2B5EF4-FFF2-40B4-BE49-F238E27FC236}">
                    <a16:creationId xmlns:a16="http://schemas.microsoft.com/office/drawing/2014/main" id="{E7601C63-475A-7291-E5B4-EEAF0686DFE1}"/>
                  </a:ext>
                </a:extLst>
              </p:cNvPr>
              <p:cNvSpPr/>
              <p:nvPr/>
            </p:nvSpPr>
            <p:spPr>
              <a:xfrm>
                <a:off x="7873331" y="2333099"/>
                <a:ext cx="7636" cy="8915"/>
              </a:xfrm>
              <a:custGeom>
                <a:avLst/>
                <a:gdLst/>
                <a:ahLst/>
                <a:cxnLst/>
                <a:rect l="l" t="t" r="r" b="b"/>
                <a:pathLst>
                  <a:path w="179" h="209" extrusionOk="0">
                    <a:moveTo>
                      <a:pt x="179" y="0"/>
                    </a:moveTo>
                    <a:cubicBezTo>
                      <a:pt x="119" y="60"/>
                      <a:pt x="60" y="134"/>
                      <a:pt x="0" y="209"/>
                    </a:cubicBezTo>
                    <a:cubicBezTo>
                      <a:pt x="60" y="134"/>
                      <a:pt x="119" y="60"/>
                      <a:pt x="179"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42;p64">
                <a:extLst>
                  <a:ext uri="{FF2B5EF4-FFF2-40B4-BE49-F238E27FC236}">
                    <a16:creationId xmlns:a16="http://schemas.microsoft.com/office/drawing/2014/main" id="{3E3FB933-9213-D50B-D0FE-AB8A1820724E}"/>
                  </a:ext>
                </a:extLst>
              </p:cNvPr>
              <p:cNvSpPr/>
              <p:nvPr/>
            </p:nvSpPr>
            <p:spPr>
              <a:xfrm>
                <a:off x="7852344" y="3126132"/>
                <a:ext cx="14674" cy="2559"/>
              </a:xfrm>
              <a:custGeom>
                <a:avLst/>
                <a:gdLst/>
                <a:ahLst/>
                <a:cxnLst/>
                <a:rect l="l" t="t" r="r" b="b"/>
                <a:pathLst>
                  <a:path w="344" h="60" extrusionOk="0">
                    <a:moveTo>
                      <a:pt x="343" y="0"/>
                    </a:moveTo>
                    <a:cubicBezTo>
                      <a:pt x="224" y="30"/>
                      <a:pt x="120" y="45"/>
                      <a:pt x="1" y="60"/>
                    </a:cubicBezTo>
                    <a:cubicBezTo>
                      <a:pt x="120" y="45"/>
                      <a:pt x="224" y="30"/>
                      <a:pt x="343"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43;p64">
                <a:extLst>
                  <a:ext uri="{FF2B5EF4-FFF2-40B4-BE49-F238E27FC236}">
                    <a16:creationId xmlns:a16="http://schemas.microsoft.com/office/drawing/2014/main" id="{C7482EAE-BE4C-2583-4EE6-E12724E13968}"/>
                  </a:ext>
                </a:extLst>
              </p:cNvPr>
              <p:cNvSpPr/>
              <p:nvPr/>
            </p:nvSpPr>
            <p:spPr>
              <a:xfrm>
                <a:off x="7880284" y="3121696"/>
                <a:ext cx="14674" cy="2559"/>
              </a:xfrm>
              <a:custGeom>
                <a:avLst/>
                <a:gdLst/>
                <a:ahLst/>
                <a:cxnLst/>
                <a:rect l="l" t="t" r="r" b="b"/>
                <a:pathLst>
                  <a:path w="344" h="60" extrusionOk="0">
                    <a:moveTo>
                      <a:pt x="343" y="0"/>
                    </a:moveTo>
                    <a:cubicBezTo>
                      <a:pt x="239" y="15"/>
                      <a:pt x="120" y="30"/>
                      <a:pt x="1" y="60"/>
                    </a:cubicBezTo>
                    <a:cubicBezTo>
                      <a:pt x="120" y="30"/>
                      <a:pt x="239" y="15"/>
                      <a:pt x="343"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44;p64">
                <a:extLst>
                  <a:ext uri="{FF2B5EF4-FFF2-40B4-BE49-F238E27FC236}">
                    <a16:creationId xmlns:a16="http://schemas.microsoft.com/office/drawing/2014/main" id="{30AE1FBA-00A4-805E-07A0-75716B0C0622}"/>
                  </a:ext>
                </a:extLst>
              </p:cNvPr>
              <p:cNvSpPr/>
              <p:nvPr/>
            </p:nvSpPr>
            <p:spPr>
              <a:xfrm>
                <a:off x="7549481" y="3581366"/>
                <a:ext cx="5119" cy="12115"/>
              </a:xfrm>
              <a:custGeom>
                <a:avLst/>
                <a:gdLst/>
                <a:ahLst/>
                <a:cxnLst/>
                <a:rect l="l" t="t" r="r" b="b"/>
                <a:pathLst>
                  <a:path w="120" h="284" extrusionOk="0">
                    <a:moveTo>
                      <a:pt x="1" y="1"/>
                    </a:moveTo>
                    <a:cubicBezTo>
                      <a:pt x="45" y="90"/>
                      <a:pt x="75" y="180"/>
                      <a:pt x="120" y="284"/>
                    </a:cubicBezTo>
                    <a:cubicBezTo>
                      <a:pt x="75" y="180"/>
                      <a:pt x="45" y="90"/>
                      <a:pt x="1"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45;p64">
                <a:extLst>
                  <a:ext uri="{FF2B5EF4-FFF2-40B4-BE49-F238E27FC236}">
                    <a16:creationId xmlns:a16="http://schemas.microsoft.com/office/drawing/2014/main" id="{062180A8-3BB7-2AEF-6CAE-5361D4832D19}"/>
                  </a:ext>
                </a:extLst>
              </p:cNvPr>
              <p:cNvSpPr/>
              <p:nvPr/>
            </p:nvSpPr>
            <p:spPr>
              <a:xfrm>
                <a:off x="7526020" y="2347048"/>
                <a:ext cx="64157" cy="95297"/>
              </a:xfrm>
              <a:custGeom>
                <a:avLst/>
                <a:gdLst/>
                <a:ahLst/>
                <a:cxnLst/>
                <a:rect l="l" t="t" r="r" b="b"/>
                <a:pathLst>
                  <a:path w="1504" h="2234" extrusionOk="0">
                    <a:moveTo>
                      <a:pt x="1503" y="2204"/>
                    </a:moveTo>
                    <a:cubicBezTo>
                      <a:pt x="834" y="2233"/>
                      <a:pt x="0" y="715"/>
                      <a:pt x="357" y="1"/>
                    </a:cubicBezTo>
                    <a:cubicBezTo>
                      <a:pt x="387" y="120"/>
                      <a:pt x="417" y="209"/>
                      <a:pt x="432" y="283"/>
                    </a:cubicBezTo>
                    <a:cubicBezTo>
                      <a:pt x="461" y="403"/>
                      <a:pt x="476" y="536"/>
                      <a:pt x="491" y="656"/>
                    </a:cubicBezTo>
                    <a:cubicBezTo>
                      <a:pt x="566" y="1057"/>
                      <a:pt x="729" y="1385"/>
                      <a:pt x="1012" y="1668"/>
                    </a:cubicBezTo>
                    <a:cubicBezTo>
                      <a:pt x="1191" y="1846"/>
                      <a:pt x="1340" y="2025"/>
                      <a:pt x="1503" y="2204"/>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46;p64">
                <a:extLst>
                  <a:ext uri="{FF2B5EF4-FFF2-40B4-BE49-F238E27FC236}">
                    <a16:creationId xmlns:a16="http://schemas.microsoft.com/office/drawing/2014/main" id="{0C9D13B0-8219-A8E6-DB71-3C12D788E57A}"/>
                  </a:ext>
                </a:extLst>
              </p:cNvPr>
              <p:cNvSpPr/>
              <p:nvPr/>
            </p:nvSpPr>
            <p:spPr>
              <a:xfrm>
                <a:off x="7725355" y="2536913"/>
                <a:ext cx="5119" cy="11475"/>
              </a:xfrm>
              <a:custGeom>
                <a:avLst/>
                <a:gdLst/>
                <a:ahLst/>
                <a:cxnLst/>
                <a:rect l="l" t="t" r="r" b="b"/>
                <a:pathLst>
                  <a:path w="120" h="269" extrusionOk="0">
                    <a:moveTo>
                      <a:pt x="120" y="60"/>
                    </a:moveTo>
                    <a:cubicBezTo>
                      <a:pt x="105" y="134"/>
                      <a:pt x="75" y="194"/>
                      <a:pt x="60" y="268"/>
                    </a:cubicBezTo>
                    <a:cubicBezTo>
                      <a:pt x="46" y="253"/>
                      <a:pt x="16" y="238"/>
                      <a:pt x="1" y="224"/>
                    </a:cubicBezTo>
                    <a:cubicBezTo>
                      <a:pt x="16" y="149"/>
                      <a:pt x="46" y="75"/>
                      <a:pt x="75" y="0"/>
                    </a:cubicBezTo>
                    <a:cubicBezTo>
                      <a:pt x="90" y="30"/>
                      <a:pt x="105" y="45"/>
                      <a:pt x="120" y="6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47;p64">
                <a:extLst>
                  <a:ext uri="{FF2B5EF4-FFF2-40B4-BE49-F238E27FC236}">
                    <a16:creationId xmlns:a16="http://schemas.microsoft.com/office/drawing/2014/main" id="{0DF3E604-6D41-0CEF-0751-158D81B73BB4}"/>
                  </a:ext>
                </a:extLst>
              </p:cNvPr>
              <p:cNvSpPr/>
              <p:nvPr/>
            </p:nvSpPr>
            <p:spPr>
              <a:xfrm>
                <a:off x="7732990" y="2515329"/>
                <a:ext cx="1322" cy="22267"/>
              </a:xfrm>
              <a:custGeom>
                <a:avLst/>
                <a:gdLst/>
                <a:ahLst/>
                <a:cxnLst/>
                <a:rect l="l" t="t" r="r" b="b"/>
                <a:pathLst>
                  <a:path w="31" h="522" extrusionOk="0">
                    <a:moveTo>
                      <a:pt x="0" y="0"/>
                    </a:moveTo>
                    <a:cubicBezTo>
                      <a:pt x="15" y="15"/>
                      <a:pt x="30" y="15"/>
                      <a:pt x="30" y="30"/>
                    </a:cubicBezTo>
                    <a:cubicBezTo>
                      <a:pt x="30" y="194"/>
                      <a:pt x="15" y="357"/>
                      <a:pt x="0" y="521"/>
                    </a:cubicBezTo>
                    <a:cubicBezTo>
                      <a:pt x="0" y="342"/>
                      <a:pt x="0" y="179"/>
                      <a:pt x="0" y="0"/>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48;p64">
                <a:extLst>
                  <a:ext uri="{FF2B5EF4-FFF2-40B4-BE49-F238E27FC236}">
                    <a16:creationId xmlns:a16="http://schemas.microsoft.com/office/drawing/2014/main" id="{70A2DE41-9102-AACB-4353-0AC65C0D95C1}"/>
                  </a:ext>
                </a:extLst>
              </p:cNvPr>
              <p:cNvSpPr/>
              <p:nvPr/>
            </p:nvSpPr>
            <p:spPr>
              <a:xfrm>
                <a:off x="7728554" y="2302599"/>
                <a:ext cx="1322" cy="9555"/>
              </a:xfrm>
              <a:custGeom>
                <a:avLst/>
                <a:gdLst/>
                <a:ahLst/>
                <a:cxnLst/>
                <a:rect l="l" t="t" r="r" b="b"/>
                <a:pathLst>
                  <a:path w="31" h="224" extrusionOk="0">
                    <a:moveTo>
                      <a:pt x="30" y="1"/>
                    </a:moveTo>
                    <a:lnTo>
                      <a:pt x="30" y="224"/>
                    </a:lnTo>
                    <a:lnTo>
                      <a:pt x="0" y="224"/>
                    </a:lnTo>
                    <a:lnTo>
                      <a:pt x="0" y="1"/>
                    </a:lnTo>
                    <a:cubicBezTo>
                      <a:pt x="0" y="1"/>
                      <a:pt x="15" y="1"/>
                      <a:pt x="30" y="1"/>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49;p64">
                <a:extLst>
                  <a:ext uri="{FF2B5EF4-FFF2-40B4-BE49-F238E27FC236}">
                    <a16:creationId xmlns:a16="http://schemas.microsoft.com/office/drawing/2014/main" id="{59F1BE51-7F3D-97A7-5B71-6B4BF78ED406}"/>
                  </a:ext>
                </a:extLst>
              </p:cNvPr>
              <p:cNvSpPr/>
              <p:nvPr/>
            </p:nvSpPr>
            <p:spPr>
              <a:xfrm>
                <a:off x="7915860" y="2213702"/>
                <a:ext cx="3839" cy="7678"/>
              </a:xfrm>
              <a:custGeom>
                <a:avLst/>
                <a:gdLst/>
                <a:ahLst/>
                <a:cxnLst/>
                <a:rect l="l" t="t" r="r" b="b"/>
                <a:pathLst>
                  <a:path w="90" h="180" extrusionOk="0">
                    <a:moveTo>
                      <a:pt x="0" y="165"/>
                    </a:moveTo>
                    <a:cubicBezTo>
                      <a:pt x="15" y="105"/>
                      <a:pt x="15" y="60"/>
                      <a:pt x="30" y="1"/>
                    </a:cubicBezTo>
                    <a:cubicBezTo>
                      <a:pt x="45" y="16"/>
                      <a:pt x="75" y="16"/>
                      <a:pt x="90" y="16"/>
                    </a:cubicBezTo>
                    <a:cubicBezTo>
                      <a:pt x="75" y="75"/>
                      <a:pt x="75" y="120"/>
                      <a:pt x="60" y="179"/>
                    </a:cubicBezTo>
                    <a:cubicBezTo>
                      <a:pt x="45" y="165"/>
                      <a:pt x="15" y="165"/>
                      <a:pt x="0" y="165"/>
                    </a:cubicBezTo>
                    <a:close/>
                  </a:path>
                </a:pathLst>
              </a:custGeom>
              <a:solidFill>
                <a:schemeClr val="dk1"/>
              </a:solidFill>
              <a:ln w="9525" cap="flat" cmpd="sng">
                <a:solidFill>
                  <a:schemeClr val="bg1">
                    <a:lumMod val="75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10" name="Rectangle 109">
            <a:extLst>
              <a:ext uri="{FF2B5EF4-FFF2-40B4-BE49-F238E27FC236}">
                <a16:creationId xmlns:a16="http://schemas.microsoft.com/office/drawing/2014/main" id="{EC4A7476-AC62-592A-BE19-7AA248A201B3}"/>
              </a:ext>
            </a:extLst>
          </p:cNvPr>
          <p:cNvSpPr/>
          <p:nvPr/>
        </p:nvSpPr>
        <p:spPr>
          <a:xfrm>
            <a:off x="3930602" y="2290180"/>
            <a:ext cx="7121055"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4000" b="1" i="0" u="none" strike="noStrike" kern="1200" cap="none" spc="0" normalizeH="0" baseline="0" noProof="0" dirty="0">
                <a:ln w="11430"/>
                <a:solidFill>
                  <a:srgbClr val="2F5597"/>
                </a:solidFill>
                <a:effectLst/>
                <a:uLnTx/>
                <a:uFillTx/>
                <a:latin typeface="Calibri" panose="020F0502020204030204"/>
                <a:ea typeface="+mn-ea"/>
                <a:cs typeface="+mn-cs"/>
              </a:rPr>
              <a:t>Huntington’s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4000" b="0" i="0" u="none" strike="noStrike" kern="1200" cap="none" spc="0" normalizeH="0" baseline="0" noProof="0" dirty="0">
                <a:ln w="11430"/>
                <a:solidFill>
                  <a:srgbClr val="2F5597"/>
                </a:solidFill>
                <a:effectLst/>
                <a:uLnTx/>
                <a:uFillTx/>
                <a:latin typeface="Calibri" panose="020F0502020204030204"/>
                <a:ea typeface="+mn-ea"/>
                <a:cs typeface="+mn-cs"/>
              </a:rPr>
              <a:t>More than a movement disorder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4000" b="1" i="0" u="none" strike="noStrike" kern="1200" cap="none" spc="0" normalizeH="0" baseline="0" noProof="0" dirty="0">
              <a:ln w="11430"/>
              <a:solidFill>
                <a:srgbClr val="2F559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10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F58EA-4832-20BA-9C09-B3CA90915146}"/>
              </a:ext>
            </a:extLst>
          </p:cNvPr>
          <p:cNvSpPr>
            <a:spLocks noGrp="1"/>
          </p:cNvSpPr>
          <p:nvPr>
            <p:ph type="title"/>
          </p:nvPr>
        </p:nvSpPr>
        <p:spPr>
          <a:xfrm>
            <a:off x="974725" y="469372"/>
            <a:ext cx="10515600" cy="1325563"/>
          </a:xfrm>
        </p:spPr>
        <p:txBody>
          <a:bodyPr/>
          <a:lstStyle/>
          <a:p>
            <a:r>
              <a:rPr lang="en-US" b="1" dirty="0">
                <a:solidFill>
                  <a:schemeClr val="accent1">
                    <a:lumMod val="75000"/>
                  </a:schemeClr>
                </a:solidFill>
                <a:latin typeface="Calibri" panose="020F0502020204030204"/>
                <a:ea typeface="+mn-ea"/>
                <a:cs typeface="Arial" panose="020B0604020202020204" pitchFamily="34" charset="0"/>
              </a:rPr>
              <a:t>A difference in perspectives</a:t>
            </a:r>
            <a:r>
              <a:rPr lang="en-US" b="1" dirty="0">
                <a:solidFill>
                  <a:schemeClr val="accent1"/>
                </a:solidFill>
                <a:latin typeface="+mn-lt"/>
              </a:rPr>
              <a:t>…</a:t>
            </a:r>
          </a:p>
        </p:txBody>
      </p:sp>
      <p:pic>
        <p:nvPicPr>
          <p:cNvPr id="15" name="Picture 14">
            <a:extLst>
              <a:ext uri="{FF2B5EF4-FFF2-40B4-BE49-F238E27FC236}">
                <a16:creationId xmlns:a16="http://schemas.microsoft.com/office/drawing/2014/main" id="{E283F924-6E2F-4E41-A278-642A5BB60057}"/>
              </a:ext>
            </a:extLst>
          </p:cNvPr>
          <p:cNvPicPr>
            <a:picLocks noChangeAspect="1"/>
          </p:cNvPicPr>
          <p:nvPr/>
        </p:nvPicPr>
        <p:blipFill>
          <a:blip r:embed="rId3"/>
          <a:stretch>
            <a:fillRect/>
          </a:stretch>
        </p:blipFill>
        <p:spPr>
          <a:xfrm>
            <a:off x="933137" y="2216996"/>
            <a:ext cx="5550745" cy="4053633"/>
          </a:xfrm>
          <a:prstGeom prst="rect">
            <a:avLst/>
          </a:prstGeom>
        </p:spPr>
      </p:pic>
      <p:pic>
        <p:nvPicPr>
          <p:cNvPr id="3" name="Picture 2">
            <a:extLst>
              <a:ext uri="{FF2B5EF4-FFF2-40B4-BE49-F238E27FC236}">
                <a16:creationId xmlns:a16="http://schemas.microsoft.com/office/drawing/2014/main" id="{4A0E998D-E08B-6928-73C8-431F7390FFE5}"/>
              </a:ext>
            </a:extLst>
          </p:cNvPr>
          <p:cNvPicPr>
            <a:picLocks noChangeAspect="1"/>
          </p:cNvPicPr>
          <p:nvPr/>
        </p:nvPicPr>
        <p:blipFill rotWithShape="1">
          <a:blip r:embed="rId4"/>
          <a:srcRect l="18058" t="15319" r="57701" b="48046"/>
          <a:stretch/>
        </p:blipFill>
        <p:spPr>
          <a:xfrm rot="171535">
            <a:off x="9304699" y="808604"/>
            <a:ext cx="1740350" cy="1972662"/>
          </a:xfrm>
          <a:prstGeom prst="rect">
            <a:avLst/>
          </a:prstGeom>
        </p:spPr>
      </p:pic>
      <p:sp>
        <p:nvSpPr>
          <p:cNvPr id="14" name="TextBox 13">
            <a:extLst>
              <a:ext uri="{FF2B5EF4-FFF2-40B4-BE49-F238E27FC236}">
                <a16:creationId xmlns:a16="http://schemas.microsoft.com/office/drawing/2014/main" id="{4A788841-60D8-33C1-FA28-EF431AE339B5}"/>
              </a:ext>
            </a:extLst>
          </p:cNvPr>
          <p:cNvSpPr txBox="1"/>
          <p:nvPr/>
        </p:nvSpPr>
        <p:spPr>
          <a:xfrm>
            <a:off x="7242397" y="3429000"/>
            <a:ext cx="3751308" cy="1938992"/>
          </a:xfrm>
          <a:prstGeom prst="rect">
            <a:avLst/>
          </a:prstGeom>
          <a:solidFill>
            <a:schemeClr val="accent1">
              <a:lumMod val="40000"/>
              <a:lumOff val="60000"/>
            </a:schemeClr>
          </a:solidFill>
        </p:spPr>
        <p:txBody>
          <a:bodyPr wrap="square">
            <a:spAutoFit/>
          </a:bodyPr>
          <a:lstStyle/>
          <a:p>
            <a:pPr algn="ctr"/>
            <a:r>
              <a:rPr lang="en-NZ" sz="2400" i="1" dirty="0">
                <a:effectLst/>
                <a:ea typeface="Times New Roman" panose="02020603050405020304" pitchFamily="18" charset="0"/>
              </a:rPr>
              <a:t>More effective treatments for cognitive and behavioural symptoms are required to optimise patient outcomes.</a:t>
            </a:r>
          </a:p>
        </p:txBody>
      </p:sp>
    </p:spTree>
    <p:extLst>
      <p:ext uri="{BB962C8B-B14F-4D97-AF65-F5344CB8AC3E}">
        <p14:creationId xmlns:p14="http://schemas.microsoft.com/office/powerpoint/2010/main" val="1864628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8376" y="2609135"/>
            <a:ext cx="10515600" cy="2852737"/>
          </a:xfrm>
        </p:spPr>
        <p:txBody>
          <a:bodyPr>
            <a:normAutofit/>
          </a:bodyPr>
          <a:lstStyle/>
          <a:p>
            <a:r>
              <a:rPr lang="en-NZ" sz="4400" b="1" i="1" dirty="0">
                <a:solidFill>
                  <a:srgbClr val="2F5597"/>
                </a:solidFill>
                <a:latin typeface="Calibri" panose="020F0502020204030204"/>
                <a:ea typeface="+mn-ea"/>
                <a:cs typeface="Arial" panose="020B0604020202020204" pitchFamily="34" charset="0"/>
              </a:rPr>
              <a:t>Hope on the horizon?</a:t>
            </a:r>
            <a:br>
              <a:rPr lang="en-NZ" sz="4400" b="1" i="1" dirty="0">
                <a:solidFill>
                  <a:srgbClr val="0070C0"/>
                </a:solidFill>
                <a:latin typeface="+mn-lt"/>
                <a:cs typeface="Arial" panose="020B0604020202020204" pitchFamily="34" charset="0"/>
              </a:rPr>
            </a:br>
            <a:r>
              <a:rPr lang="en-NZ" sz="4400" i="1" dirty="0">
                <a:latin typeface="+mn-lt"/>
                <a:cs typeface="Arial" panose="020B0604020202020204" pitchFamily="34" charset="0"/>
              </a:rPr>
              <a:t>……clinical trials landscape…</a:t>
            </a:r>
            <a:br>
              <a:rPr lang="en-NZ" sz="4400" b="1" i="1" dirty="0">
                <a:latin typeface="+mn-lt"/>
                <a:cs typeface="Arial" panose="020B0604020202020204" pitchFamily="34" charset="0"/>
              </a:rPr>
            </a:br>
            <a:endParaRPr lang="en-NZ" sz="3600" b="1" i="1" dirty="0">
              <a:latin typeface="+mn-lt"/>
              <a:cs typeface="Arial" panose="020B0604020202020204" pitchFamily="34" charset="0"/>
            </a:endParaRPr>
          </a:p>
        </p:txBody>
      </p:sp>
    </p:spTree>
    <p:extLst>
      <p:ext uri="{BB962C8B-B14F-4D97-AF65-F5344CB8AC3E}">
        <p14:creationId xmlns:p14="http://schemas.microsoft.com/office/powerpoint/2010/main" val="760121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8AFE6CA1-CC8E-6FD0-56B0-1AB65E2C7A0B}"/>
              </a:ext>
            </a:extLst>
          </p:cNvPr>
          <p:cNvSpPr txBox="1">
            <a:spLocks noChangeArrowheads="1"/>
          </p:cNvSpPr>
          <p:nvPr/>
        </p:nvSpPr>
        <p:spPr bwMode="auto">
          <a:xfrm>
            <a:off x="976094" y="709446"/>
            <a:ext cx="70237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Arial" panose="020B0604020202020204" pitchFamily="34" charset="0"/>
              </a:rPr>
              <a:t>“The saddest possible result”</a:t>
            </a:r>
          </a:p>
        </p:txBody>
      </p:sp>
      <p:pic>
        <p:nvPicPr>
          <p:cNvPr id="11" name="Picture 10">
            <a:extLst>
              <a:ext uri="{FF2B5EF4-FFF2-40B4-BE49-F238E27FC236}">
                <a16:creationId xmlns:a16="http://schemas.microsoft.com/office/drawing/2014/main" id="{A8357AAE-AB2B-E4A0-8BF1-27E93BACE392}"/>
              </a:ext>
            </a:extLst>
          </p:cNvPr>
          <p:cNvPicPr>
            <a:picLocks noChangeAspect="1"/>
          </p:cNvPicPr>
          <p:nvPr/>
        </p:nvPicPr>
        <p:blipFill>
          <a:blip r:embed="rId3"/>
          <a:stretch>
            <a:fillRect/>
          </a:stretch>
        </p:blipFill>
        <p:spPr>
          <a:xfrm>
            <a:off x="1373550" y="1833225"/>
            <a:ext cx="1857375" cy="1857375"/>
          </a:xfrm>
          <a:prstGeom prst="rect">
            <a:avLst/>
          </a:prstGeom>
        </p:spPr>
      </p:pic>
      <p:pic>
        <p:nvPicPr>
          <p:cNvPr id="12" name="Picture 11">
            <a:extLst>
              <a:ext uri="{FF2B5EF4-FFF2-40B4-BE49-F238E27FC236}">
                <a16:creationId xmlns:a16="http://schemas.microsoft.com/office/drawing/2014/main" id="{10079B96-9650-9734-2769-3DAB765435FD}"/>
              </a:ext>
            </a:extLst>
          </p:cNvPr>
          <p:cNvPicPr>
            <a:picLocks noChangeAspect="1"/>
          </p:cNvPicPr>
          <p:nvPr/>
        </p:nvPicPr>
        <p:blipFill>
          <a:blip r:embed="rId4"/>
          <a:stretch>
            <a:fillRect/>
          </a:stretch>
        </p:blipFill>
        <p:spPr>
          <a:xfrm>
            <a:off x="4080186" y="1963469"/>
            <a:ext cx="1857375" cy="1596887"/>
          </a:xfrm>
          <a:prstGeom prst="rect">
            <a:avLst/>
          </a:prstGeom>
        </p:spPr>
      </p:pic>
      <p:sp>
        <p:nvSpPr>
          <p:cNvPr id="13" name="TextBox 12">
            <a:extLst>
              <a:ext uri="{FF2B5EF4-FFF2-40B4-BE49-F238E27FC236}">
                <a16:creationId xmlns:a16="http://schemas.microsoft.com/office/drawing/2014/main" id="{0C505C3C-351F-7A97-70E1-E3E432BD1A03}"/>
              </a:ext>
            </a:extLst>
          </p:cNvPr>
          <p:cNvSpPr txBox="1"/>
          <p:nvPr/>
        </p:nvSpPr>
        <p:spPr>
          <a:xfrm>
            <a:off x="1201806" y="3716763"/>
            <a:ext cx="2487600" cy="2246769"/>
          </a:xfrm>
          <a:prstGeom prst="rect">
            <a:avLst/>
          </a:prstGeom>
          <a:noFill/>
        </p:spPr>
        <p:txBody>
          <a:bodyPr wrap="square" rtlCol="0">
            <a:spAutoFit/>
          </a:bodyPr>
          <a:lstStyle/>
          <a:p>
            <a:r>
              <a:rPr lang="en-NZ" sz="2000" b="1" i="1" dirty="0">
                <a:solidFill>
                  <a:schemeClr val="accent2"/>
                </a:solidFill>
              </a:rPr>
              <a:t>GENERATION-HD1</a:t>
            </a:r>
          </a:p>
          <a:p>
            <a:r>
              <a:rPr lang="en-NZ" sz="2000" dirty="0" err="1"/>
              <a:t>Tominersen</a:t>
            </a:r>
            <a:endParaRPr lang="en-NZ" sz="2000" dirty="0"/>
          </a:p>
          <a:p>
            <a:r>
              <a:rPr lang="en-NZ" sz="2000" dirty="0"/>
              <a:t>Phase III</a:t>
            </a:r>
          </a:p>
          <a:p>
            <a:endParaRPr lang="en-NZ" sz="2000" dirty="0"/>
          </a:p>
          <a:p>
            <a:pPr marL="342900" indent="-342900">
              <a:buClr>
                <a:schemeClr val="accent2"/>
              </a:buClr>
              <a:buFont typeface="Arial" panose="020B0604020202020204" pitchFamily="34" charset="0"/>
              <a:buChar char="•"/>
            </a:pPr>
            <a:r>
              <a:rPr lang="en-NZ" sz="2000" dirty="0"/>
              <a:t>Poorer </a:t>
            </a:r>
            <a:r>
              <a:rPr lang="en-NZ" sz="2000" dirty="0" err="1"/>
              <a:t>cUHDRS</a:t>
            </a:r>
            <a:r>
              <a:rPr lang="en-NZ" sz="2000" dirty="0"/>
              <a:t> score (</a:t>
            </a:r>
            <a:r>
              <a:rPr lang="en-NZ" sz="2000" b="1" dirty="0"/>
              <a:t>TMS</a:t>
            </a:r>
            <a:r>
              <a:rPr lang="en-NZ" sz="2000" dirty="0"/>
              <a:t> +TFC)</a:t>
            </a:r>
          </a:p>
          <a:p>
            <a:pPr marL="342900" indent="-342900">
              <a:buClr>
                <a:schemeClr val="accent2"/>
              </a:buClr>
              <a:buFont typeface="Arial" panose="020B0604020202020204" pitchFamily="34" charset="0"/>
              <a:buChar char="•"/>
            </a:pPr>
            <a:r>
              <a:rPr lang="en-NZ" sz="2000" dirty="0"/>
              <a:t>Enlarged ventricles</a:t>
            </a:r>
          </a:p>
        </p:txBody>
      </p:sp>
      <p:sp>
        <p:nvSpPr>
          <p:cNvPr id="16" name="TextBox 15">
            <a:extLst>
              <a:ext uri="{FF2B5EF4-FFF2-40B4-BE49-F238E27FC236}">
                <a16:creationId xmlns:a16="http://schemas.microsoft.com/office/drawing/2014/main" id="{1C57BB00-84C4-2576-7925-26B12C4CE08F}"/>
              </a:ext>
            </a:extLst>
          </p:cNvPr>
          <p:cNvSpPr txBox="1"/>
          <p:nvPr/>
        </p:nvSpPr>
        <p:spPr>
          <a:xfrm>
            <a:off x="3918015" y="3716763"/>
            <a:ext cx="2488101" cy="1938992"/>
          </a:xfrm>
          <a:prstGeom prst="rect">
            <a:avLst/>
          </a:prstGeom>
          <a:noFill/>
        </p:spPr>
        <p:txBody>
          <a:bodyPr wrap="square" rtlCol="0">
            <a:spAutoFit/>
          </a:bodyPr>
          <a:lstStyle/>
          <a:p>
            <a:r>
              <a:rPr lang="en-NZ" sz="2000" b="1" i="1" dirty="0">
                <a:solidFill>
                  <a:schemeClr val="accent2"/>
                </a:solidFill>
              </a:rPr>
              <a:t>PRECISION-HD1&amp;2</a:t>
            </a:r>
          </a:p>
          <a:p>
            <a:r>
              <a:rPr lang="en-NZ" sz="2000" b="0" i="0" dirty="0">
                <a:solidFill>
                  <a:srgbClr val="212529"/>
                </a:solidFill>
                <a:effectLst/>
                <a:latin typeface="Inter"/>
              </a:rPr>
              <a:t>WVE-120101, 120102</a:t>
            </a:r>
          </a:p>
          <a:p>
            <a:r>
              <a:rPr lang="en-NZ" sz="2000" dirty="0"/>
              <a:t>Phase I/II</a:t>
            </a:r>
          </a:p>
          <a:p>
            <a:endParaRPr lang="en-NZ" sz="2000" dirty="0"/>
          </a:p>
          <a:p>
            <a:pPr marL="342900" indent="-342900">
              <a:buClr>
                <a:schemeClr val="accent2"/>
              </a:buClr>
              <a:buFont typeface="Arial" panose="020B0604020202020204" pitchFamily="34" charset="0"/>
              <a:buChar char="•"/>
            </a:pPr>
            <a:r>
              <a:rPr lang="en-NZ" sz="2000" dirty="0"/>
              <a:t>No change  in </a:t>
            </a:r>
            <a:r>
              <a:rPr lang="en-NZ" sz="2000" dirty="0" err="1"/>
              <a:t>mHtt</a:t>
            </a:r>
            <a:endParaRPr lang="en-NZ" sz="2000" dirty="0"/>
          </a:p>
        </p:txBody>
      </p:sp>
      <p:sp>
        <p:nvSpPr>
          <p:cNvPr id="6" name="TextBox 5">
            <a:extLst>
              <a:ext uri="{FF2B5EF4-FFF2-40B4-BE49-F238E27FC236}">
                <a16:creationId xmlns:a16="http://schemas.microsoft.com/office/drawing/2014/main" id="{5F909468-BC3F-8E5F-3DED-FE070B1BC2B5}"/>
              </a:ext>
            </a:extLst>
          </p:cNvPr>
          <p:cNvSpPr txBox="1"/>
          <p:nvPr/>
        </p:nvSpPr>
        <p:spPr>
          <a:xfrm>
            <a:off x="6774068" y="2348117"/>
            <a:ext cx="4656339" cy="461665"/>
          </a:xfrm>
          <a:prstGeom prst="rect">
            <a:avLst/>
          </a:prstGeom>
          <a:solidFill>
            <a:schemeClr val="accent5">
              <a:lumMod val="20000"/>
              <a:lumOff val="80000"/>
            </a:schemeClr>
          </a:solidFill>
        </p:spPr>
        <p:txBody>
          <a:bodyPr wrap="none" rtlCol="0">
            <a:spAutoFit/>
          </a:bodyPr>
          <a:lstStyle/>
          <a:p>
            <a:r>
              <a:rPr lang="en-NZ" sz="2400" i="1" dirty="0"/>
              <a:t>“I was really shocked, really tearful”</a:t>
            </a:r>
          </a:p>
        </p:txBody>
      </p:sp>
      <p:sp>
        <p:nvSpPr>
          <p:cNvPr id="7" name="TextBox 6">
            <a:extLst>
              <a:ext uri="{FF2B5EF4-FFF2-40B4-BE49-F238E27FC236}">
                <a16:creationId xmlns:a16="http://schemas.microsoft.com/office/drawing/2014/main" id="{C42F580B-8323-2FF0-F5CB-1FCD4DA7AC2E}"/>
              </a:ext>
            </a:extLst>
          </p:cNvPr>
          <p:cNvSpPr txBox="1"/>
          <p:nvPr/>
        </p:nvSpPr>
        <p:spPr>
          <a:xfrm>
            <a:off x="7073605" y="3688188"/>
            <a:ext cx="4057265" cy="461665"/>
          </a:xfrm>
          <a:prstGeom prst="rect">
            <a:avLst/>
          </a:prstGeom>
          <a:solidFill>
            <a:schemeClr val="accent5">
              <a:lumMod val="20000"/>
              <a:lumOff val="80000"/>
            </a:schemeClr>
          </a:solidFill>
        </p:spPr>
        <p:txBody>
          <a:bodyPr wrap="none" rtlCol="0">
            <a:spAutoFit/>
          </a:bodyPr>
          <a:lstStyle/>
          <a:p>
            <a:r>
              <a:rPr lang="en-NZ" sz="2400" i="1" dirty="0"/>
              <a:t>“We didn’t see it coming at all”</a:t>
            </a:r>
          </a:p>
        </p:txBody>
      </p:sp>
      <p:sp>
        <p:nvSpPr>
          <p:cNvPr id="10" name="TextBox 9">
            <a:extLst>
              <a:ext uri="{FF2B5EF4-FFF2-40B4-BE49-F238E27FC236}">
                <a16:creationId xmlns:a16="http://schemas.microsoft.com/office/drawing/2014/main" id="{DA800CA1-24D9-161D-212C-42F3D4420728}"/>
              </a:ext>
            </a:extLst>
          </p:cNvPr>
          <p:cNvSpPr txBox="1"/>
          <p:nvPr/>
        </p:nvSpPr>
        <p:spPr>
          <a:xfrm>
            <a:off x="6942133" y="4997434"/>
            <a:ext cx="4320209" cy="830997"/>
          </a:xfrm>
          <a:prstGeom prst="rect">
            <a:avLst/>
          </a:prstGeom>
          <a:solidFill>
            <a:schemeClr val="accent5">
              <a:lumMod val="20000"/>
              <a:lumOff val="80000"/>
            </a:schemeClr>
          </a:solidFill>
        </p:spPr>
        <p:txBody>
          <a:bodyPr wrap="square" rtlCol="0">
            <a:spAutoFit/>
          </a:bodyPr>
          <a:lstStyle/>
          <a:p>
            <a:pPr algn="ctr"/>
            <a:r>
              <a:rPr lang="en-NZ" sz="2400" i="1" dirty="0"/>
              <a:t>“I felt really frightened and worried about my future</a:t>
            </a:r>
          </a:p>
        </p:txBody>
      </p:sp>
    </p:spTree>
    <p:extLst>
      <p:ext uri="{BB962C8B-B14F-4D97-AF65-F5344CB8AC3E}">
        <p14:creationId xmlns:p14="http://schemas.microsoft.com/office/powerpoint/2010/main" val="3794219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D7DD1A5-C2E6-1434-AFA8-C728A324EED8}"/>
              </a:ext>
            </a:extLst>
          </p:cNvPr>
          <p:cNvPicPr>
            <a:picLocks noChangeAspect="1"/>
          </p:cNvPicPr>
          <p:nvPr/>
        </p:nvPicPr>
        <p:blipFill>
          <a:blip r:embed="rId3"/>
          <a:stretch>
            <a:fillRect/>
          </a:stretch>
        </p:blipFill>
        <p:spPr>
          <a:xfrm>
            <a:off x="1750566" y="2994351"/>
            <a:ext cx="5393989" cy="1805519"/>
          </a:xfrm>
          <a:prstGeom prst="rect">
            <a:avLst/>
          </a:prstGeom>
        </p:spPr>
      </p:pic>
      <p:pic>
        <p:nvPicPr>
          <p:cNvPr id="20" name="Picture 19">
            <a:extLst>
              <a:ext uri="{FF2B5EF4-FFF2-40B4-BE49-F238E27FC236}">
                <a16:creationId xmlns:a16="http://schemas.microsoft.com/office/drawing/2014/main" id="{5D9B92DA-A9F3-34AC-CD53-B6CB6C785335}"/>
              </a:ext>
            </a:extLst>
          </p:cNvPr>
          <p:cNvPicPr>
            <a:picLocks noChangeAspect="1"/>
          </p:cNvPicPr>
          <p:nvPr/>
        </p:nvPicPr>
        <p:blipFill>
          <a:blip r:embed="rId4"/>
          <a:stretch>
            <a:fillRect/>
          </a:stretch>
        </p:blipFill>
        <p:spPr>
          <a:xfrm>
            <a:off x="5019265" y="3327400"/>
            <a:ext cx="5393989" cy="1805519"/>
          </a:xfrm>
          <a:prstGeom prst="rect">
            <a:avLst/>
          </a:prstGeom>
        </p:spPr>
      </p:pic>
      <p:pic>
        <p:nvPicPr>
          <p:cNvPr id="18" name="Picture 17">
            <a:extLst>
              <a:ext uri="{FF2B5EF4-FFF2-40B4-BE49-F238E27FC236}">
                <a16:creationId xmlns:a16="http://schemas.microsoft.com/office/drawing/2014/main" id="{85FE02BD-66BD-4585-C083-FCA52EAAC24F}"/>
              </a:ext>
            </a:extLst>
          </p:cNvPr>
          <p:cNvPicPr>
            <a:picLocks noChangeAspect="1"/>
          </p:cNvPicPr>
          <p:nvPr/>
        </p:nvPicPr>
        <p:blipFill>
          <a:blip r:embed="rId5"/>
          <a:stretch>
            <a:fillRect/>
          </a:stretch>
        </p:blipFill>
        <p:spPr>
          <a:xfrm>
            <a:off x="1750566" y="1049440"/>
            <a:ext cx="5393989" cy="1734883"/>
          </a:xfrm>
          <a:prstGeom prst="rect">
            <a:avLst/>
          </a:prstGeom>
        </p:spPr>
      </p:pic>
      <p:pic>
        <p:nvPicPr>
          <p:cNvPr id="22" name="Picture 21">
            <a:extLst>
              <a:ext uri="{FF2B5EF4-FFF2-40B4-BE49-F238E27FC236}">
                <a16:creationId xmlns:a16="http://schemas.microsoft.com/office/drawing/2014/main" id="{41AD3228-25DB-9220-A1AE-D3C59159044F}"/>
              </a:ext>
            </a:extLst>
          </p:cNvPr>
          <p:cNvPicPr>
            <a:picLocks noChangeAspect="1"/>
          </p:cNvPicPr>
          <p:nvPr/>
        </p:nvPicPr>
        <p:blipFill rotWithShape="1">
          <a:blip r:embed="rId6"/>
          <a:srcRect r="15959"/>
          <a:stretch/>
        </p:blipFill>
        <p:spPr>
          <a:xfrm>
            <a:off x="5333055" y="1386178"/>
            <a:ext cx="4562935" cy="1731194"/>
          </a:xfrm>
          <a:prstGeom prst="rect">
            <a:avLst/>
          </a:prstGeom>
        </p:spPr>
      </p:pic>
      <p:sp>
        <p:nvSpPr>
          <p:cNvPr id="8" name="TextBox 7">
            <a:extLst>
              <a:ext uri="{FF2B5EF4-FFF2-40B4-BE49-F238E27FC236}">
                <a16:creationId xmlns:a16="http://schemas.microsoft.com/office/drawing/2014/main" id="{5A6FF172-C825-C576-774C-DFAFA2A66170}"/>
              </a:ext>
            </a:extLst>
          </p:cNvPr>
          <p:cNvSpPr txBox="1"/>
          <p:nvPr/>
        </p:nvSpPr>
        <p:spPr>
          <a:xfrm>
            <a:off x="1057257" y="5594071"/>
            <a:ext cx="9152057" cy="707886"/>
          </a:xfrm>
          <a:prstGeom prst="rect">
            <a:avLst/>
          </a:prstGeom>
          <a:solidFill>
            <a:schemeClr val="accent1">
              <a:lumMod val="20000"/>
              <a:lumOff val="80000"/>
            </a:schemeClr>
          </a:solidFill>
        </p:spPr>
        <p:txBody>
          <a:bodyPr wrap="none" rtlCol="0">
            <a:spAutoFit/>
          </a:bodyPr>
          <a:lstStyle/>
          <a:p>
            <a:pPr marL="285750" indent="-285750">
              <a:buClr>
                <a:schemeClr val="accent2"/>
              </a:buClr>
              <a:buSzPct val="120000"/>
              <a:buFont typeface="Arial" panose="020B0604020202020204" pitchFamily="34" charset="0"/>
              <a:buChar char="•"/>
            </a:pPr>
            <a:r>
              <a:rPr lang="en-NZ" sz="2000" dirty="0"/>
              <a:t>Primary endpoint for many regenerative and small molecule RCTs is </a:t>
            </a:r>
            <a:r>
              <a:rPr lang="en-NZ" sz="2000" b="1" dirty="0"/>
              <a:t>motor function</a:t>
            </a:r>
          </a:p>
          <a:p>
            <a:pPr marL="285750" indent="-285750">
              <a:buClr>
                <a:schemeClr val="accent2"/>
              </a:buClr>
              <a:buSzPct val="120000"/>
              <a:buFont typeface="Arial" panose="020B0604020202020204" pitchFamily="34" charset="0"/>
              <a:buChar char="•"/>
            </a:pPr>
            <a:r>
              <a:rPr lang="en-NZ" sz="2000" dirty="0"/>
              <a:t>Apathy and depression are associated with decreased </a:t>
            </a:r>
            <a:r>
              <a:rPr lang="en-NZ" sz="2000" b="1" dirty="0"/>
              <a:t>functional capacity</a:t>
            </a:r>
          </a:p>
        </p:txBody>
      </p:sp>
      <p:sp>
        <p:nvSpPr>
          <p:cNvPr id="10" name="TextBox 9">
            <a:extLst>
              <a:ext uri="{FF2B5EF4-FFF2-40B4-BE49-F238E27FC236}">
                <a16:creationId xmlns:a16="http://schemas.microsoft.com/office/drawing/2014/main" id="{3D8C1B3A-FF34-6D8E-702C-CB86E1A4C357}"/>
              </a:ext>
            </a:extLst>
          </p:cNvPr>
          <p:cNvSpPr txBox="1"/>
          <p:nvPr/>
        </p:nvSpPr>
        <p:spPr>
          <a:xfrm>
            <a:off x="5915378" y="65068"/>
            <a:ext cx="6102923" cy="523220"/>
          </a:xfrm>
          <a:prstGeom prst="rect">
            <a:avLst/>
          </a:prstGeom>
          <a:noFill/>
        </p:spPr>
        <p:txBody>
          <a:bodyPr wrap="square">
            <a:spAutoFit/>
          </a:bodyPr>
          <a:lstStyle/>
          <a:p>
            <a:r>
              <a:rPr lang="en-NZ" sz="1400" i="1" dirty="0">
                <a:solidFill>
                  <a:prstClr val="white">
                    <a:lumMod val="65000"/>
                  </a:prstClr>
                </a:solidFill>
                <a:latin typeface="Calibri" panose="020F0502020204030204"/>
              </a:rPr>
              <a:t>Sellers J, et al . A Systematic Review of Neuropsychiatric Symptoms and Functional Capacity in Huntington's Disease. J Neuropsychiatry Clin </a:t>
            </a:r>
            <a:r>
              <a:rPr lang="en-NZ" sz="1400" i="1" dirty="0" err="1">
                <a:solidFill>
                  <a:prstClr val="white">
                    <a:lumMod val="65000"/>
                  </a:prstClr>
                </a:solidFill>
                <a:latin typeface="Calibri" panose="020F0502020204030204"/>
              </a:rPr>
              <a:t>Neurosci</a:t>
            </a:r>
            <a:r>
              <a:rPr lang="en-NZ" sz="1400" i="1" dirty="0">
                <a:solidFill>
                  <a:prstClr val="white">
                    <a:lumMod val="65000"/>
                  </a:prstClr>
                </a:solidFill>
                <a:latin typeface="Calibri" panose="020F0502020204030204"/>
              </a:rPr>
              <a:t>. 2020</a:t>
            </a:r>
          </a:p>
        </p:txBody>
      </p:sp>
    </p:spTree>
    <p:extLst>
      <p:ext uri="{BB962C8B-B14F-4D97-AF65-F5344CB8AC3E}">
        <p14:creationId xmlns:p14="http://schemas.microsoft.com/office/powerpoint/2010/main" val="3460742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663" y="2737723"/>
            <a:ext cx="10515600" cy="2852737"/>
          </a:xfrm>
        </p:spPr>
        <p:txBody>
          <a:bodyPr>
            <a:normAutofit/>
          </a:bodyPr>
          <a:lstStyle/>
          <a:p>
            <a:r>
              <a:rPr lang="en-NZ" sz="4400" b="1" i="1" dirty="0">
                <a:solidFill>
                  <a:srgbClr val="2F5597"/>
                </a:solidFill>
                <a:latin typeface="Calibri" panose="020F0502020204030204"/>
                <a:ea typeface="+mn-ea"/>
                <a:cs typeface="Arial" panose="020B0604020202020204" pitchFamily="34" charset="0"/>
              </a:rPr>
              <a:t>Are new drugs the best option?</a:t>
            </a:r>
            <a:br>
              <a:rPr lang="en-NZ" sz="4400" i="1" dirty="0">
                <a:latin typeface="Calibri" panose="020F0502020204030204" pitchFamily="34" charset="0"/>
                <a:cs typeface="Calibri" panose="020F0502020204030204" pitchFamily="34" charset="0"/>
              </a:rPr>
            </a:br>
            <a:r>
              <a:rPr lang="en-NZ" sz="3600" i="1" dirty="0">
                <a:solidFill>
                  <a:schemeClr val="tx1"/>
                </a:solidFill>
                <a:latin typeface="+mn-lt"/>
                <a:cs typeface="Arial" panose="020B0604020202020204" pitchFamily="34" charset="0"/>
              </a:rPr>
              <a:t>……</a:t>
            </a:r>
            <a:r>
              <a:rPr lang="en-NZ" sz="3600" i="1" dirty="0">
                <a:solidFill>
                  <a:prstClr val="black"/>
                </a:solidFill>
                <a:latin typeface="Calibri" panose="020F0502020204030204" pitchFamily="34" charset="0"/>
                <a:cs typeface="Calibri" panose="020F0502020204030204" pitchFamily="34" charset="0"/>
              </a:rPr>
              <a:t>might people benefit more from identifying new uses for approved drugs?</a:t>
            </a:r>
            <a:br>
              <a:rPr lang="en-NZ" sz="4400" b="1" i="1" dirty="0">
                <a:latin typeface="+mn-lt"/>
                <a:cs typeface="Arial" panose="020B0604020202020204" pitchFamily="34" charset="0"/>
              </a:rPr>
            </a:br>
            <a:endParaRPr lang="en-NZ" sz="3600" b="1" i="1" dirty="0">
              <a:latin typeface="+mn-lt"/>
              <a:cs typeface="Arial" panose="020B0604020202020204" pitchFamily="34" charset="0"/>
            </a:endParaRPr>
          </a:p>
        </p:txBody>
      </p:sp>
      <p:pic>
        <p:nvPicPr>
          <p:cNvPr id="4" name="Picture 3">
            <a:extLst>
              <a:ext uri="{FF2B5EF4-FFF2-40B4-BE49-F238E27FC236}">
                <a16:creationId xmlns:a16="http://schemas.microsoft.com/office/drawing/2014/main" id="{2D9D920E-0DBF-4652-8D41-B67AB070B3A9}"/>
              </a:ext>
            </a:extLst>
          </p:cNvPr>
          <p:cNvPicPr>
            <a:picLocks noChangeAspect="1"/>
          </p:cNvPicPr>
          <p:nvPr/>
        </p:nvPicPr>
        <p:blipFill rotWithShape="1">
          <a:blip r:embed="rId3"/>
          <a:srcRect t="72199"/>
          <a:stretch/>
        </p:blipFill>
        <p:spPr>
          <a:xfrm>
            <a:off x="6469164" y="2138289"/>
            <a:ext cx="4940198" cy="599434"/>
          </a:xfrm>
          <a:prstGeom prst="rect">
            <a:avLst/>
          </a:prstGeom>
        </p:spPr>
      </p:pic>
    </p:spTree>
    <p:extLst>
      <p:ext uri="{BB962C8B-B14F-4D97-AF65-F5344CB8AC3E}">
        <p14:creationId xmlns:p14="http://schemas.microsoft.com/office/powerpoint/2010/main" val="4285646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val 6"/>
          <p:cNvSpPr/>
          <p:nvPr/>
        </p:nvSpPr>
        <p:spPr bwMode="auto">
          <a:xfrm>
            <a:off x="7876806" y="3351898"/>
            <a:ext cx="300756" cy="2386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Title 1"/>
          <p:cNvSpPr>
            <a:spLocks noGrp="1"/>
          </p:cNvSpPr>
          <p:nvPr>
            <p:ph type="title"/>
          </p:nvPr>
        </p:nvSpPr>
        <p:spPr>
          <a:xfrm>
            <a:off x="983951" y="551701"/>
            <a:ext cx="10402208" cy="1143000"/>
          </a:xfrm>
        </p:spPr>
        <p:txBody>
          <a:bodyPr>
            <a:normAutofit/>
          </a:bodyPr>
          <a:lstStyle/>
          <a:p>
            <a:pPr eaLnBrk="1" hangingPunct="1">
              <a:defRPr/>
            </a:pPr>
            <a:r>
              <a:rPr lang="en-US" b="1" dirty="0">
                <a:solidFill>
                  <a:srgbClr val="0070C0"/>
                </a:solidFill>
                <a:latin typeface="Calibri" panose="020F0502020204030204" pitchFamily="34" charset="0"/>
                <a:ea typeface="+mn-ea"/>
                <a:cs typeface="Calibri" panose="020F0502020204030204" pitchFamily="34" charset="0"/>
              </a:rPr>
              <a:t>A translational approach</a:t>
            </a:r>
          </a:p>
        </p:txBody>
      </p:sp>
      <p:grpSp>
        <p:nvGrpSpPr>
          <p:cNvPr id="3" name="Group 2">
            <a:extLst>
              <a:ext uri="{FF2B5EF4-FFF2-40B4-BE49-F238E27FC236}">
                <a16:creationId xmlns:a16="http://schemas.microsoft.com/office/drawing/2014/main" id="{166E0233-BB54-4B9E-87A5-4882DD4F4D3B}"/>
              </a:ext>
            </a:extLst>
          </p:cNvPr>
          <p:cNvGrpSpPr/>
          <p:nvPr/>
        </p:nvGrpSpPr>
        <p:grpSpPr>
          <a:xfrm>
            <a:off x="7563522" y="2176042"/>
            <a:ext cx="3982453" cy="3073732"/>
            <a:chOff x="7563522" y="2529493"/>
            <a:chExt cx="3982453" cy="3073732"/>
          </a:xfrm>
        </p:grpSpPr>
        <p:sp>
          <p:nvSpPr>
            <p:cNvPr id="25" name="Rectangle 24"/>
            <p:cNvSpPr/>
            <p:nvPr/>
          </p:nvSpPr>
          <p:spPr>
            <a:xfrm>
              <a:off x="7729105" y="2529493"/>
              <a:ext cx="365128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Impact</a:t>
              </a:r>
              <a:r>
                <a:rPr kumimoji="0" lang="en-US" sz="2400" b="1" i="0" u="none" strike="noStrike" kern="1200" cap="none" spc="0" normalizeH="0" baseline="0" noProof="0" dirty="0">
                  <a:ln>
                    <a:noFill/>
                  </a:ln>
                  <a:solidFill>
                    <a:srgbClr val="DDDDDD">
                      <a:lumMod val="75000"/>
                    </a:srgbClr>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tangible benefits</a:t>
              </a:r>
            </a:p>
            <a:p>
              <a:pPr marL="342900" marR="0" lvl="0" indent="-342900" algn="l" defTabSz="914400" rtl="0" eaLnBrk="1" fontAlgn="auto" latinLnBrk="0" hangingPunct="1">
                <a:lnSpc>
                  <a:spcPct val="100000"/>
                </a:lnSpc>
                <a:spcBef>
                  <a:spcPts val="0"/>
                </a:spcBef>
                <a:spcAft>
                  <a:spcPts val="0"/>
                </a:spcAft>
                <a:buClr>
                  <a:srgbClr val="5F5F5F">
                    <a:lumMod val="50000"/>
                  </a:srgbClr>
                </a:buClr>
                <a:buSzTx/>
                <a:buFont typeface="Wingdings" panose="05000000000000000000" pitchFamily="2" charset="2"/>
                <a:buChar char="ü"/>
                <a:tabLst>
                  <a:tab pos="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Improved health</a:t>
              </a:r>
            </a:p>
            <a:p>
              <a:pPr marL="342900" marR="0" lvl="0" indent="-342900" algn="l" defTabSz="914400" rtl="0" eaLnBrk="1" fontAlgn="auto" latinLnBrk="0" hangingPunct="1">
                <a:lnSpc>
                  <a:spcPct val="100000"/>
                </a:lnSpc>
                <a:spcBef>
                  <a:spcPts val="0"/>
                </a:spcBef>
                <a:spcAft>
                  <a:spcPts val="0"/>
                </a:spcAft>
                <a:buClr>
                  <a:srgbClr val="5F5F5F">
                    <a:lumMod val="50000"/>
                  </a:srgbClr>
                </a:buClr>
                <a:buSzTx/>
                <a:buFont typeface="Wingdings" panose="05000000000000000000" pitchFamily="2" charset="2"/>
                <a:buChar char="ü"/>
                <a:tabLst>
                  <a:tab pos="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Quality of life </a:t>
              </a:r>
            </a:p>
          </p:txBody>
        </p:sp>
        <p:grpSp>
          <p:nvGrpSpPr>
            <p:cNvPr id="36" name="Group 35">
              <a:extLst>
                <a:ext uri="{FF2B5EF4-FFF2-40B4-BE49-F238E27FC236}">
                  <a16:creationId xmlns:a16="http://schemas.microsoft.com/office/drawing/2014/main" id="{E337A2A9-F7C0-4E27-A84C-D583A44C954C}"/>
                </a:ext>
              </a:extLst>
            </p:cNvPr>
            <p:cNvGrpSpPr/>
            <p:nvPr/>
          </p:nvGrpSpPr>
          <p:grpSpPr>
            <a:xfrm>
              <a:off x="7563522" y="3869097"/>
              <a:ext cx="3982453" cy="1734128"/>
              <a:chOff x="7783516" y="4255274"/>
              <a:chExt cx="3982453" cy="1734128"/>
            </a:xfrm>
          </p:grpSpPr>
          <p:sp>
            <p:nvSpPr>
              <p:cNvPr id="35" name="Rectangle 34">
                <a:extLst>
                  <a:ext uri="{FF2B5EF4-FFF2-40B4-BE49-F238E27FC236}">
                    <a16:creationId xmlns:a16="http://schemas.microsoft.com/office/drawing/2014/main" id="{6BFE0690-C59C-431A-A220-6B722A404D61}"/>
                  </a:ext>
                </a:extLst>
              </p:cNvPr>
              <p:cNvSpPr/>
              <p:nvPr/>
            </p:nvSpPr>
            <p:spPr>
              <a:xfrm>
                <a:off x="7783516" y="4255274"/>
                <a:ext cx="3982453" cy="1734128"/>
              </a:xfrm>
              <a:prstGeom prst="rect">
                <a:avLst/>
              </a:prstGeom>
              <a:solidFill>
                <a:srgbClr val="FFE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34" name="Group 33">
                <a:extLst>
                  <a:ext uri="{FF2B5EF4-FFF2-40B4-BE49-F238E27FC236}">
                    <a16:creationId xmlns:a16="http://schemas.microsoft.com/office/drawing/2014/main" id="{3502BE04-99FA-4A4A-BEB2-480D89B10A53}"/>
                  </a:ext>
                </a:extLst>
              </p:cNvPr>
              <p:cNvGrpSpPr/>
              <p:nvPr/>
            </p:nvGrpSpPr>
            <p:grpSpPr>
              <a:xfrm>
                <a:off x="7890206" y="4433541"/>
                <a:ext cx="3826567" cy="1433003"/>
                <a:chOff x="7890206" y="4433541"/>
                <a:chExt cx="3826567" cy="1433003"/>
              </a:xfrm>
            </p:grpSpPr>
            <p:grpSp>
              <p:nvGrpSpPr>
                <p:cNvPr id="30" name="Group 29">
                  <a:extLst>
                    <a:ext uri="{FF2B5EF4-FFF2-40B4-BE49-F238E27FC236}">
                      <a16:creationId xmlns:a16="http://schemas.microsoft.com/office/drawing/2014/main" id="{E8F7561F-C901-419C-AD45-3907A6B2F582}"/>
                    </a:ext>
                  </a:extLst>
                </p:cNvPr>
                <p:cNvGrpSpPr/>
                <p:nvPr/>
              </p:nvGrpSpPr>
              <p:grpSpPr>
                <a:xfrm>
                  <a:off x="7918524" y="4433541"/>
                  <a:ext cx="3706643" cy="1058559"/>
                  <a:chOff x="7918524" y="4433541"/>
                  <a:chExt cx="3706643" cy="1058559"/>
                </a:xfrm>
              </p:grpSpPr>
              <p:pic>
                <p:nvPicPr>
                  <p:cNvPr id="24" name="Picture 23">
                    <a:extLst>
                      <a:ext uri="{FF2B5EF4-FFF2-40B4-BE49-F238E27FC236}">
                        <a16:creationId xmlns:a16="http://schemas.microsoft.com/office/drawing/2014/main" id="{229C6EB3-B0CF-44FE-824E-E2D2659D2DDB}"/>
                      </a:ext>
                    </a:extLst>
                  </p:cNvPr>
                  <p:cNvPicPr preferRelativeResize="0">
                    <a:picLocks noChangeAspect="1"/>
                  </p:cNvPicPr>
                  <p:nvPr/>
                </p:nvPicPr>
                <p:blipFill rotWithShape="1">
                  <a:blip r:embed="rId3"/>
                  <a:srcRect b="11288"/>
                  <a:stretch/>
                </p:blipFill>
                <p:spPr>
                  <a:xfrm>
                    <a:off x="7918524" y="4433541"/>
                    <a:ext cx="1178281" cy="1045269"/>
                  </a:xfrm>
                  <a:prstGeom prst="rect">
                    <a:avLst/>
                  </a:prstGeom>
                </p:spPr>
              </p:pic>
              <p:pic>
                <p:nvPicPr>
                  <p:cNvPr id="27" name="Picture 26">
                    <a:extLst>
                      <a:ext uri="{FF2B5EF4-FFF2-40B4-BE49-F238E27FC236}">
                        <a16:creationId xmlns:a16="http://schemas.microsoft.com/office/drawing/2014/main" id="{669BCAE5-4CCE-4CD8-818E-303B282B016A}"/>
                      </a:ext>
                    </a:extLst>
                  </p:cNvPr>
                  <p:cNvPicPr preferRelativeResize="0">
                    <a:picLocks noChangeAspect="1"/>
                  </p:cNvPicPr>
                  <p:nvPr/>
                </p:nvPicPr>
                <p:blipFill rotWithShape="1">
                  <a:blip r:embed="rId4"/>
                  <a:srcRect b="13232"/>
                  <a:stretch/>
                </p:blipFill>
                <p:spPr>
                  <a:xfrm>
                    <a:off x="9164744" y="4433542"/>
                    <a:ext cx="1219999" cy="1058558"/>
                  </a:xfrm>
                  <a:prstGeom prst="rect">
                    <a:avLst/>
                  </a:prstGeom>
                </p:spPr>
              </p:pic>
              <p:pic>
                <p:nvPicPr>
                  <p:cNvPr id="29" name="Picture 28">
                    <a:extLst>
                      <a:ext uri="{FF2B5EF4-FFF2-40B4-BE49-F238E27FC236}">
                        <a16:creationId xmlns:a16="http://schemas.microsoft.com/office/drawing/2014/main" id="{5B319084-7F5A-4F86-9F3E-A1E30EB266AD}"/>
                      </a:ext>
                    </a:extLst>
                  </p:cNvPr>
                  <p:cNvPicPr preferRelativeResize="0">
                    <a:picLocks noChangeAspect="1"/>
                  </p:cNvPicPr>
                  <p:nvPr/>
                </p:nvPicPr>
                <p:blipFill rotWithShape="1">
                  <a:blip r:embed="rId5"/>
                  <a:srcRect b="18026"/>
                  <a:stretch/>
                </p:blipFill>
                <p:spPr>
                  <a:xfrm>
                    <a:off x="10405168" y="4478737"/>
                    <a:ext cx="1219999" cy="1000074"/>
                  </a:xfrm>
                  <a:prstGeom prst="rect">
                    <a:avLst/>
                  </a:prstGeom>
                </p:spPr>
              </p:pic>
            </p:grpSp>
            <p:sp>
              <p:nvSpPr>
                <p:cNvPr id="31" name="TextBox 30">
                  <a:extLst>
                    <a:ext uri="{FF2B5EF4-FFF2-40B4-BE49-F238E27FC236}">
                      <a16:creationId xmlns:a16="http://schemas.microsoft.com/office/drawing/2014/main" id="{782A2B9E-02EE-41D2-B44B-3EA9BB84D119}"/>
                    </a:ext>
                  </a:extLst>
                </p:cNvPr>
                <p:cNvSpPr txBox="1"/>
                <p:nvPr/>
              </p:nvSpPr>
              <p:spPr>
                <a:xfrm>
                  <a:off x="7890206" y="5497212"/>
                  <a:ext cx="11782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~15 years</a:t>
                  </a:r>
                </a:p>
              </p:txBody>
            </p:sp>
            <p:sp>
              <p:nvSpPr>
                <p:cNvPr id="32" name="TextBox 31">
                  <a:extLst>
                    <a:ext uri="{FF2B5EF4-FFF2-40B4-BE49-F238E27FC236}">
                      <a16:creationId xmlns:a16="http://schemas.microsoft.com/office/drawing/2014/main" id="{AD3E47B8-73CB-4A92-8AFB-0E27BA51AE6D}"/>
                    </a:ext>
                  </a:extLst>
                </p:cNvPr>
                <p:cNvSpPr txBox="1"/>
                <p:nvPr/>
              </p:nvSpPr>
              <p:spPr>
                <a:xfrm>
                  <a:off x="9168545" y="5497212"/>
                  <a:ext cx="11782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Expensive</a:t>
                  </a:r>
                </a:p>
              </p:txBody>
            </p:sp>
            <p:sp>
              <p:nvSpPr>
                <p:cNvPr id="33" name="TextBox 32">
                  <a:extLst>
                    <a:ext uri="{FF2B5EF4-FFF2-40B4-BE49-F238E27FC236}">
                      <a16:creationId xmlns:a16="http://schemas.microsoft.com/office/drawing/2014/main" id="{90497D48-A863-440F-9895-00E7F7DB7FA9}"/>
                    </a:ext>
                  </a:extLst>
                </p:cNvPr>
                <p:cNvSpPr txBox="1"/>
                <p:nvPr/>
              </p:nvSpPr>
              <p:spPr>
                <a:xfrm>
                  <a:off x="10360679" y="5497212"/>
                  <a:ext cx="13560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95% failure</a:t>
                  </a:r>
                </a:p>
              </p:txBody>
            </p:sp>
          </p:grpSp>
        </p:grpSp>
      </p:grpSp>
      <p:pic>
        <p:nvPicPr>
          <p:cNvPr id="4" name="Picture 3">
            <a:extLst>
              <a:ext uri="{FF2B5EF4-FFF2-40B4-BE49-F238E27FC236}">
                <a16:creationId xmlns:a16="http://schemas.microsoft.com/office/drawing/2014/main" id="{44FB06C2-4F5E-4C1F-B884-64AB4A0BF012}"/>
              </a:ext>
            </a:extLst>
          </p:cNvPr>
          <p:cNvPicPr>
            <a:picLocks noChangeAspect="1"/>
          </p:cNvPicPr>
          <p:nvPr/>
        </p:nvPicPr>
        <p:blipFill>
          <a:blip r:embed="rId6"/>
          <a:stretch>
            <a:fillRect/>
          </a:stretch>
        </p:blipFill>
        <p:spPr>
          <a:xfrm>
            <a:off x="983951" y="2446217"/>
            <a:ext cx="5791702" cy="3011685"/>
          </a:xfrm>
          <a:prstGeom prst="rect">
            <a:avLst/>
          </a:prstGeom>
        </p:spPr>
      </p:pic>
      <p:pic>
        <p:nvPicPr>
          <p:cNvPr id="2" name="Picture 1">
            <a:extLst>
              <a:ext uri="{FF2B5EF4-FFF2-40B4-BE49-F238E27FC236}">
                <a16:creationId xmlns:a16="http://schemas.microsoft.com/office/drawing/2014/main" id="{7D7387E3-49F4-BC2C-FCA9-1BCCE290D72F}"/>
              </a:ext>
            </a:extLst>
          </p:cNvPr>
          <p:cNvPicPr>
            <a:picLocks noChangeAspect="1"/>
          </p:cNvPicPr>
          <p:nvPr/>
        </p:nvPicPr>
        <p:blipFill rotWithShape="1">
          <a:blip r:embed="rId7"/>
          <a:srcRect t="72199"/>
          <a:stretch/>
        </p:blipFill>
        <p:spPr>
          <a:xfrm>
            <a:off x="7563522" y="5383308"/>
            <a:ext cx="3982453" cy="599434"/>
          </a:xfrm>
          <a:prstGeom prst="rect">
            <a:avLst/>
          </a:prstGeom>
        </p:spPr>
      </p:pic>
    </p:spTree>
    <p:extLst>
      <p:ext uri="{BB962C8B-B14F-4D97-AF65-F5344CB8AC3E}">
        <p14:creationId xmlns:p14="http://schemas.microsoft.com/office/powerpoint/2010/main" val="306359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1666964" y="4557705"/>
            <a:ext cx="184731" cy="369332"/>
          </a:xfrm>
          <a:prstGeom prst="rect">
            <a:avLst/>
          </a:prstGeom>
          <a:solidFill>
            <a:srgbClr val="FFFFFF"/>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wrap="non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NZ" alt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TextBox 14"/>
          <p:cNvSpPr txBox="1"/>
          <p:nvPr/>
        </p:nvSpPr>
        <p:spPr>
          <a:xfrm>
            <a:off x="5704798" y="2288797"/>
            <a:ext cx="125245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2400" b="1" dirty="0">
                <a:solidFill>
                  <a:srgbClr val="0070C0"/>
                </a:solidFill>
                <a:latin typeface="Calibri" panose="020F0502020204030204" pitchFamily="34" charset="0"/>
                <a:cs typeface="Calibri" panose="020F0502020204030204" pitchFamily="34" charset="0"/>
              </a:rPr>
              <a:t>Stand-in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agonist</a:t>
            </a:r>
          </a:p>
        </p:txBody>
      </p:sp>
      <p:sp>
        <p:nvSpPr>
          <p:cNvPr id="9" name="TextBox 8"/>
          <p:cNvSpPr txBox="1"/>
          <p:nvPr/>
        </p:nvSpPr>
        <p:spPr>
          <a:xfrm>
            <a:off x="6983649" y="2273427"/>
            <a:ext cx="16047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Nicotinic         </a:t>
            </a:r>
            <a:r>
              <a:rPr kumimoji="0" lang="en-NZ" sz="2400" b="0" i="0" u="none" strike="noStrike" kern="1200" cap="none" spc="0" normalizeH="0" noProof="0" dirty="0">
                <a:ln>
                  <a:noFill/>
                </a:ln>
                <a:effectLst/>
                <a:uLnTx/>
                <a:uFillTx/>
                <a:latin typeface="Calibri" panose="020F0502020204030204" pitchFamily="34" charset="0"/>
                <a:cs typeface="Calibri" panose="020F0502020204030204" pitchFamily="34" charset="0"/>
              </a:rPr>
              <a:t>     </a:t>
            </a: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R </a:t>
            </a:r>
          </a:p>
        </p:txBody>
      </p:sp>
      <p:sp>
        <p:nvSpPr>
          <p:cNvPr id="10" name="TextBox 9"/>
          <p:cNvSpPr txBox="1"/>
          <p:nvPr/>
        </p:nvSpPr>
        <p:spPr>
          <a:xfrm>
            <a:off x="5208352" y="2258956"/>
            <a:ext cx="19062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Acetylcholine</a:t>
            </a:r>
          </a:p>
        </p:txBody>
      </p:sp>
      <p:sp>
        <p:nvSpPr>
          <p:cNvPr id="17" name="TextBox 16"/>
          <p:cNvSpPr txBox="1"/>
          <p:nvPr/>
        </p:nvSpPr>
        <p:spPr>
          <a:xfrm>
            <a:off x="8623283" y="2273427"/>
            <a:ext cx="2768707" cy="1569660"/>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à"/>
              <a:tabLst/>
              <a:defRPr/>
            </a:pPr>
            <a:r>
              <a:rPr lang="en-GB" sz="2400" kern="0" dirty="0">
                <a:latin typeface="Calibri" panose="020F0502020204030204" pitchFamily="34" charset="0"/>
                <a:cs typeface="Calibri" panose="020F0502020204030204" pitchFamily="34" charset="0"/>
                <a:sym typeface="Wingdings" panose="05000000000000000000" pitchFamily="2" charset="2"/>
              </a:rPr>
              <a:t>Neuroprotection</a:t>
            </a:r>
          </a:p>
          <a:p>
            <a:pPr marR="0" lvl="0" algn="l" defTabSz="914400" rtl="0" eaLnBrk="1" fontAlgn="auto" latinLnBrk="0" hangingPunct="1">
              <a:lnSpc>
                <a:spcPct val="100000"/>
              </a:lnSpc>
              <a:spcBef>
                <a:spcPts val="0"/>
              </a:spcBef>
              <a:spcAft>
                <a:spcPts val="0"/>
              </a:spcAft>
              <a:buClr>
                <a:srgbClr val="990033"/>
              </a:buClr>
              <a:buSzTx/>
              <a:tabLst/>
              <a:defRPr/>
            </a:pPr>
            <a:r>
              <a:rPr kumimoji="0" lang="en-GB" sz="2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     Synaptic</a:t>
            </a:r>
            <a:r>
              <a:rPr kumimoji="0" lang="en-GB" sz="2400" b="0" i="0" u="none" strike="noStrike" kern="0" cap="none" spc="0" normalizeH="0" noProof="0" dirty="0">
                <a:ln>
                  <a:noFill/>
                </a:ln>
                <a:effectLst/>
                <a:uLnTx/>
                <a:uFillTx/>
                <a:latin typeface="Calibri" panose="020F0502020204030204" pitchFamily="34" charset="0"/>
                <a:cs typeface="Calibri" panose="020F0502020204030204" pitchFamily="34" charset="0"/>
              </a:rPr>
              <a:t> plasticity</a:t>
            </a:r>
          </a:p>
          <a:p>
            <a:pPr marR="0" lvl="0" algn="l" defTabSz="914400" rtl="0" eaLnBrk="1" fontAlgn="auto" latinLnBrk="0" hangingPunct="1">
              <a:lnSpc>
                <a:spcPct val="100000"/>
              </a:lnSpc>
              <a:spcBef>
                <a:spcPts val="0"/>
              </a:spcBef>
              <a:spcAft>
                <a:spcPts val="0"/>
              </a:spcAft>
              <a:buClr>
                <a:srgbClr val="990033"/>
              </a:buClr>
              <a:buSzTx/>
              <a:tabLst/>
              <a:defRPr/>
            </a:pPr>
            <a:r>
              <a:rPr lang="en-GB" sz="2400" kern="0" dirty="0">
                <a:latin typeface="Calibri" panose="020F0502020204030204" pitchFamily="34" charset="0"/>
                <a:cs typeface="Calibri" panose="020F0502020204030204" pitchFamily="34" charset="0"/>
              </a:rPr>
              <a:t>     Neurogenesis</a:t>
            </a:r>
            <a:r>
              <a:rPr kumimoji="0" lang="en-GB" sz="2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990033"/>
              </a:buClr>
              <a:buSzTx/>
              <a:buFontTx/>
              <a:buNone/>
              <a:tabLst/>
              <a:defRPr/>
            </a:pPr>
            <a:r>
              <a:rPr kumimoji="0" lang="en-GB" sz="2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     </a:t>
            </a:r>
            <a:endParaRPr kumimoji="0" lang="en-NZ"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18" name="Rectangle 2"/>
          <p:cNvSpPr>
            <a:spLocks noGrp="1" noChangeArrowheads="1"/>
          </p:cNvSpPr>
          <p:nvPr>
            <p:ph type="title"/>
          </p:nvPr>
        </p:nvSpPr>
        <p:spPr>
          <a:xfrm>
            <a:off x="946605" y="704511"/>
            <a:ext cx="10640052" cy="847725"/>
          </a:xfrm>
        </p:spPr>
        <p:txBody>
          <a:bodyPr>
            <a:normAutofit/>
          </a:bodyPr>
          <a:lstStyle/>
          <a:p>
            <a:pPr eaLnBrk="1" hangingPunct="1"/>
            <a:r>
              <a:rPr lang="en-GB" altLang="en-US" b="1" dirty="0">
                <a:solidFill>
                  <a:srgbClr val="2F5597"/>
                </a:solidFill>
                <a:latin typeface="Calibri" panose="020F0502020204030204" pitchFamily="34" charset="0"/>
                <a:cs typeface="Calibri" panose="020F0502020204030204" pitchFamily="34" charset="0"/>
                <a:sym typeface="DM Serif Text"/>
              </a:rPr>
              <a:t>Cholinergic dysfunction in HD</a:t>
            </a:r>
          </a:p>
        </p:txBody>
      </p:sp>
      <p:pic>
        <p:nvPicPr>
          <p:cNvPr id="2" name="Picture 1">
            <a:extLst>
              <a:ext uri="{FF2B5EF4-FFF2-40B4-BE49-F238E27FC236}">
                <a16:creationId xmlns:a16="http://schemas.microsoft.com/office/drawing/2014/main" id="{5D54EB7D-1C16-4C06-812D-637FFFA5478E}"/>
              </a:ext>
            </a:extLst>
          </p:cNvPr>
          <p:cNvPicPr>
            <a:picLocks noChangeAspect="1"/>
          </p:cNvPicPr>
          <p:nvPr/>
        </p:nvPicPr>
        <p:blipFill rotWithShape="1">
          <a:blip r:embed="rId3"/>
          <a:srcRect r="56315"/>
          <a:stretch/>
        </p:blipFill>
        <p:spPr>
          <a:xfrm>
            <a:off x="946605" y="2098696"/>
            <a:ext cx="1374231" cy="1316850"/>
          </a:xfrm>
          <a:prstGeom prst="rect">
            <a:avLst/>
          </a:prstGeom>
        </p:spPr>
      </p:pic>
      <p:pic>
        <p:nvPicPr>
          <p:cNvPr id="19" name="Picture 18">
            <a:extLst>
              <a:ext uri="{FF2B5EF4-FFF2-40B4-BE49-F238E27FC236}">
                <a16:creationId xmlns:a16="http://schemas.microsoft.com/office/drawing/2014/main" id="{14601FBB-0A95-4D85-8A6C-1F2F5D34989D}"/>
              </a:ext>
            </a:extLst>
          </p:cNvPr>
          <p:cNvPicPr>
            <a:picLocks noChangeAspect="1"/>
          </p:cNvPicPr>
          <p:nvPr/>
        </p:nvPicPr>
        <p:blipFill rotWithShape="1">
          <a:blip r:embed="rId3"/>
          <a:srcRect r="58940"/>
          <a:stretch/>
        </p:blipFill>
        <p:spPr>
          <a:xfrm flipV="1">
            <a:off x="2036638" y="1997730"/>
            <a:ext cx="1291673" cy="1316850"/>
          </a:xfrm>
          <a:prstGeom prst="rect">
            <a:avLst/>
          </a:prstGeom>
        </p:spPr>
      </p:pic>
      <p:pic>
        <p:nvPicPr>
          <p:cNvPr id="20" name="Picture 19">
            <a:extLst>
              <a:ext uri="{FF2B5EF4-FFF2-40B4-BE49-F238E27FC236}">
                <a16:creationId xmlns:a16="http://schemas.microsoft.com/office/drawing/2014/main" id="{FF7EE10B-E5B7-41FC-9732-8A6A8BF3A845}"/>
              </a:ext>
            </a:extLst>
          </p:cNvPr>
          <p:cNvPicPr>
            <a:picLocks noChangeAspect="1"/>
          </p:cNvPicPr>
          <p:nvPr/>
        </p:nvPicPr>
        <p:blipFill rotWithShape="1">
          <a:blip r:embed="rId3"/>
          <a:srcRect l="54062"/>
          <a:stretch/>
        </p:blipFill>
        <p:spPr>
          <a:xfrm>
            <a:off x="3438181" y="2045871"/>
            <a:ext cx="1445115" cy="1316850"/>
          </a:xfrm>
          <a:prstGeom prst="rect">
            <a:avLst/>
          </a:prstGeom>
        </p:spPr>
      </p:pic>
      <p:sp>
        <p:nvSpPr>
          <p:cNvPr id="5" name="Oval 4">
            <a:extLst>
              <a:ext uri="{FF2B5EF4-FFF2-40B4-BE49-F238E27FC236}">
                <a16:creationId xmlns:a16="http://schemas.microsoft.com/office/drawing/2014/main" id="{69716F85-E491-4118-BB80-61AC2C0FD2A5}"/>
              </a:ext>
            </a:extLst>
          </p:cNvPr>
          <p:cNvSpPr/>
          <p:nvPr/>
        </p:nvSpPr>
        <p:spPr>
          <a:xfrm>
            <a:off x="1732961" y="2661199"/>
            <a:ext cx="555980" cy="556259"/>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Oval 20">
            <a:extLst>
              <a:ext uri="{FF2B5EF4-FFF2-40B4-BE49-F238E27FC236}">
                <a16:creationId xmlns:a16="http://schemas.microsoft.com/office/drawing/2014/main" id="{2378061B-D586-421F-9C61-E6F36FF04D6B}"/>
              </a:ext>
            </a:extLst>
          </p:cNvPr>
          <p:cNvSpPr/>
          <p:nvPr/>
        </p:nvSpPr>
        <p:spPr>
          <a:xfrm>
            <a:off x="3472961" y="1891083"/>
            <a:ext cx="1442234" cy="1514170"/>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6" name="Group 5">
            <a:extLst>
              <a:ext uri="{FF2B5EF4-FFF2-40B4-BE49-F238E27FC236}">
                <a16:creationId xmlns:a16="http://schemas.microsoft.com/office/drawing/2014/main" id="{8431EFD7-D5DF-49E7-9B38-7F79F0775ECF}"/>
              </a:ext>
            </a:extLst>
          </p:cNvPr>
          <p:cNvGrpSpPr/>
          <p:nvPr/>
        </p:nvGrpSpPr>
        <p:grpSpPr>
          <a:xfrm>
            <a:off x="1759329" y="4128909"/>
            <a:ext cx="7636896" cy="1950465"/>
            <a:chOff x="1867195" y="4209571"/>
            <a:chExt cx="7636896" cy="1950465"/>
          </a:xfrm>
        </p:grpSpPr>
        <p:pic>
          <p:nvPicPr>
            <p:cNvPr id="13" name="Picture 12">
              <a:extLst>
                <a:ext uri="{FF2B5EF4-FFF2-40B4-BE49-F238E27FC236}">
                  <a16:creationId xmlns:a16="http://schemas.microsoft.com/office/drawing/2014/main" id="{D693B71D-F62A-47F4-9F92-05B71A59A494}"/>
                </a:ext>
              </a:extLst>
            </p:cNvPr>
            <p:cNvPicPr>
              <a:picLocks noChangeAspect="1"/>
            </p:cNvPicPr>
            <p:nvPr/>
          </p:nvPicPr>
          <p:blipFill>
            <a:blip r:embed="rId4"/>
            <a:stretch>
              <a:fillRect/>
            </a:stretch>
          </p:blipFill>
          <p:spPr>
            <a:xfrm>
              <a:off x="7046698" y="4209571"/>
              <a:ext cx="2457393" cy="1950465"/>
            </a:xfrm>
            <a:prstGeom prst="rect">
              <a:avLst/>
            </a:prstGeom>
          </p:spPr>
        </p:pic>
        <p:sp>
          <p:nvSpPr>
            <p:cNvPr id="23" name="TextBox 22">
              <a:extLst>
                <a:ext uri="{FF2B5EF4-FFF2-40B4-BE49-F238E27FC236}">
                  <a16:creationId xmlns:a16="http://schemas.microsoft.com/office/drawing/2014/main" id="{78743173-CF30-4B99-81F2-9A4FB07A4239}"/>
                </a:ext>
              </a:extLst>
            </p:cNvPr>
            <p:cNvSpPr txBox="1"/>
            <p:nvPr/>
          </p:nvSpPr>
          <p:spPr>
            <a:xfrm>
              <a:off x="1867195" y="4215307"/>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990033"/>
                </a:buClr>
                <a:buSzTx/>
                <a:buFontTx/>
                <a:buNone/>
                <a:tabLst/>
                <a:defRPr/>
              </a:pPr>
              <a:r>
                <a:rPr kumimoji="1" lang="en-GB" sz="2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Varenicline</a:t>
              </a:r>
            </a:p>
            <a:p>
              <a:pPr marL="342900" lvl="0" indent="-342900">
                <a:buClr>
                  <a:srgbClr val="0070C0"/>
                </a:buClr>
                <a:buFont typeface="Arial" panose="020B0604020202020204" pitchFamily="34" charset="0"/>
                <a:buChar char="•"/>
                <a:defRPr/>
              </a:pPr>
              <a:r>
                <a:rPr kumimoji="1" lang="en-GB" sz="2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Smoking cessation </a:t>
              </a:r>
              <a:r>
                <a:rPr kumimoji="1" lang="en-GB" sz="2400" kern="0" dirty="0">
                  <a:latin typeface="Calibri" panose="020F0502020204030204" pitchFamily="34" charset="0"/>
                  <a:cs typeface="Calibri" panose="020F0502020204030204" pitchFamily="34" charset="0"/>
                </a:rPr>
                <a:t>aid</a:t>
              </a:r>
            </a:p>
            <a:p>
              <a:pPr marL="342900" lvl="0" indent="-342900">
                <a:buClr>
                  <a:srgbClr val="0070C0"/>
                </a:buClr>
                <a:buFont typeface="Arial" panose="020B0604020202020204" pitchFamily="34" charset="0"/>
                <a:buChar char="•"/>
                <a:defRPr/>
              </a:pPr>
              <a:r>
                <a:rPr kumimoji="1" lang="en-GB" sz="2400" kern="0" dirty="0">
                  <a:latin typeface="Calibri" panose="020F0502020204030204" pitchFamily="34" charset="0"/>
                  <a:cs typeface="Calibri" panose="020F0502020204030204" pitchFamily="34" charset="0"/>
                </a:rPr>
                <a:t>Two receptor subtypes of interest</a:t>
              </a:r>
            </a:p>
            <a:p>
              <a:pPr lvl="0">
                <a:buClr>
                  <a:srgbClr val="990033"/>
                </a:buClr>
                <a:defRPr/>
              </a:pPr>
              <a:r>
                <a:rPr kumimoji="1" lang="en-GB" sz="2400" kern="0" dirty="0">
                  <a:latin typeface="Symbol" panose="05050102010706020507" pitchFamily="18" charset="2"/>
                  <a:cs typeface="Arial" panose="020B0604020202020204" pitchFamily="34" charset="0"/>
                </a:rPr>
                <a:t>     a</a:t>
              </a:r>
              <a:r>
                <a:rPr kumimoji="1" lang="en-GB" sz="2400" kern="0" dirty="0">
                  <a:latin typeface="Arial" panose="020B0604020202020204" pitchFamily="34" charset="0"/>
                  <a:cs typeface="Arial" panose="020B0604020202020204" pitchFamily="34" charset="0"/>
                </a:rPr>
                <a:t>7, </a:t>
              </a:r>
              <a:r>
                <a:rPr kumimoji="1" lang="en-GB" sz="2400" kern="0" dirty="0">
                  <a:latin typeface="Symbol" panose="05050102010706020507" pitchFamily="18" charset="2"/>
                  <a:cs typeface="Arial" panose="020B0604020202020204" pitchFamily="34" charset="0"/>
                </a:rPr>
                <a:t>a</a:t>
              </a:r>
              <a:r>
                <a:rPr kumimoji="1" lang="en-GB" sz="2400" kern="0" dirty="0">
                  <a:latin typeface="Arial" panose="020B0604020202020204" pitchFamily="34" charset="0"/>
                  <a:cs typeface="Arial" panose="020B0604020202020204" pitchFamily="34" charset="0"/>
                </a:rPr>
                <a:t>4</a:t>
              </a:r>
              <a:r>
                <a:rPr kumimoji="1" lang="en-GB" sz="2400" kern="0" dirty="0">
                  <a:latin typeface="Symbol" panose="05050102010706020507" pitchFamily="18" charset="2"/>
                  <a:cs typeface="Arial" panose="020B0604020202020204" pitchFamily="34" charset="0"/>
                </a:rPr>
                <a:t>b</a:t>
              </a:r>
              <a:r>
                <a:rPr kumimoji="1" lang="en-GB" sz="2400" kern="0" dirty="0">
                  <a:latin typeface="Arial" panose="020B0604020202020204" pitchFamily="34" charset="0"/>
                  <a:cs typeface="Arial" panose="020B0604020202020204" pitchFamily="34" charset="0"/>
                </a:rPr>
                <a:t>2</a:t>
              </a:r>
              <a:endParaRPr kumimoji="1" lang="en-GB" sz="24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ü"/>
                <a:tabLst/>
                <a:defRPr/>
              </a:pPr>
              <a:r>
                <a:rPr kumimoji="1" lang="en-NZ" sz="2400" b="0" i="0" u="none" strike="noStrike" kern="0" cap="none" spc="0" normalizeH="0" baseline="0" noProof="0" dirty="0">
                  <a:ln>
                    <a:noFill/>
                  </a:ln>
                  <a:effectLst/>
                  <a:uLnTx/>
                  <a:uFillTx/>
                  <a:latin typeface="Calibri" panose="020F0502020204030204" pitchFamily="34" charset="0"/>
                  <a:cs typeface="Calibri" panose="020F0502020204030204" pitchFamily="34" charset="0"/>
                </a:rPr>
                <a:t>Reward, mood, cognition</a:t>
              </a:r>
              <a:r>
                <a:rPr kumimoji="1" lang="en-NZ" sz="2400" b="0" i="0" u="none" strike="noStrike" kern="0" cap="none" spc="0" normalizeH="0" baseline="0" noProof="0">
                  <a:ln>
                    <a:noFill/>
                  </a:ln>
                  <a:effectLst/>
                  <a:uLnTx/>
                  <a:uFillTx/>
                  <a:latin typeface="Calibri" panose="020F0502020204030204" pitchFamily="34" charset="0"/>
                  <a:cs typeface="Calibri" panose="020F0502020204030204" pitchFamily="34" charset="0"/>
                </a:rPr>
                <a:t>, attention</a:t>
              </a:r>
              <a:endParaRPr lang="en-NZ" sz="24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2629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1" nodeType="clickEffect">
                                  <p:stCondLst>
                                    <p:cond delay="0"/>
                                  </p:stCondLst>
                                  <p:iterate type="lt">
                                    <p:tmAbs val="0"/>
                                  </p:iterate>
                                  <p:childTnLst>
                                    <p:set>
                                      <p:cBhvr>
                                        <p:cTn id="18" dur="indefinite"/>
                                        <p:tgtEl>
                                          <p:spTgt spid="17"/>
                                        </p:tgtEl>
                                        <p:attrNameLst>
                                          <p:attrName>style.opacity</p:attrName>
                                        </p:attrNameLst>
                                      </p:cBhvr>
                                      <p:to>
                                        <p:strVal val="0.5"/>
                                      </p:to>
                                    </p:set>
                                    <p:animEffect filter="image" prLst="opacity: 0.5">
                                      <p:cBhvr rctx="IE">
                                        <p:cTn id="19" dur="indefinite"/>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5" presetClass="emph" presetSubtype="0" grpId="2" nodeType="clickEffect">
                                  <p:stCondLst>
                                    <p:cond delay="0"/>
                                  </p:stCondLst>
                                  <p:iterate type="lt">
                                    <p:tmAbs val="25"/>
                                  </p:iterate>
                                  <p:childTnLst>
                                    <p:set>
                                      <p:cBhvr override="childStyle">
                                        <p:cTn id="27" dur="indefinite"/>
                                        <p:tgtEl>
                                          <p:spTgt spid="17"/>
                                        </p:tgtEl>
                                        <p:attrNameLst>
                                          <p:attrName>style.fontWeight</p:attrName>
                                        </p:attrNameLst>
                                      </p:cBhvr>
                                      <p:to>
                                        <p:strVal val="bold"/>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0" grpId="0"/>
      <p:bldP spid="10" grpId="1"/>
      <p:bldP spid="17" grpId="0"/>
      <p:bldP spid="17" grpId="1"/>
      <p:bldP spid="17"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904903" y="574314"/>
            <a:ext cx="9589838" cy="1143000"/>
          </a:xfrm>
        </p:spPr>
        <p:txBody>
          <a:bodyPr>
            <a:noAutofit/>
          </a:bodyPr>
          <a:lstStyle/>
          <a:p>
            <a:r>
              <a:rPr lang="en-GB" altLang="en-US" b="1" dirty="0">
                <a:solidFill>
                  <a:srgbClr val="2F5597"/>
                </a:solidFill>
                <a:latin typeface="Calibri" panose="020F0502020204030204" pitchFamily="34" charset="0"/>
                <a:cs typeface="Calibri" panose="020F0502020204030204" pitchFamily="34" charset="0"/>
              </a:rPr>
              <a:t>Proof of principle - preclinical</a:t>
            </a:r>
            <a:endParaRPr lang="en-GB" altLang="en-US" dirty="0">
              <a:solidFill>
                <a:srgbClr val="2F5597"/>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126282D-F652-4C36-BE98-2241EC37EE33}"/>
              </a:ext>
            </a:extLst>
          </p:cNvPr>
          <p:cNvPicPr>
            <a:picLocks noChangeAspect="1"/>
          </p:cNvPicPr>
          <p:nvPr/>
        </p:nvPicPr>
        <p:blipFill>
          <a:blip r:embed="rId3"/>
          <a:stretch>
            <a:fillRect/>
          </a:stretch>
        </p:blipFill>
        <p:spPr>
          <a:xfrm>
            <a:off x="3607275" y="2157754"/>
            <a:ext cx="7085467" cy="2542491"/>
          </a:xfrm>
          <a:prstGeom prst="rect">
            <a:avLst/>
          </a:prstGeom>
        </p:spPr>
      </p:pic>
      <p:sp>
        <p:nvSpPr>
          <p:cNvPr id="10" name="TextBox 9">
            <a:extLst>
              <a:ext uri="{FF2B5EF4-FFF2-40B4-BE49-F238E27FC236}">
                <a16:creationId xmlns:a16="http://schemas.microsoft.com/office/drawing/2014/main" id="{0F735FD8-B0BD-402C-A695-BFC786183B61}"/>
              </a:ext>
            </a:extLst>
          </p:cNvPr>
          <p:cNvSpPr txBox="1"/>
          <p:nvPr/>
        </p:nvSpPr>
        <p:spPr>
          <a:xfrm>
            <a:off x="3607275" y="5234285"/>
            <a:ext cx="7251394" cy="461665"/>
          </a:xfrm>
          <a:prstGeom prst="rect">
            <a:avLst/>
          </a:prstGeom>
          <a:solidFill>
            <a:srgbClr val="FFF1B3"/>
          </a:solidFill>
        </p:spPr>
        <p:txBody>
          <a:bodyPr wrap="square" rtlCol="0">
            <a:spAutoFit/>
          </a:bodyPr>
          <a:lstStyle/>
          <a:p>
            <a:r>
              <a:rPr lang="en-NZ" sz="2400" dirty="0">
                <a:latin typeface="Calibri" panose="020F0502020204030204" pitchFamily="34" charset="0"/>
                <a:cs typeface="Calibri" panose="020F0502020204030204" pitchFamily="34" charset="0"/>
              </a:rPr>
              <a:t>Varenicline has beneficial effects in a mouse model of HD</a:t>
            </a:r>
          </a:p>
        </p:txBody>
      </p:sp>
      <p:pic>
        <p:nvPicPr>
          <p:cNvPr id="2" name="Picture 1">
            <a:extLst>
              <a:ext uri="{FF2B5EF4-FFF2-40B4-BE49-F238E27FC236}">
                <a16:creationId xmlns:a16="http://schemas.microsoft.com/office/drawing/2014/main" id="{5A81ABF8-B7F0-4ECA-B7C2-D101DA4788B9}"/>
              </a:ext>
            </a:extLst>
          </p:cNvPr>
          <p:cNvPicPr>
            <a:picLocks noChangeAspect="1"/>
          </p:cNvPicPr>
          <p:nvPr/>
        </p:nvPicPr>
        <p:blipFill rotWithShape="1">
          <a:blip r:embed="rId4"/>
          <a:srcRect r="69382"/>
          <a:stretch/>
        </p:blipFill>
        <p:spPr>
          <a:xfrm>
            <a:off x="1040901" y="2453432"/>
            <a:ext cx="1773295" cy="3011685"/>
          </a:xfrm>
          <a:prstGeom prst="rect">
            <a:avLst/>
          </a:prstGeom>
        </p:spPr>
      </p:pic>
    </p:spTree>
    <p:extLst>
      <p:ext uri="{BB962C8B-B14F-4D97-AF65-F5344CB8AC3E}">
        <p14:creationId xmlns:p14="http://schemas.microsoft.com/office/powerpoint/2010/main" val="421318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904903" y="574314"/>
            <a:ext cx="9589838" cy="1143000"/>
          </a:xfrm>
        </p:spPr>
        <p:txBody>
          <a:bodyPr>
            <a:noAutofit/>
          </a:bodyPr>
          <a:lstStyle/>
          <a:p>
            <a:r>
              <a:rPr lang="en-GB" altLang="en-US" b="1" dirty="0">
                <a:solidFill>
                  <a:srgbClr val="2F5597"/>
                </a:solidFill>
                <a:latin typeface="Calibri" panose="020F0502020204030204" pitchFamily="34" charset="0"/>
                <a:cs typeface="Calibri" panose="020F0502020204030204" pitchFamily="34" charset="0"/>
              </a:rPr>
              <a:t>Proof of principle – safety/tolerability</a:t>
            </a:r>
            <a:endParaRPr lang="en-GB" altLang="en-US" dirty="0">
              <a:solidFill>
                <a:srgbClr val="2F5597"/>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AF0AC55E-959B-42A5-88A3-6402F5DB1A44}"/>
              </a:ext>
            </a:extLst>
          </p:cNvPr>
          <p:cNvSpPr txBox="1"/>
          <p:nvPr/>
        </p:nvSpPr>
        <p:spPr>
          <a:xfrm>
            <a:off x="3542403" y="5246985"/>
            <a:ext cx="6735479" cy="461665"/>
          </a:xfrm>
          <a:prstGeom prst="rect">
            <a:avLst/>
          </a:prstGeom>
          <a:solidFill>
            <a:srgbClr val="FFF1B3"/>
          </a:solidFill>
        </p:spPr>
        <p:txBody>
          <a:bodyPr wrap="square" rtlCol="0">
            <a:spAutoFit/>
          </a:bodyPr>
          <a:lstStyle/>
          <a:p>
            <a:r>
              <a:rPr lang="en-NZ" sz="2400" dirty="0">
                <a:latin typeface="Calibri" panose="020F0502020204030204" pitchFamily="34" charset="0"/>
                <a:cs typeface="Calibri" panose="020F0502020204030204" pitchFamily="34" charset="0"/>
              </a:rPr>
              <a:t>Varenicline is safe and improves aspects of cognition </a:t>
            </a:r>
          </a:p>
        </p:txBody>
      </p:sp>
      <p:pic>
        <p:nvPicPr>
          <p:cNvPr id="7" name="Picture 6">
            <a:extLst>
              <a:ext uri="{FF2B5EF4-FFF2-40B4-BE49-F238E27FC236}">
                <a16:creationId xmlns:a16="http://schemas.microsoft.com/office/drawing/2014/main" id="{36E8F7B6-8FF6-40BF-B975-BABB035AECF2}"/>
              </a:ext>
            </a:extLst>
          </p:cNvPr>
          <p:cNvPicPr>
            <a:picLocks noChangeAspect="1"/>
          </p:cNvPicPr>
          <p:nvPr/>
        </p:nvPicPr>
        <p:blipFill rotWithShape="1">
          <a:blip r:embed="rId3"/>
          <a:srcRect r="33572"/>
          <a:stretch/>
        </p:blipFill>
        <p:spPr>
          <a:xfrm>
            <a:off x="3542403" y="2502970"/>
            <a:ext cx="7074000" cy="2193554"/>
          </a:xfrm>
          <a:prstGeom prst="rect">
            <a:avLst/>
          </a:prstGeom>
        </p:spPr>
      </p:pic>
      <p:pic>
        <p:nvPicPr>
          <p:cNvPr id="6" name="Picture 5">
            <a:extLst>
              <a:ext uri="{FF2B5EF4-FFF2-40B4-BE49-F238E27FC236}">
                <a16:creationId xmlns:a16="http://schemas.microsoft.com/office/drawing/2014/main" id="{59692880-A8B3-4519-949A-5A24C223FDD1}"/>
              </a:ext>
            </a:extLst>
          </p:cNvPr>
          <p:cNvPicPr>
            <a:picLocks noChangeAspect="1"/>
          </p:cNvPicPr>
          <p:nvPr/>
        </p:nvPicPr>
        <p:blipFill rotWithShape="1">
          <a:blip r:embed="rId4"/>
          <a:srcRect l="35187" r="34684"/>
          <a:stretch/>
        </p:blipFill>
        <p:spPr>
          <a:xfrm>
            <a:off x="1041622" y="2552114"/>
            <a:ext cx="1744991" cy="3011685"/>
          </a:xfrm>
          <a:prstGeom prst="rect">
            <a:avLst/>
          </a:prstGeom>
        </p:spPr>
      </p:pic>
    </p:spTree>
    <p:extLst>
      <p:ext uri="{BB962C8B-B14F-4D97-AF65-F5344CB8AC3E}">
        <p14:creationId xmlns:p14="http://schemas.microsoft.com/office/powerpoint/2010/main" val="1380227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7688" y="449833"/>
            <a:ext cx="10515600" cy="1325563"/>
          </a:xfrm>
        </p:spPr>
        <p:txBody>
          <a:bodyPr/>
          <a:lstStyle/>
          <a:p>
            <a:r>
              <a:rPr lang="en-NZ" b="1" dirty="0">
                <a:solidFill>
                  <a:srgbClr val="2F5597"/>
                </a:solidFill>
                <a:latin typeface="Calibri" panose="020F0502020204030204" pitchFamily="34" charset="0"/>
                <a:cs typeface="Calibri" panose="020F0502020204030204" pitchFamily="34" charset="0"/>
              </a:rPr>
              <a:t>VCAS-HD study</a:t>
            </a:r>
          </a:p>
        </p:txBody>
      </p:sp>
      <p:sp>
        <p:nvSpPr>
          <p:cNvPr id="7" name="TextBox 6"/>
          <p:cNvSpPr txBox="1"/>
          <p:nvPr/>
        </p:nvSpPr>
        <p:spPr>
          <a:xfrm>
            <a:off x="3584189" y="2002033"/>
            <a:ext cx="6849979" cy="1200329"/>
          </a:xfrm>
          <a:prstGeom prst="rect">
            <a:avLst/>
          </a:prstGeom>
          <a:noFill/>
        </p:spPr>
        <p:txBody>
          <a:bodyPr wrap="square" rtlCol="0">
            <a:spAutoFit/>
          </a:bodyPr>
          <a:lstStyle/>
          <a:p>
            <a:pPr marL="342900" indent="-342900">
              <a:buClr>
                <a:srgbClr val="0070C0"/>
              </a:buClr>
              <a:buFont typeface="Arial" panose="020B0604020202020204" pitchFamily="34" charset="0"/>
              <a:buChar char="•"/>
            </a:pPr>
            <a:r>
              <a:rPr lang="en-NZ" sz="2400" dirty="0">
                <a:latin typeface="Calibri" panose="020F0502020204030204" pitchFamily="34" charset="0"/>
                <a:cs typeface="Calibri" panose="020F0502020204030204" pitchFamily="34" charset="0"/>
              </a:rPr>
              <a:t>Randomised, double-blinded, placebo-controlled</a:t>
            </a:r>
          </a:p>
          <a:p>
            <a:pPr marL="342900" indent="-342900">
              <a:buClr>
                <a:srgbClr val="0070C0"/>
              </a:buClr>
              <a:buFont typeface="Arial" panose="020B0604020202020204" pitchFamily="34" charset="0"/>
              <a:buChar char="•"/>
            </a:pPr>
            <a:r>
              <a:rPr lang="en-NZ" sz="2400" dirty="0">
                <a:latin typeface="Calibri" panose="020F0502020204030204" pitchFamily="34" charset="0"/>
                <a:cs typeface="Calibri" panose="020F0502020204030204" pitchFamily="34" charset="0"/>
              </a:rPr>
              <a:t>Clinical HD (symptomatic), non-smokers</a:t>
            </a:r>
          </a:p>
          <a:p>
            <a:pPr marL="342900" indent="-342900">
              <a:buClr>
                <a:srgbClr val="0070C0"/>
              </a:buClr>
              <a:buFont typeface="Arial" panose="020B0604020202020204" pitchFamily="34" charset="0"/>
              <a:buChar char="•"/>
            </a:pPr>
            <a:r>
              <a:rPr lang="en-NZ" sz="2400" dirty="0">
                <a:latin typeface="Calibri" panose="020F0502020204030204" pitchFamily="34" charset="0"/>
                <a:cs typeface="Calibri" panose="020F0502020204030204" pitchFamily="34" charset="0"/>
              </a:rPr>
              <a:t>Varenicline vs Placebo </a:t>
            </a:r>
          </a:p>
        </p:txBody>
      </p:sp>
      <p:sp>
        <p:nvSpPr>
          <p:cNvPr id="6" name="TextBox 5">
            <a:extLst>
              <a:ext uri="{FF2B5EF4-FFF2-40B4-BE49-F238E27FC236}">
                <a16:creationId xmlns:a16="http://schemas.microsoft.com/office/drawing/2014/main" id="{ABF06EB9-3C7A-41A3-A6EF-B419145F06DC}"/>
              </a:ext>
            </a:extLst>
          </p:cNvPr>
          <p:cNvSpPr txBox="1"/>
          <p:nvPr/>
        </p:nvSpPr>
        <p:spPr>
          <a:xfrm>
            <a:off x="3584189" y="3429000"/>
            <a:ext cx="7827499" cy="2739211"/>
          </a:xfrm>
          <a:prstGeom prst="rect">
            <a:avLst/>
          </a:prstGeom>
          <a:solidFill>
            <a:srgbClr val="CCECFF"/>
          </a:solidFill>
        </p:spPr>
        <p:txBody>
          <a:bodyPr wrap="square">
            <a:spAutoFit/>
          </a:bodyPr>
          <a:lstStyle/>
          <a:p>
            <a:pPr lvl="0">
              <a:lnSpc>
                <a:spcPct val="115000"/>
              </a:lnSpc>
              <a:spcAft>
                <a:spcPts val="0"/>
              </a:spcAft>
            </a:pPr>
            <a:r>
              <a:rPr lang="en-GB" sz="2000" b="1" dirty="0">
                <a:solidFill>
                  <a:srgbClr val="0070C0"/>
                </a:solidFill>
                <a:latin typeface="Calibri" panose="020F0502020204030204" pitchFamily="34" charset="0"/>
                <a:ea typeface="Calibri" panose="020F0502020204030204" pitchFamily="34" charset="0"/>
                <a:cs typeface="Calibri" panose="020F0502020204030204" pitchFamily="34" charset="0"/>
              </a:rPr>
              <a:t>12 week treatment with varenicline will:</a:t>
            </a:r>
          </a:p>
          <a:p>
            <a:pPr lvl="0">
              <a:lnSpc>
                <a:spcPct val="115000"/>
              </a:lnSpc>
              <a:spcAft>
                <a:spcPts val="0"/>
              </a:spcAft>
            </a:pPr>
            <a:r>
              <a:rPr lang="en-GB" sz="2000" b="1" dirty="0">
                <a:latin typeface="Calibri" panose="020F0502020204030204" pitchFamily="34" charset="0"/>
                <a:ea typeface="Calibri" panose="020F0502020204030204" pitchFamily="34" charset="0"/>
                <a:cs typeface="Calibri" panose="020F0502020204030204" pitchFamily="34" charset="0"/>
              </a:rPr>
              <a:t>1.   Improve total functional capacity (TFC)</a:t>
            </a:r>
          </a:p>
          <a:p>
            <a:pPr lvl="0">
              <a:lnSpc>
                <a:spcPct val="115000"/>
              </a:lnSpc>
              <a:spcAft>
                <a:spcPts val="0"/>
              </a:spcAft>
            </a:pPr>
            <a:r>
              <a:rPr lang="en-GB"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GB" sz="2000" i="1" dirty="0">
                <a:latin typeface="Calibri" panose="020F0502020204030204" pitchFamily="34" charset="0"/>
                <a:ea typeface="Calibri" panose="020F0502020204030204" pitchFamily="34" charset="0"/>
                <a:cs typeface="Calibri" panose="020F0502020204030204" pitchFamily="34" charset="0"/>
              </a:rPr>
              <a:t>UHDRS</a:t>
            </a:r>
            <a:endParaRPr lang="en-NZ" sz="2000" i="1" dirty="0">
              <a:latin typeface="Calibri" panose="020F0502020204030204" pitchFamily="34" charset="0"/>
              <a:ea typeface="Calibri" panose="020F0502020204030204" pitchFamily="34" charset="0"/>
              <a:cs typeface="Calibri" panose="020F0502020204030204" pitchFamily="34" charset="0"/>
            </a:endParaRPr>
          </a:p>
          <a:p>
            <a:pPr lvl="0">
              <a:lnSpc>
                <a:spcPct val="115000"/>
              </a:lnSpc>
              <a:spcAft>
                <a:spcPts val="0"/>
              </a:spcAft>
            </a:pPr>
            <a:r>
              <a:rPr lang="en-NZ" sz="2000" b="1" i="1" dirty="0">
                <a:latin typeface="Calibri" panose="020F0502020204030204" pitchFamily="34" charset="0"/>
                <a:ea typeface="Calibri" panose="020F0502020204030204" pitchFamily="34" charset="0"/>
                <a:cs typeface="Calibri" panose="020F0502020204030204" pitchFamily="34" charset="0"/>
              </a:rPr>
              <a:t>2.   </a:t>
            </a:r>
            <a:r>
              <a:rPr lang="en-GB" sz="2000" b="1" dirty="0">
                <a:latin typeface="Calibri" panose="020F0502020204030204" pitchFamily="34" charset="0"/>
                <a:ea typeface="Calibri" panose="020F0502020204030204" pitchFamily="34" charset="0"/>
                <a:cs typeface="Calibri" panose="020F0502020204030204" pitchFamily="34" charset="0"/>
              </a:rPr>
              <a:t>Improve cognitive function</a:t>
            </a:r>
          </a:p>
          <a:p>
            <a:pPr marL="355600" lvl="0" indent="-355600"/>
            <a:r>
              <a:rPr lang="en-GB"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GB" sz="2000" i="1" dirty="0" err="1">
                <a:latin typeface="Calibri" panose="020F0502020204030204" pitchFamily="34" charset="0"/>
                <a:cs typeface="Calibri" panose="020F0502020204030204" pitchFamily="34" charset="0"/>
              </a:rPr>
              <a:t>IntegNeuro</a:t>
            </a:r>
            <a:r>
              <a:rPr lang="en-GB" sz="2000" i="1" dirty="0">
                <a:latin typeface="Calibri" panose="020F0502020204030204" pitchFamily="34" charset="0"/>
                <a:cs typeface="Calibri" panose="020F0502020204030204" pitchFamily="34" charset="0"/>
              </a:rPr>
              <a:t>®: </a:t>
            </a:r>
            <a:r>
              <a:rPr lang="en-NZ" sz="2000" i="1" dirty="0">
                <a:latin typeface="Calibri" panose="020F0502020204030204" pitchFamily="34" charset="0"/>
                <a:cs typeface="Calibri" panose="020F0502020204030204" pitchFamily="34" charset="0"/>
              </a:rPr>
              <a:t>Motor tapping, Go No-Go, Switching attention, Verbal      interference, executive function, emotion recognition</a:t>
            </a:r>
            <a:endParaRPr lang="en-GB" sz="2000" i="1" dirty="0">
              <a:latin typeface="Calibri" panose="020F0502020204030204" pitchFamily="34" charset="0"/>
              <a:cs typeface="Calibri" panose="020F0502020204030204" pitchFamily="34" charset="0"/>
            </a:endParaRPr>
          </a:p>
          <a:p>
            <a:pPr marL="355600" lvl="0" indent="-355600"/>
            <a:r>
              <a:rPr lang="en-GB" sz="2000" b="1" i="1" dirty="0">
                <a:latin typeface="Calibri" panose="020F0502020204030204" pitchFamily="34" charset="0"/>
                <a:ea typeface="Calibri" panose="020F0502020204030204" pitchFamily="34" charset="0"/>
                <a:cs typeface="Calibri" panose="020F0502020204030204" pitchFamily="34" charset="0"/>
              </a:rPr>
              <a:t>3.   </a:t>
            </a:r>
            <a:r>
              <a:rPr lang="en-GB" sz="2000" b="1" dirty="0">
                <a:latin typeface="Calibri" panose="020F0502020204030204" pitchFamily="34" charset="0"/>
                <a:ea typeface="Calibri" panose="020F0502020204030204" pitchFamily="34" charset="0"/>
                <a:cs typeface="Calibri" panose="020F0502020204030204" pitchFamily="34" charset="0"/>
              </a:rPr>
              <a:t>Improve Mood</a:t>
            </a:r>
          </a:p>
          <a:p>
            <a:pPr lvl="0"/>
            <a:r>
              <a:rPr lang="en-GB" sz="2000" b="1" i="1" dirty="0">
                <a:solidFill>
                  <a:srgbClr val="0070C0"/>
                </a:solidFill>
                <a:latin typeface="Calibri" panose="020F0502020204030204" pitchFamily="34" charset="0"/>
                <a:cs typeface="Calibri" panose="020F0502020204030204" pitchFamily="34" charset="0"/>
              </a:rPr>
              <a:t>       </a:t>
            </a:r>
            <a:r>
              <a:rPr lang="en-GB" sz="2000" i="1" dirty="0">
                <a:latin typeface="Calibri" panose="020F0502020204030204" pitchFamily="34" charset="0"/>
                <a:cs typeface="Calibri" panose="020F0502020204030204" pitchFamily="34" charset="0"/>
              </a:rPr>
              <a:t>Clinical rating scales</a:t>
            </a:r>
            <a:r>
              <a:rPr lang="en-GB" sz="2000" b="1" i="1" dirty="0">
                <a:latin typeface="Calibri" panose="020F0502020204030204" pitchFamily="34" charset="0"/>
                <a:cs typeface="Calibri" panose="020F0502020204030204" pitchFamily="34" charset="0"/>
              </a:rPr>
              <a:t>: </a:t>
            </a:r>
            <a:r>
              <a:rPr lang="en-GB" sz="2000" i="1" dirty="0">
                <a:latin typeface="Calibri" panose="020F0502020204030204" pitchFamily="34" charset="0"/>
                <a:cs typeface="Calibri" panose="020F0502020204030204" pitchFamily="34" charset="0"/>
              </a:rPr>
              <a:t>depression, anxiety and irritability12-week</a:t>
            </a:r>
            <a:endParaRPr lang="en-NZ" sz="2000" i="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B827127-DC31-45CC-A2FE-F72596337FB0}"/>
              </a:ext>
            </a:extLst>
          </p:cNvPr>
          <p:cNvPicPr>
            <a:picLocks noChangeAspect="1"/>
          </p:cNvPicPr>
          <p:nvPr/>
        </p:nvPicPr>
        <p:blipFill rotWithShape="1">
          <a:blip r:embed="rId3"/>
          <a:srcRect l="70313"/>
          <a:stretch/>
        </p:blipFill>
        <p:spPr>
          <a:xfrm>
            <a:off x="1003198" y="2398420"/>
            <a:ext cx="1719386" cy="3011685"/>
          </a:xfrm>
          <a:prstGeom prst="rect">
            <a:avLst/>
          </a:prstGeom>
        </p:spPr>
      </p:pic>
    </p:spTree>
    <p:extLst>
      <p:ext uri="{BB962C8B-B14F-4D97-AF65-F5344CB8AC3E}">
        <p14:creationId xmlns:p14="http://schemas.microsoft.com/office/powerpoint/2010/main" val="553950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ext Box 3"/>
          <p:cNvSpPr txBox="1">
            <a:spLocks noChangeArrowheads="1"/>
          </p:cNvSpPr>
          <p:nvPr/>
        </p:nvSpPr>
        <p:spPr bwMode="auto">
          <a:xfrm>
            <a:off x="976094" y="709446"/>
            <a:ext cx="509299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Arial" panose="020B0604020202020204" pitchFamily="34" charset="0"/>
              </a:rPr>
              <a:t>Huntington’s Disease</a:t>
            </a:r>
          </a:p>
        </p:txBody>
      </p:sp>
      <p:sp>
        <p:nvSpPr>
          <p:cNvPr id="4" name="AutoShape 2" descr="Image result for nz shape gre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1802;p85"/>
          <p:cNvSpPr/>
          <p:nvPr/>
        </p:nvSpPr>
        <p:spPr>
          <a:xfrm>
            <a:off x="6659858" y="5690983"/>
            <a:ext cx="220799" cy="212726"/>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0407A6A-21DD-481C-B7AC-E9182A866ED5}"/>
              </a:ext>
            </a:extLst>
          </p:cNvPr>
          <p:cNvSpPr txBox="1"/>
          <p:nvPr/>
        </p:nvSpPr>
        <p:spPr>
          <a:xfrm>
            <a:off x="976094" y="1900931"/>
            <a:ext cx="10452466"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chemeClr val="accent2"/>
              </a:buClr>
              <a:buSzPct val="120000"/>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Fatal, inherited neurodegenerative disorder</a:t>
            </a:r>
          </a:p>
          <a:p>
            <a:pPr marL="342900" marR="0" lvl="0" indent="-342900" algn="l" defTabSz="914400" rtl="0" eaLnBrk="1" fontAlgn="auto" latinLnBrk="0" hangingPunct="1">
              <a:lnSpc>
                <a:spcPct val="100000"/>
              </a:lnSpc>
              <a:spcBef>
                <a:spcPts val="0"/>
              </a:spcBef>
              <a:spcAft>
                <a:spcPts val="0"/>
              </a:spcAft>
              <a:buClr>
                <a:schemeClr val="accent2"/>
              </a:buClr>
              <a:buSzPct val="120000"/>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1:10,000 people in NZ</a:t>
            </a:r>
          </a:p>
        </p:txBody>
      </p:sp>
      <p:sp>
        <p:nvSpPr>
          <p:cNvPr id="40" name="TextBox 39">
            <a:extLst>
              <a:ext uri="{FF2B5EF4-FFF2-40B4-BE49-F238E27FC236}">
                <a16:creationId xmlns:a16="http://schemas.microsoft.com/office/drawing/2014/main" id="{11902BC5-9BF4-49B4-90AD-D882CDBC7290}"/>
              </a:ext>
            </a:extLst>
          </p:cNvPr>
          <p:cNvSpPr txBox="1"/>
          <p:nvPr/>
        </p:nvSpPr>
        <p:spPr>
          <a:xfrm>
            <a:off x="79198" y="48062"/>
            <a:ext cx="302305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1"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https://thenounproject.com/</a:t>
            </a:r>
          </a:p>
        </p:txBody>
      </p:sp>
      <p:pic>
        <p:nvPicPr>
          <p:cNvPr id="2" name="Picture 1">
            <a:extLst>
              <a:ext uri="{FF2B5EF4-FFF2-40B4-BE49-F238E27FC236}">
                <a16:creationId xmlns:a16="http://schemas.microsoft.com/office/drawing/2014/main" id="{23FBCD79-059E-B6C1-7931-ADE982225EB9}"/>
              </a:ext>
            </a:extLst>
          </p:cNvPr>
          <p:cNvPicPr>
            <a:picLocks noChangeAspect="1"/>
          </p:cNvPicPr>
          <p:nvPr/>
        </p:nvPicPr>
        <p:blipFill>
          <a:blip r:embed="rId3"/>
          <a:stretch>
            <a:fillRect/>
          </a:stretch>
        </p:blipFill>
        <p:spPr>
          <a:xfrm>
            <a:off x="8308065" y="2880730"/>
            <a:ext cx="3381636" cy="2761697"/>
          </a:xfrm>
          <a:prstGeom prst="rect">
            <a:avLst/>
          </a:prstGeom>
        </p:spPr>
      </p:pic>
      <p:sp>
        <p:nvSpPr>
          <p:cNvPr id="5" name="TextBox 4">
            <a:extLst>
              <a:ext uri="{FF2B5EF4-FFF2-40B4-BE49-F238E27FC236}">
                <a16:creationId xmlns:a16="http://schemas.microsoft.com/office/drawing/2014/main" id="{6E0C406D-0057-062A-7EAF-19AE8193D31C}"/>
              </a:ext>
            </a:extLst>
          </p:cNvPr>
          <p:cNvSpPr txBox="1"/>
          <p:nvPr/>
        </p:nvSpPr>
        <p:spPr>
          <a:xfrm>
            <a:off x="976094" y="5797346"/>
            <a:ext cx="7125092" cy="461665"/>
          </a:xfrm>
          <a:prstGeom prst="rect">
            <a:avLst/>
          </a:prstGeom>
          <a:noFill/>
        </p:spPr>
        <p:txBody>
          <a:bodyPr wrap="none" rtlCol="0">
            <a:spAutoFit/>
          </a:bodyPr>
          <a:lstStyle/>
          <a:p>
            <a:pPr marL="342900" indent="-342900">
              <a:buClr>
                <a:schemeClr val="accent2"/>
              </a:buClr>
              <a:buSzPct val="120000"/>
              <a:buFont typeface="Arial" panose="020B0604020202020204" pitchFamily="34" charset="0"/>
              <a:buChar char="•"/>
            </a:pPr>
            <a:r>
              <a:rPr lang="en-NZ" sz="2400" dirty="0"/>
              <a:t>Progressive </a:t>
            </a:r>
            <a:r>
              <a:rPr lang="en-NZ" sz="2400" dirty="0">
                <a:sym typeface="Wingdings" panose="05000000000000000000" pitchFamily="2" charset="2"/>
              </a:rPr>
              <a:t> death  ~20 years after symptom onset</a:t>
            </a:r>
          </a:p>
        </p:txBody>
      </p:sp>
      <p:pic>
        <p:nvPicPr>
          <p:cNvPr id="7" name="Picture 6">
            <a:extLst>
              <a:ext uri="{FF2B5EF4-FFF2-40B4-BE49-F238E27FC236}">
                <a16:creationId xmlns:a16="http://schemas.microsoft.com/office/drawing/2014/main" id="{D752AD1F-4863-B49A-E0A4-37B7369FE86F}"/>
              </a:ext>
            </a:extLst>
          </p:cNvPr>
          <p:cNvPicPr>
            <a:picLocks noChangeAspect="1"/>
          </p:cNvPicPr>
          <p:nvPr/>
        </p:nvPicPr>
        <p:blipFill>
          <a:blip r:embed="rId4"/>
          <a:stretch>
            <a:fillRect/>
          </a:stretch>
        </p:blipFill>
        <p:spPr>
          <a:xfrm>
            <a:off x="1218147" y="3150165"/>
            <a:ext cx="6640985" cy="2073891"/>
          </a:xfrm>
          <a:prstGeom prst="rect">
            <a:avLst/>
          </a:prstGeom>
        </p:spPr>
      </p:pic>
      <p:pic>
        <p:nvPicPr>
          <p:cNvPr id="3" name="Picture 2">
            <a:extLst>
              <a:ext uri="{FF2B5EF4-FFF2-40B4-BE49-F238E27FC236}">
                <a16:creationId xmlns:a16="http://schemas.microsoft.com/office/drawing/2014/main" id="{CB3BF423-5F70-467F-C31B-A5CB61E67B89}"/>
              </a:ext>
            </a:extLst>
          </p:cNvPr>
          <p:cNvPicPr>
            <a:picLocks noChangeAspect="1"/>
          </p:cNvPicPr>
          <p:nvPr/>
        </p:nvPicPr>
        <p:blipFill>
          <a:blip r:embed="rId5"/>
          <a:stretch>
            <a:fillRect/>
          </a:stretch>
        </p:blipFill>
        <p:spPr>
          <a:xfrm>
            <a:off x="8032256" y="895566"/>
            <a:ext cx="1817914" cy="1817914"/>
          </a:xfrm>
          <a:prstGeom prst="rect">
            <a:avLst/>
          </a:prstGeom>
        </p:spPr>
      </p:pic>
      <p:sp>
        <p:nvSpPr>
          <p:cNvPr id="6" name="TextBox 5">
            <a:extLst>
              <a:ext uri="{FF2B5EF4-FFF2-40B4-BE49-F238E27FC236}">
                <a16:creationId xmlns:a16="http://schemas.microsoft.com/office/drawing/2014/main" id="{3FE540ED-848C-E452-C991-C605B10F5DBD}"/>
              </a:ext>
            </a:extLst>
          </p:cNvPr>
          <p:cNvSpPr txBox="1"/>
          <p:nvPr/>
        </p:nvSpPr>
        <p:spPr>
          <a:xfrm>
            <a:off x="9998883" y="1327469"/>
            <a:ext cx="1690818" cy="954107"/>
          </a:xfrm>
          <a:prstGeom prst="rect">
            <a:avLst/>
          </a:prstGeom>
          <a:solidFill>
            <a:schemeClr val="accent1">
              <a:lumMod val="20000"/>
              <a:lumOff val="80000"/>
            </a:schemeClr>
          </a:solidFill>
        </p:spPr>
        <p:txBody>
          <a:bodyPr wrap="square" rtlCol="0">
            <a:spAutoFit/>
          </a:bodyPr>
          <a:lstStyle/>
          <a:p>
            <a:r>
              <a:rPr lang="en-NZ" sz="1400" dirty="0"/>
              <a:t>Loss of </a:t>
            </a:r>
          </a:p>
          <a:p>
            <a:pPr marL="285750" indent="-285750">
              <a:buFont typeface="Arial" panose="020B0604020202020204" pitchFamily="34" charset="0"/>
              <a:buChar char="•"/>
            </a:pPr>
            <a:r>
              <a:rPr lang="en-NZ" sz="1400" dirty="0"/>
              <a:t>Medium spiny neurons</a:t>
            </a:r>
          </a:p>
          <a:p>
            <a:pPr marL="285750" indent="-285750">
              <a:buFont typeface="Arial" panose="020B0604020202020204" pitchFamily="34" charset="0"/>
              <a:buChar char="•"/>
            </a:pPr>
            <a:r>
              <a:rPr lang="en-NZ" sz="1400" dirty="0"/>
              <a:t>Inhibitory input</a:t>
            </a:r>
          </a:p>
        </p:txBody>
      </p:sp>
    </p:spTree>
    <p:extLst>
      <p:ext uri="{BB962C8B-B14F-4D97-AF65-F5344CB8AC3E}">
        <p14:creationId xmlns:p14="http://schemas.microsoft.com/office/powerpoint/2010/main" val="9158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503" y="461944"/>
            <a:ext cx="10515600" cy="1325563"/>
          </a:xfrm>
        </p:spPr>
        <p:txBody>
          <a:bodyPr/>
          <a:lstStyle/>
          <a:p>
            <a:r>
              <a:rPr lang="en-NZ" b="1" dirty="0">
                <a:solidFill>
                  <a:srgbClr val="2F5597"/>
                </a:solidFill>
                <a:latin typeface="Calibri" panose="020F0502020204030204" pitchFamily="34" charset="0"/>
                <a:cs typeface="Calibri" panose="020F0502020204030204" pitchFamily="34" charset="0"/>
              </a:rPr>
              <a:t>VCAS study protocol</a:t>
            </a:r>
          </a:p>
        </p:txBody>
      </p:sp>
      <p:pic>
        <p:nvPicPr>
          <p:cNvPr id="11" name="Picture 10">
            <a:extLst>
              <a:ext uri="{FF2B5EF4-FFF2-40B4-BE49-F238E27FC236}">
                <a16:creationId xmlns:a16="http://schemas.microsoft.com/office/drawing/2014/main" id="{234746AA-F2DB-4D4E-AB02-A0CD11A4FACF}"/>
              </a:ext>
            </a:extLst>
          </p:cNvPr>
          <p:cNvPicPr>
            <a:picLocks noChangeAspect="1"/>
          </p:cNvPicPr>
          <p:nvPr/>
        </p:nvPicPr>
        <p:blipFill>
          <a:blip r:embed="rId3"/>
          <a:stretch>
            <a:fillRect/>
          </a:stretch>
        </p:blipFill>
        <p:spPr>
          <a:xfrm>
            <a:off x="999020" y="1927659"/>
            <a:ext cx="5618044" cy="2347412"/>
          </a:xfrm>
          <a:prstGeom prst="rect">
            <a:avLst/>
          </a:prstGeom>
        </p:spPr>
      </p:pic>
      <p:grpSp>
        <p:nvGrpSpPr>
          <p:cNvPr id="5" name="Group 4">
            <a:extLst>
              <a:ext uri="{FF2B5EF4-FFF2-40B4-BE49-F238E27FC236}">
                <a16:creationId xmlns:a16="http://schemas.microsoft.com/office/drawing/2014/main" id="{403A9105-BE9A-4D28-AE2C-A39E52B85BC6}"/>
              </a:ext>
            </a:extLst>
          </p:cNvPr>
          <p:cNvGrpSpPr/>
          <p:nvPr/>
        </p:nvGrpSpPr>
        <p:grpSpPr>
          <a:xfrm>
            <a:off x="4798785" y="4238038"/>
            <a:ext cx="6931660" cy="2250310"/>
            <a:chOff x="4406900" y="4145746"/>
            <a:chExt cx="6931660" cy="2250310"/>
          </a:xfrm>
        </p:grpSpPr>
        <p:pic>
          <p:nvPicPr>
            <p:cNvPr id="3" name="Picture 2">
              <a:extLst>
                <a:ext uri="{FF2B5EF4-FFF2-40B4-BE49-F238E27FC236}">
                  <a16:creationId xmlns:a16="http://schemas.microsoft.com/office/drawing/2014/main" id="{142CD0BC-69D2-4B72-B564-BFA16C646A6E}"/>
                </a:ext>
              </a:extLst>
            </p:cNvPr>
            <p:cNvPicPr>
              <a:picLocks noChangeAspect="1"/>
            </p:cNvPicPr>
            <p:nvPr/>
          </p:nvPicPr>
          <p:blipFill>
            <a:blip r:embed="rId4"/>
            <a:stretch>
              <a:fillRect/>
            </a:stretch>
          </p:blipFill>
          <p:spPr>
            <a:xfrm>
              <a:off x="4406900" y="4415224"/>
              <a:ext cx="6337300" cy="1980832"/>
            </a:xfrm>
            <a:prstGeom prst="rect">
              <a:avLst/>
            </a:prstGeom>
          </p:spPr>
        </p:pic>
        <p:sp>
          <p:nvSpPr>
            <p:cNvPr id="4" name="Rectangle 3">
              <a:extLst>
                <a:ext uri="{FF2B5EF4-FFF2-40B4-BE49-F238E27FC236}">
                  <a16:creationId xmlns:a16="http://schemas.microsoft.com/office/drawing/2014/main" id="{1A51C570-6D20-4658-8D74-6B49C581FF05}"/>
                </a:ext>
              </a:extLst>
            </p:cNvPr>
            <p:cNvSpPr/>
            <p:nvPr/>
          </p:nvSpPr>
          <p:spPr>
            <a:xfrm>
              <a:off x="10371909" y="4145746"/>
              <a:ext cx="966651" cy="10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pic>
        <p:nvPicPr>
          <p:cNvPr id="6" name="Picture 5">
            <a:extLst>
              <a:ext uri="{FF2B5EF4-FFF2-40B4-BE49-F238E27FC236}">
                <a16:creationId xmlns:a16="http://schemas.microsoft.com/office/drawing/2014/main" id="{CAB2A795-A71F-4E9D-B428-98CA42D89686}"/>
              </a:ext>
            </a:extLst>
          </p:cNvPr>
          <p:cNvPicPr>
            <a:picLocks noChangeAspect="1"/>
          </p:cNvPicPr>
          <p:nvPr/>
        </p:nvPicPr>
        <p:blipFill rotWithShape="1">
          <a:blip r:embed="rId5"/>
          <a:srcRect t="50189"/>
          <a:stretch/>
        </p:blipFill>
        <p:spPr>
          <a:xfrm>
            <a:off x="7340397" y="1392557"/>
            <a:ext cx="4273323" cy="1328856"/>
          </a:xfrm>
          <a:prstGeom prst="rect">
            <a:avLst/>
          </a:prstGeom>
        </p:spPr>
      </p:pic>
    </p:spTree>
    <p:extLst>
      <p:ext uri="{BB962C8B-B14F-4D97-AF65-F5344CB8AC3E}">
        <p14:creationId xmlns:p14="http://schemas.microsoft.com/office/powerpoint/2010/main" val="28839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E25B-0FD7-4885-A9B6-A5C7AEEB64E2}"/>
              </a:ext>
            </a:extLst>
          </p:cNvPr>
          <p:cNvSpPr>
            <a:spLocks noGrp="1"/>
          </p:cNvSpPr>
          <p:nvPr>
            <p:ph type="title"/>
          </p:nvPr>
        </p:nvSpPr>
        <p:spPr>
          <a:xfrm>
            <a:off x="939800" y="456415"/>
            <a:ext cx="10515600" cy="1325563"/>
          </a:xfrm>
        </p:spPr>
        <p:txBody>
          <a:bodyPr/>
          <a:lstStyle/>
          <a:p>
            <a:r>
              <a:rPr lang="en-NZ" b="1" dirty="0">
                <a:solidFill>
                  <a:srgbClr val="2F5597"/>
                </a:solidFill>
                <a:latin typeface="Calibri" panose="020F0502020204030204" pitchFamily="34" charset="0"/>
                <a:cs typeface="Calibri" panose="020F0502020204030204" pitchFamily="34" charset="0"/>
              </a:rPr>
              <a:t>Primary Endpoint</a:t>
            </a:r>
          </a:p>
        </p:txBody>
      </p:sp>
      <p:sp>
        <p:nvSpPr>
          <p:cNvPr id="27" name="Rectangle 26">
            <a:extLst>
              <a:ext uri="{FF2B5EF4-FFF2-40B4-BE49-F238E27FC236}">
                <a16:creationId xmlns:a16="http://schemas.microsoft.com/office/drawing/2014/main" id="{02225502-DE83-4E9C-A1E3-3AE01E377879}"/>
              </a:ext>
            </a:extLst>
          </p:cNvPr>
          <p:cNvSpPr/>
          <p:nvPr/>
        </p:nvSpPr>
        <p:spPr>
          <a:xfrm>
            <a:off x="5371258" y="2518979"/>
            <a:ext cx="5707599" cy="373109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TextBox 27">
            <a:extLst>
              <a:ext uri="{FF2B5EF4-FFF2-40B4-BE49-F238E27FC236}">
                <a16:creationId xmlns:a16="http://schemas.microsoft.com/office/drawing/2014/main" id="{1387542E-7505-4455-AD73-D8CF74C1DF43}"/>
              </a:ext>
            </a:extLst>
          </p:cNvPr>
          <p:cNvSpPr txBox="1"/>
          <p:nvPr/>
        </p:nvSpPr>
        <p:spPr>
          <a:xfrm flipH="1">
            <a:off x="7085374" y="1345623"/>
            <a:ext cx="3936305" cy="923330"/>
          </a:xfrm>
          <a:prstGeom prst="rect">
            <a:avLst/>
          </a:prstGeom>
          <a:solidFill>
            <a:srgbClr val="CCECFF"/>
          </a:solidFill>
        </p:spPr>
        <p:txBody>
          <a:bodyPr wrap="square" rtlCol="0">
            <a:spAutoFit/>
          </a:bodyPr>
          <a:lstStyle/>
          <a:p>
            <a:pPr marL="285750" indent="-285750">
              <a:buClr>
                <a:srgbClr val="0070C0"/>
              </a:buClr>
              <a:buFont typeface="Arial" panose="020B0604020202020204" pitchFamily="34" charset="0"/>
              <a:buChar char="•"/>
            </a:pPr>
            <a:r>
              <a:rPr lang="en-NZ" i="1" dirty="0">
                <a:latin typeface="Calibri" panose="020F0502020204030204" pitchFamily="34" charset="0"/>
                <a:cs typeface="Calibri" panose="020F0502020204030204" pitchFamily="34" charset="0"/>
              </a:rPr>
              <a:t>~25% decline in TFC in placebo group</a:t>
            </a:r>
          </a:p>
          <a:p>
            <a:pPr marL="285750" indent="-285750">
              <a:buClr>
                <a:srgbClr val="0070C0"/>
              </a:buClr>
              <a:buFont typeface="Arial" panose="020B0604020202020204" pitchFamily="34" charset="0"/>
              <a:buChar char="•"/>
            </a:pPr>
            <a:r>
              <a:rPr lang="en-NZ" i="1" dirty="0">
                <a:latin typeface="Calibri" panose="020F0502020204030204" pitchFamily="34" charset="0"/>
                <a:cs typeface="Calibri" panose="020F0502020204030204" pitchFamily="34" charset="0"/>
              </a:rPr>
              <a:t>No decline in </a:t>
            </a:r>
            <a:r>
              <a:rPr lang="en-NZ" b="1" i="1" dirty="0">
                <a:latin typeface="Calibri" panose="020F0502020204030204" pitchFamily="34" charset="0"/>
                <a:cs typeface="Calibri" panose="020F0502020204030204" pitchFamily="34" charset="0"/>
              </a:rPr>
              <a:t>varenicline</a:t>
            </a:r>
            <a:r>
              <a:rPr lang="en-NZ" i="1" dirty="0">
                <a:latin typeface="Calibri" panose="020F0502020204030204" pitchFamily="34" charset="0"/>
                <a:cs typeface="Calibri" panose="020F0502020204030204" pitchFamily="34" charset="0"/>
              </a:rPr>
              <a:t> group</a:t>
            </a:r>
          </a:p>
          <a:p>
            <a:pPr marL="285750" indent="-285750">
              <a:buClr>
                <a:srgbClr val="0070C0"/>
              </a:buClr>
              <a:buFont typeface="Arial" panose="020B0604020202020204" pitchFamily="34" charset="0"/>
              <a:buChar char="•"/>
            </a:pPr>
            <a:r>
              <a:rPr lang="en-NZ" i="1" dirty="0">
                <a:latin typeface="Calibri" panose="020F0502020204030204" pitchFamily="34" charset="0"/>
                <a:cs typeface="Calibri" panose="020F0502020204030204" pitchFamily="34" charset="0"/>
              </a:rPr>
              <a:t>Long-lasting effect?</a:t>
            </a:r>
          </a:p>
        </p:txBody>
      </p:sp>
      <p:sp>
        <p:nvSpPr>
          <p:cNvPr id="41" name="TextBox 40">
            <a:extLst>
              <a:ext uri="{FF2B5EF4-FFF2-40B4-BE49-F238E27FC236}">
                <a16:creationId xmlns:a16="http://schemas.microsoft.com/office/drawing/2014/main" id="{83E1CA3D-6DEA-4A45-963A-FCDD77EECC35}"/>
              </a:ext>
            </a:extLst>
          </p:cNvPr>
          <p:cNvSpPr txBox="1"/>
          <p:nvPr/>
        </p:nvSpPr>
        <p:spPr>
          <a:xfrm>
            <a:off x="8378743" y="2736215"/>
            <a:ext cx="312906" cy="400110"/>
          </a:xfrm>
          <a:prstGeom prst="rect">
            <a:avLst/>
          </a:prstGeom>
          <a:noFill/>
        </p:spPr>
        <p:txBody>
          <a:bodyPr wrap="none" rtlCol="0">
            <a:spAutoFit/>
          </a:bodyPr>
          <a:lstStyle/>
          <a:p>
            <a:r>
              <a:rPr lang="en-NZ" sz="2000" b="1" dirty="0">
                <a:solidFill>
                  <a:srgbClr val="454545"/>
                </a:solidFill>
                <a:latin typeface="Calibri" panose="020F0502020204030204" pitchFamily="34" charset="0"/>
                <a:cs typeface="Calibri" panose="020F0502020204030204" pitchFamily="34" charset="0"/>
              </a:rPr>
              <a:t>*</a:t>
            </a:r>
          </a:p>
        </p:txBody>
      </p:sp>
      <p:sp>
        <p:nvSpPr>
          <p:cNvPr id="42" name="TextBox 41">
            <a:extLst>
              <a:ext uri="{FF2B5EF4-FFF2-40B4-BE49-F238E27FC236}">
                <a16:creationId xmlns:a16="http://schemas.microsoft.com/office/drawing/2014/main" id="{FFA6C7DA-935F-42B0-9824-281683FB3CEF}"/>
              </a:ext>
            </a:extLst>
          </p:cNvPr>
          <p:cNvSpPr txBox="1"/>
          <p:nvPr/>
        </p:nvSpPr>
        <p:spPr>
          <a:xfrm>
            <a:off x="9235503" y="3028890"/>
            <a:ext cx="312906" cy="400110"/>
          </a:xfrm>
          <a:prstGeom prst="rect">
            <a:avLst/>
          </a:prstGeom>
          <a:noFill/>
        </p:spPr>
        <p:txBody>
          <a:bodyPr wrap="none" rtlCol="0">
            <a:spAutoFit/>
          </a:bodyPr>
          <a:lstStyle/>
          <a:p>
            <a:r>
              <a:rPr lang="en-NZ" sz="2000" b="1" dirty="0">
                <a:solidFill>
                  <a:srgbClr val="454545"/>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1C3BF3EB-FF0C-9BAF-4B2F-101021B926C5}"/>
              </a:ext>
            </a:extLst>
          </p:cNvPr>
          <p:cNvGrpSpPr/>
          <p:nvPr/>
        </p:nvGrpSpPr>
        <p:grpSpPr>
          <a:xfrm>
            <a:off x="939800" y="2647324"/>
            <a:ext cx="10139057" cy="3756912"/>
            <a:chOff x="939800" y="2647324"/>
            <a:chExt cx="10139057" cy="3756912"/>
          </a:xfrm>
        </p:grpSpPr>
        <p:grpSp>
          <p:nvGrpSpPr>
            <p:cNvPr id="26" name="Group 25">
              <a:extLst>
                <a:ext uri="{FF2B5EF4-FFF2-40B4-BE49-F238E27FC236}">
                  <a16:creationId xmlns:a16="http://schemas.microsoft.com/office/drawing/2014/main" id="{1CC93C75-19E1-462D-88F7-CFC6A34954D1}"/>
                </a:ext>
              </a:extLst>
            </p:cNvPr>
            <p:cNvGrpSpPr/>
            <p:nvPr/>
          </p:nvGrpSpPr>
          <p:grpSpPr>
            <a:xfrm>
              <a:off x="939800" y="2647324"/>
              <a:ext cx="10139057" cy="3756912"/>
              <a:chOff x="1569330" y="2404952"/>
              <a:chExt cx="10139057" cy="3756912"/>
            </a:xfrm>
          </p:grpSpPr>
          <p:pic>
            <p:nvPicPr>
              <p:cNvPr id="4" name="Picture 3">
                <a:extLst>
                  <a:ext uri="{FF2B5EF4-FFF2-40B4-BE49-F238E27FC236}">
                    <a16:creationId xmlns:a16="http://schemas.microsoft.com/office/drawing/2014/main" id="{079405DB-E1A4-45AC-A37C-21745E6F4294}"/>
                  </a:ext>
                </a:extLst>
              </p:cNvPr>
              <p:cNvPicPr>
                <a:picLocks noChangeAspect="1"/>
              </p:cNvPicPr>
              <p:nvPr/>
            </p:nvPicPr>
            <p:blipFill rotWithShape="1">
              <a:blip r:embed="rId2"/>
              <a:srcRect t="11663" r="50000"/>
              <a:stretch/>
            </p:blipFill>
            <p:spPr>
              <a:xfrm>
                <a:off x="1569330" y="2561650"/>
                <a:ext cx="4526670" cy="3600214"/>
              </a:xfrm>
              <a:prstGeom prst="rect">
                <a:avLst/>
              </a:prstGeom>
            </p:spPr>
          </p:pic>
          <p:sp>
            <p:nvSpPr>
              <p:cNvPr id="11" name="Rectangle 10">
                <a:extLst>
                  <a:ext uri="{FF2B5EF4-FFF2-40B4-BE49-F238E27FC236}">
                    <a16:creationId xmlns:a16="http://schemas.microsoft.com/office/drawing/2014/main" id="{EF3DAF16-A7F0-44E8-B864-343120F78BED}"/>
                  </a:ext>
                </a:extLst>
              </p:cNvPr>
              <p:cNvSpPr/>
              <p:nvPr/>
            </p:nvSpPr>
            <p:spPr>
              <a:xfrm>
                <a:off x="6445405" y="3278459"/>
                <a:ext cx="379141" cy="1393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a:extLst>
                  <a:ext uri="{FF2B5EF4-FFF2-40B4-BE49-F238E27FC236}">
                    <a16:creationId xmlns:a16="http://schemas.microsoft.com/office/drawing/2014/main" id="{576924AA-CF10-4047-92FD-58AF2B162E86}"/>
                  </a:ext>
                </a:extLst>
              </p:cNvPr>
              <p:cNvPicPr>
                <a:picLocks noChangeAspect="1"/>
              </p:cNvPicPr>
              <p:nvPr/>
            </p:nvPicPr>
            <p:blipFill>
              <a:blip r:embed="rId3"/>
              <a:stretch>
                <a:fillRect/>
              </a:stretch>
            </p:blipFill>
            <p:spPr>
              <a:xfrm>
                <a:off x="5931888" y="2765502"/>
                <a:ext cx="463336" cy="2993395"/>
              </a:xfrm>
              <a:prstGeom prst="rect">
                <a:avLst/>
              </a:prstGeom>
            </p:spPr>
          </p:pic>
          <p:pic>
            <p:nvPicPr>
              <p:cNvPr id="12" name="Picture 11">
                <a:extLst>
                  <a:ext uri="{FF2B5EF4-FFF2-40B4-BE49-F238E27FC236}">
                    <a16:creationId xmlns:a16="http://schemas.microsoft.com/office/drawing/2014/main" id="{0ACF606E-5530-4250-9582-9D0F3511C872}"/>
                  </a:ext>
                </a:extLst>
              </p:cNvPr>
              <p:cNvPicPr>
                <a:picLocks noChangeAspect="1"/>
              </p:cNvPicPr>
              <p:nvPr/>
            </p:nvPicPr>
            <p:blipFill rotWithShape="1">
              <a:blip r:embed="rId4"/>
              <a:srcRect l="7890" r="18367" b="24602"/>
              <a:stretch/>
            </p:blipFill>
            <p:spPr>
              <a:xfrm>
                <a:off x="6434251" y="2475571"/>
                <a:ext cx="3757961" cy="2787804"/>
              </a:xfrm>
              <a:prstGeom prst="rect">
                <a:avLst/>
              </a:prstGeom>
            </p:spPr>
          </p:pic>
          <p:pic>
            <p:nvPicPr>
              <p:cNvPr id="13" name="Picture 12">
                <a:extLst>
                  <a:ext uri="{FF2B5EF4-FFF2-40B4-BE49-F238E27FC236}">
                    <a16:creationId xmlns:a16="http://schemas.microsoft.com/office/drawing/2014/main" id="{48703419-6054-4A19-9857-59F88A7DEF34}"/>
                  </a:ext>
                </a:extLst>
              </p:cNvPr>
              <p:cNvPicPr>
                <a:picLocks noChangeAspect="1"/>
              </p:cNvPicPr>
              <p:nvPr/>
            </p:nvPicPr>
            <p:blipFill rotWithShape="1">
              <a:blip r:embed="rId2"/>
              <a:srcRect l="35868" t="11663" r="50000"/>
              <a:stretch/>
            </p:blipFill>
            <p:spPr>
              <a:xfrm>
                <a:off x="10429044" y="2561650"/>
                <a:ext cx="1279343" cy="3600214"/>
              </a:xfrm>
              <a:prstGeom prst="rect">
                <a:avLst/>
              </a:prstGeom>
            </p:spPr>
          </p:pic>
          <p:sp>
            <p:nvSpPr>
              <p:cNvPr id="19" name="TextBox 18">
                <a:extLst>
                  <a:ext uri="{FF2B5EF4-FFF2-40B4-BE49-F238E27FC236}">
                    <a16:creationId xmlns:a16="http://schemas.microsoft.com/office/drawing/2014/main" id="{BA268EFE-553A-4184-80AE-D4191B0167CD}"/>
                  </a:ext>
                </a:extLst>
              </p:cNvPr>
              <p:cNvSpPr txBox="1"/>
              <p:nvPr/>
            </p:nvSpPr>
            <p:spPr>
              <a:xfrm>
                <a:off x="9699082" y="5313994"/>
                <a:ext cx="675506" cy="338554"/>
              </a:xfrm>
              <a:prstGeom prst="rect">
                <a:avLst/>
              </a:prstGeom>
              <a:noFill/>
            </p:spPr>
            <p:txBody>
              <a:bodyPr wrap="none" rtlCol="0">
                <a:spAutoFit/>
              </a:bodyPr>
              <a:lstStyle/>
              <a:p>
                <a:r>
                  <a:rPr lang="en-NZ" sz="1600" b="1" dirty="0">
                    <a:latin typeface="Arial Narrow" panose="020B0606020202030204" pitchFamily="34" charset="0"/>
                    <a:cs typeface="Arial" panose="020B0604020202020204" pitchFamily="34" charset="0"/>
                  </a:rPr>
                  <a:t>Visit 3</a:t>
                </a:r>
              </a:p>
            </p:txBody>
          </p:sp>
          <p:sp>
            <p:nvSpPr>
              <p:cNvPr id="20" name="TextBox 19">
                <a:extLst>
                  <a:ext uri="{FF2B5EF4-FFF2-40B4-BE49-F238E27FC236}">
                    <a16:creationId xmlns:a16="http://schemas.microsoft.com/office/drawing/2014/main" id="{3CC42703-7A2F-42B1-A665-D26F9F1FA319}"/>
                  </a:ext>
                </a:extLst>
              </p:cNvPr>
              <p:cNvSpPr txBox="1"/>
              <p:nvPr/>
            </p:nvSpPr>
            <p:spPr>
              <a:xfrm>
                <a:off x="8829172" y="5313994"/>
                <a:ext cx="675506" cy="338554"/>
              </a:xfrm>
              <a:prstGeom prst="rect">
                <a:avLst/>
              </a:prstGeom>
              <a:noFill/>
            </p:spPr>
            <p:txBody>
              <a:bodyPr wrap="none" rtlCol="0">
                <a:spAutoFit/>
              </a:bodyPr>
              <a:lstStyle/>
              <a:p>
                <a:r>
                  <a:rPr lang="en-NZ" sz="1600" b="1" dirty="0">
                    <a:latin typeface="Arial Narrow" panose="020B0606020202030204" pitchFamily="34" charset="0"/>
                    <a:cs typeface="Arial" panose="020B0604020202020204" pitchFamily="34" charset="0"/>
                  </a:rPr>
                  <a:t>Visit 2</a:t>
                </a:r>
              </a:p>
            </p:txBody>
          </p:sp>
          <p:sp>
            <p:nvSpPr>
              <p:cNvPr id="21" name="TextBox 20">
                <a:extLst>
                  <a:ext uri="{FF2B5EF4-FFF2-40B4-BE49-F238E27FC236}">
                    <a16:creationId xmlns:a16="http://schemas.microsoft.com/office/drawing/2014/main" id="{3B478BB4-40B4-4321-BAD1-A9AC22C34448}"/>
                  </a:ext>
                </a:extLst>
              </p:cNvPr>
              <p:cNvSpPr txBox="1"/>
              <p:nvPr/>
            </p:nvSpPr>
            <p:spPr>
              <a:xfrm>
                <a:off x="6589628" y="5313994"/>
                <a:ext cx="675506" cy="338554"/>
              </a:xfrm>
              <a:prstGeom prst="rect">
                <a:avLst/>
              </a:prstGeom>
              <a:noFill/>
            </p:spPr>
            <p:txBody>
              <a:bodyPr wrap="none" rtlCol="0">
                <a:spAutoFit/>
              </a:bodyPr>
              <a:lstStyle/>
              <a:p>
                <a:r>
                  <a:rPr lang="en-NZ" sz="1600" b="1" dirty="0">
                    <a:latin typeface="Arial Narrow" panose="020B0606020202030204" pitchFamily="34" charset="0"/>
                    <a:cs typeface="Arial" panose="020B0604020202020204" pitchFamily="34" charset="0"/>
                  </a:rPr>
                  <a:t>Visit 1</a:t>
                </a:r>
              </a:p>
            </p:txBody>
          </p:sp>
          <p:pic>
            <p:nvPicPr>
              <p:cNvPr id="23" name="Picture 22">
                <a:extLst>
                  <a:ext uri="{FF2B5EF4-FFF2-40B4-BE49-F238E27FC236}">
                    <a16:creationId xmlns:a16="http://schemas.microsoft.com/office/drawing/2014/main" id="{D322AAB3-524B-49C4-86B3-0BD07708F4B2}"/>
                  </a:ext>
                </a:extLst>
              </p:cNvPr>
              <p:cNvPicPr>
                <a:picLocks noChangeAspect="1"/>
              </p:cNvPicPr>
              <p:nvPr/>
            </p:nvPicPr>
            <p:blipFill rotWithShape="1">
              <a:blip r:embed="rId5"/>
              <a:srcRect l="7592" r="61729" b="90877"/>
              <a:stretch/>
            </p:blipFill>
            <p:spPr>
              <a:xfrm>
                <a:off x="2442708" y="2657547"/>
                <a:ext cx="2352907" cy="304213"/>
              </a:xfrm>
              <a:prstGeom prst="rect">
                <a:avLst/>
              </a:prstGeom>
            </p:spPr>
          </p:pic>
          <p:sp>
            <p:nvSpPr>
              <p:cNvPr id="24" name="TextBox 23">
                <a:extLst>
                  <a:ext uri="{FF2B5EF4-FFF2-40B4-BE49-F238E27FC236}">
                    <a16:creationId xmlns:a16="http://schemas.microsoft.com/office/drawing/2014/main" id="{3494E7E6-75F4-4F44-AF75-149A9DF4C3BF}"/>
                  </a:ext>
                </a:extLst>
              </p:cNvPr>
              <p:cNvSpPr txBox="1"/>
              <p:nvPr/>
            </p:nvSpPr>
            <p:spPr>
              <a:xfrm>
                <a:off x="9264351" y="2404952"/>
                <a:ext cx="1018309" cy="307777"/>
              </a:xfrm>
              <a:prstGeom prst="rect">
                <a:avLst/>
              </a:prstGeom>
              <a:noFill/>
            </p:spPr>
            <p:txBody>
              <a:bodyPr wrap="square" rtlCol="0">
                <a:spAutoFit/>
              </a:bodyPr>
              <a:lstStyle/>
              <a:p>
                <a:r>
                  <a:rPr lang="en-NZ" sz="1400" i="1" dirty="0">
                    <a:solidFill>
                      <a:srgbClr val="FF0000"/>
                    </a:solidFill>
                  </a:rPr>
                  <a:t>p</a:t>
                </a:r>
                <a:r>
                  <a:rPr lang="en-NZ" sz="1400" dirty="0">
                    <a:solidFill>
                      <a:srgbClr val="FF0000"/>
                    </a:solidFill>
                  </a:rPr>
                  <a:t>&lt;0.05</a:t>
                </a:r>
              </a:p>
            </p:txBody>
          </p:sp>
          <p:sp>
            <p:nvSpPr>
              <p:cNvPr id="25" name="TextBox 24">
                <a:extLst>
                  <a:ext uri="{FF2B5EF4-FFF2-40B4-BE49-F238E27FC236}">
                    <a16:creationId xmlns:a16="http://schemas.microsoft.com/office/drawing/2014/main" id="{F0A391FC-A35A-4F47-856E-8E93E25350E5}"/>
                  </a:ext>
                </a:extLst>
              </p:cNvPr>
              <p:cNvSpPr txBox="1"/>
              <p:nvPr/>
            </p:nvSpPr>
            <p:spPr>
              <a:xfrm>
                <a:off x="9925202" y="2558840"/>
                <a:ext cx="1018309" cy="307777"/>
              </a:xfrm>
              <a:prstGeom prst="rect">
                <a:avLst/>
              </a:prstGeom>
              <a:noFill/>
            </p:spPr>
            <p:txBody>
              <a:bodyPr wrap="square" rtlCol="0">
                <a:spAutoFit/>
              </a:bodyPr>
              <a:lstStyle/>
              <a:p>
                <a:r>
                  <a:rPr lang="en-NZ" sz="1400" i="1" dirty="0">
                    <a:solidFill>
                      <a:srgbClr val="FF0000"/>
                    </a:solidFill>
                  </a:rPr>
                  <a:t>p</a:t>
                </a:r>
                <a:r>
                  <a:rPr lang="en-NZ" sz="1400" dirty="0">
                    <a:solidFill>
                      <a:srgbClr val="FF0000"/>
                    </a:solidFill>
                  </a:rPr>
                  <a:t>&lt;0.05</a:t>
                </a:r>
              </a:p>
            </p:txBody>
          </p:sp>
        </p:grpSp>
        <p:sp>
          <p:nvSpPr>
            <p:cNvPr id="3" name="TextBox 2">
              <a:extLst>
                <a:ext uri="{FF2B5EF4-FFF2-40B4-BE49-F238E27FC236}">
                  <a16:creationId xmlns:a16="http://schemas.microsoft.com/office/drawing/2014/main" id="{03D9738D-BBA7-E712-151A-9E161A94C667}"/>
                </a:ext>
              </a:extLst>
            </p:cNvPr>
            <p:cNvSpPr txBox="1"/>
            <p:nvPr/>
          </p:nvSpPr>
          <p:spPr>
            <a:xfrm>
              <a:off x="5815875" y="5773044"/>
              <a:ext cx="898003" cy="338554"/>
            </a:xfrm>
            <a:prstGeom prst="rect">
              <a:avLst/>
            </a:prstGeom>
            <a:noFill/>
          </p:spPr>
          <p:txBody>
            <a:bodyPr wrap="none" rtlCol="0">
              <a:spAutoFit/>
            </a:bodyPr>
            <a:lstStyle/>
            <a:p>
              <a:r>
                <a:rPr lang="en-NZ" sz="1600" b="1" dirty="0">
                  <a:solidFill>
                    <a:schemeClr val="tx2"/>
                  </a:solidFill>
                  <a:latin typeface="Calibri" panose="020F0502020204030204" pitchFamily="34" charset="0"/>
                  <a:cs typeface="Calibri" panose="020F0502020204030204" pitchFamily="34" charset="0"/>
                </a:rPr>
                <a:t>Baseline</a:t>
              </a:r>
            </a:p>
          </p:txBody>
        </p:sp>
        <p:sp>
          <p:nvSpPr>
            <p:cNvPr id="6" name="TextBox 5">
              <a:extLst>
                <a:ext uri="{FF2B5EF4-FFF2-40B4-BE49-F238E27FC236}">
                  <a16:creationId xmlns:a16="http://schemas.microsoft.com/office/drawing/2014/main" id="{C5157799-E42F-174A-784A-2F5D540E5B51}"/>
                </a:ext>
              </a:extLst>
            </p:cNvPr>
            <p:cNvSpPr txBox="1"/>
            <p:nvPr/>
          </p:nvSpPr>
          <p:spPr>
            <a:xfrm>
              <a:off x="8078725" y="5788433"/>
              <a:ext cx="912942" cy="338554"/>
            </a:xfrm>
            <a:prstGeom prst="rect">
              <a:avLst/>
            </a:prstGeom>
            <a:noFill/>
          </p:spPr>
          <p:txBody>
            <a:bodyPr wrap="none" rtlCol="0">
              <a:spAutoFit/>
            </a:bodyPr>
            <a:lstStyle/>
            <a:p>
              <a:r>
                <a:rPr lang="en-NZ" sz="1600" b="1" dirty="0">
                  <a:solidFill>
                    <a:schemeClr val="tx2"/>
                  </a:solidFill>
                  <a:latin typeface="Calibri" panose="020F0502020204030204" pitchFamily="34" charset="0"/>
                  <a:cs typeface="Calibri" panose="020F0502020204030204" pitchFamily="34" charset="0"/>
                </a:rPr>
                <a:t>Week 12</a:t>
              </a:r>
            </a:p>
          </p:txBody>
        </p:sp>
        <p:sp>
          <p:nvSpPr>
            <p:cNvPr id="7" name="TextBox 6">
              <a:extLst>
                <a:ext uri="{FF2B5EF4-FFF2-40B4-BE49-F238E27FC236}">
                  <a16:creationId xmlns:a16="http://schemas.microsoft.com/office/drawing/2014/main" id="{77DD7658-2A0A-61DE-8080-F2C046CDF946}"/>
                </a:ext>
              </a:extLst>
            </p:cNvPr>
            <p:cNvSpPr txBox="1"/>
            <p:nvPr/>
          </p:nvSpPr>
          <p:spPr>
            <a:xfrm>
              <a:off x="8994883" y="5773044"/>
              <a:ext cx="921150" cy="338554"/>
            </a:xfrm>
            <a:prstGeom prst="rect">
              <a:avLst/>
            </a:prstGeom>
            <a:noFill/>
          </p:spPr>
          <p:txBody>
            <a:bodyPr wrap="none" rtlCol="0">
              <a:spAutoFit/>
            </a:bodyPr>
            <a:lstStyle/>
            <a:p>
              <a:r>
                <a:rPr lang="en-NZ" sz="1600" b="1" dirty="0">
                  <a:solidFill>
                    <a:schemeClr val="tx2"/>
                  </a:solidFill>
                  <a:latin typeface="Calibri" panose="020F0502020204030204" pitchFamily="34" charset="0"/>
                  <a:cs typeface="Calibri" panose="020F0502020204030204" pitchFamily="34" charset="0"/>
                </a:rPr>
                <a:t>Week 16</a:t>
              </a:r>
            </a:p>
          </p:txBody>
        </p:sp>
      </p:grpSp>
      <p:sp>
        <p:nvSpPr>
          <p:cNvPr id="40" name="Rectangle 39">
            <a:extLst>
              <a:ext uri="{FF2B5EF4-FFF2-40B4-BE49-F238E27FC236}">
                <a16:creationId xmlns:a16="http://schemas.microsoft.com/office/drawing/2014/main" id="{63FEDC03-B0B5-4C91-AD3B-730FA2D311A2}"/>
              </a:ext>
            </a:extLst>
          </p:cNvPr>
          <p:cNvSpPr/>
          <p:nvPr/>
        </p:nvSpPr>
        <p:spPr>
          <a:xfrm>
            <a:off x="5302358" y="1200642"/>
            <a:ext cx="6064142" cy="54104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B7BDF98C-1810-44A6-A53F-11E96A5B04B0}"/>
              </a:ext>
            </a:extLst>
          </p:cNvPr>
          <p:cNvSpPr txBox="1"/>
          <p:nvPr/>
        </p:nvSpPr>
        <p:spPr>
          <a:xfrm>
            <a:off x="1050420" y="1781978"/>
            <a:ext cx="5275483" cy="400110"/>
          </a:xfrm>
          <a:prstGeom prst="rect">
            <a:avLst/>
          </a:prstGeom>
          <a:solidFill>
            <a:srgbClr val="CCECFF"/>
          </a:solidFill>
        </p:spPr>
        <p:txBody>
          <a:bodyPr wrap="none" rtlCol="0">
            <a:spAutoFit/>
          </a:bodyPr>
          <a:lstStyle/>
          <a:p>
            <a:r>
              <a:rPr lang="en-NZ" sz="2000" dirty="0">
                <a:latin typeface="Calibri" panose="020F0502020204030204" pitchFamily="34" charset="0"/>
                <a:cs typeface="Calibri" panose="020F0502020204030204" pitchFamily="34" charset="0"/>
              </a:rPr>
              <a:t>UHDRS Total Functional Capacity (25 point score)</a:t>
            </a:r>
          </a:p>
        </p:txBody>
      </p:sp>
    </p:spTree>
    <p:extLst>
      <p:ext uri="{BB962C8B-B14F-4D97-AF65-F5344CB8AC3E}">
        <p14:creationId xmlns:p14="http://schemas.microsoft.com/office/powerpoint/2010/main" val="388500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E25B-0FD7-4885-A9B6-A5C7AEEB64E2}"/>
              </a:ext>
            </a:extLst>
          </p:cNvPr>
          <p:cNvSpPr>
            <a:spLocks noGrp="1"/>
          </p:cNvSpPr>
          <p:nvPr>
            <p:ph type="title"/>
          </p:nvPr>
        </p:nvSpPr>
        <p:spPr>
          <a:xfrm>
            <a:off x="939800" y="456415"/>
            <a:ext cx="10515600" cy="1325563"/>
          </a:xfrm>
        </p:spPr>
        <p:txBody>
          <a:bodyPr/>
          <a:lstStyle/>
          <a:p>
            <a:r>
              <a:rPr lang="en-NZ" b="1" dirty="0">
                <a:solidFill>
                  <a:srgbClr val="2F5597"/>
                </a:solidFill>
                <a:latin typeface="Calibri" panose="020F0502020204030204" pitchFamily="34" charset="0"/>
                <a:cs typeface="Calibri" panose="020F0502020204030204" pitchFamily="34" charset="0"/>
              </a:rPr>
              <a:t>Secondary Endpoint</a:t>
            </a:r>
          </a:p>
        </p:txBody>
      </p:sp>
      <p:sp>
        <p:nvSpPr>
          <p:cNvPr id="6" name="TextBox 5">
            <a:extLst>
              <a:ext uri="{FF2B5EF4-FFF2-40B4-BE49-F238E27FC236}">
                <a16:creationId xmlns:a16="http://schemas.microsoft.com/office/drawing/2014/main" id="{2DC62FE7-B2C1-4A46-8CEB-9ACAED0DD2FB}"/>
              </a:ext>
            </a:extLst>
          </p:cNvPr>
          <p:cNvSpPr txBox="1"/>
          <p:nvPr/>
        </p:nvSpPr>
        <p:spPr>
          <a:xfrm>
            <a:off x="1035594" y="1769748"/>
            <a:ext cx="3850862" cy="400110"/>
          </a:xfrm>
          <a:prstGeom prst="rect">
            <a:avLst/>
          </a:prstGeom>
          <a:solidFill>
            <a:srgbClr val="CCECFF"/>
          </a:solidFill>
        </p:spPr>
        <p:txBody>
          <a:bodyPr wrap="none" rtlCol="0">
            <a:spAutoFit/>
          </a:bodyPr>
          <a:lstStyle/>
          <a:p>
            <a:r>
              <a:rPr lang="en-NZ" sz="2000" dirty="0">
                <a:latin typeface="Calibri" panose="020F0502020204030204" pitchFamily="34" charset="0"/>
                <a:cs typeface="Calibri" panose="020F0502020204030204" pitchFamily="34" charset="0"/>
              </a:rPr>
              <a:t>Cognitive Function: Executive maze</a:t>
            </a:r>
          </a:p>
        </p:txBody>
      </p:sp>
      <p:pic>
        <p:nvPicPr>
          <p:cNvPr id="7" name="Picture 6">
            <a:extLst>
              <a:ext uri="{FF2B5EF4-FFF2-40B4-BE49-F238E27FC236}">
                <a16:creationId xmlns:a16="http://schemas.microsoft.com/office/drawing/2014/main" id="{B22585C4-C9C2-4CA2-8B58-BEF9F0E3409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9800" y="2766395"/>
            <a:ext cx="7668000" cy="3333600"/>
          </a:xfrm>
          <a:prstGeom prst="rect">
            <a:avLst/>
          </a:prstGeom>
          <a:noFill/>
        </p:spPr>
      </p:pic>
      <p:sp>
        <p:nvSpPr>
          <p:cNvPr id="3" name="Rectangle 2">
            <a:extLst>
              <a:ext uri="{FF2B5EF4-FFF2-40B4-BE49-F238E27FC236}">
                <a16:creationId xmlns:a16="http://schemas.microsoft.com/office/drawing/2014/main" id="{1593385F-6427-40D7-86EC-738F76F69663}"/>
              </a:ext>
            </a:extLst>
          </p:cNvPr>
          <p:cNvSpPr/>
          <p:nvPr/>
        </p:nvSpPr>
        <p:spPr>
          <a:xfrm>
            <a:off x="4773800" y="2766393"/>
            <a:ext cx="3966073" cy="333360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F65F7FC7-2714-430D-84D7-87BC729D06A6}"/>
              </a:ext>
            </a:extLst>
          </p:cNvPr>
          <p:cNvSpPr txBox="1"/>
          <p:nvPr/>
        </p:nvSpPr>
        <p:spPr>
          <a:xfrm>
            <a:off x="7307702" y="391408"/>
            <a:ext cx="4436361" cy="1077218"/>
          </a:xfrm>
          <a:prstGeom prst="rect">
            <a:avLst/>
          </a:prstGeom>
          <a:noFill/>
        </p:spPr>
        <p:txBody>
          <a:bodyPr wrap="square" rtlCol="0">
            <a:spAutoFit/>
          </a:bodyPr>
          <a:lstStyle/>
          <a:p>
            <a:r>
              <a:rPr lang="en-NZ" sz="1600" b="1" i="1" dirty="0">
                <a:solidFill>
                  <a:schemeClr val="accent5"/>
                </a:solidFill>
              </a:rPr>
              <a:t>Z scores</a:t>
            </a:r>
          </a:p>
          <a:p>
            <a:pPr marL="285750" indent="-285750">
              <a:buFont typeface="Arial" panose="020B0604020202020204" pitchFamily="34" charset="0"/>
              <a:buChar char="•"/>
            </a:pPr>
            <a:r>
              <a:rPr lang="en-NZ" sz="1600" i="1" dirty="0">
                <a:solidFill>
                  <a:schemeClr val="accent5"/>
                </a:solidFill>
              </a:rPr>
              <a:t>Performance relative to age, sex, and education matched people without HD</a:t>
            </a:r>
          </a:p>
          <a:p>
            <a:pPr marL="285750" indent="-285750">
              <a:buFont typeface="Arial" panose="020B0604020202020204" pitchFamily="34" charset="0"/>
              <a:buChar char="•"/>
            </a:pPr>
            <a:r>
              <a:rPr lang="en-NZ" sz="1600" i="1" dirty="0">
                <a:solidFill>
                  <a:schemeClr val="accent5"/>
                </a:solidFill>
              </a:rPr>
              <a:t>Negative score indicates poorer performance</a:t>
            </a:r>
          </a:p>
        </p:txBody>
      </p:sp>
      <p:sp>
        <p:nvSpPr>
          <p:cNvPr id="8" name="TextBox 7">
            <a:extLst>
              <a:ext uri="{FF2B5EF4-FFF2-40B4-BE49-F238E27FC236}">
                <a16:creationId xmlns:a16="http://schemas.microsoft.com/office/drawing/2014/main" id="{F962E940-8D93-4527-BFB2-7116B18B3349}"/>
              </a:ext>
            </a:extLst>
          </p:cNvPr>
          <p:cNvSpPr txBox="1"/>
          <p:nvPr/>
        </p:nvSpPr>
        <p:spPr>
          <a:xfrm flipH="1">
            <a:off x="8970880" y="3598695"/>
            <a:ext cx="2636920" cy="1477328"/>
          </a:xfrm>
          <a:prstGeom prst="rect">
            <a:avLst/>
          </a:prstGeom>
          <a:solidFill>
            <a:srgbClr val="CCECFF"/>
          </a:solidFill>
        </p:spPr>
        <p:txBody>
          <a:bodyPr wrap="square" rtlCol="0">
            <a:spAutoFit/>
          </a:bodyPr>
          <a:lstStyle/>
          <a:p>
            <a:pPr marL="285750" indent="-285750">
              <a:buClr>
                <a:srgbClr val="0070C0"/>
              </a:buClr>
              <a:buFont typeface="Arial" panose="020B0604020202020204" pitchFamily="34" charset="0"/>
              <a:buChar char="•"/>
            </a:pPr>
            <a:r>
              <a:rPr lang="en-NZ" i="1" dirty="0">
                <a:latin typeface="Calibri" panose="020F0502020204030204" pitchFamily="34" charset="0"/>
                <a:cs typeface="Calibri" panose="020F0502020204030204" pitchFamily="34" charset="0"/>
              </a:rPr>
              <a:t>Improved maze navigation in </a:t>
            </a:r>
            <a:r>
              <a:rPr lang="en-NZ" b="1" i="1" dirty="0">
                <a:latin typeface="Calibri" panose="020F0502020204030204" pitchFamily="34" charset="0"/>
                <a:cs typeface="Calibri" panose="020F0502020204030204" pitchFamily="34" charset="0"/>
              </a:rPr>
              <a:t>varenicline</a:t>
            </a:r>
            <a:r>
              <a:rPr lang="en-NZ" i="1" dirty="0">
                <a:latin typeface="Calibri" panose="020F0502020204030204" pitchFamily="34" charset="0"/>
                <a:cs typeface="Calibri" panose="020F0502020204030204" pitchFamily="34" charset="0"/>
              </a:rPr>
              <a:t> group </a:t>
            </a:r>
          </a:p>
          <a:p>
            <a:pPr marL="285750" indent="-285750">
              <a:buClr>
                <a:srgbClr val="0070C0"/>
              </a:buClr>
              <a:buFont typeface="Arial" panose="020B0604020202020204" pitchFamily="34" charset="0"/>
              <a:buChar char="•"/>
            </a:pPr>
            <a:r>
              <a:rPr lang="en-NZ" i="1" dirty="0">
                <a:latin typeface="Calibri" panose="020F0502020204030204" pitchFamily="34" charset="0"/>
                <a:cs typeface="Calibri" panose="020F0502020204030204" pitchFamily="34" charset="0"/>
              </a:rPr>
              <a:t>Correlates with [varenicline]</a:t>
            </a:r>
            <a:r>
              <a:rPr lang="en-NZ" i="1" baseline="-25000" dirty="0">
                <a:latin typeface="Calibri" panose="020F0502020204030204" pitchFamily="34" charset="0"/>
                <a:cs typeface="Calibri" panose="020F0502020204030204" pitchFamily="34" charset="0"/>
              </a:rPr>
              <a:t>plasma</a:t>
            </a:r>
          </a:p>
        </p:txBody>
      </p:sp>
      <p:sp>
        <p:nvSpPr>
          <p:cNvPr id="9" name="Rectangle 8">
            <a:extLst>
              <a:ext uri="{FF2B5EF4-FFF2-40B4-BE49-F238E27FC236}">
                <a16:creationId xmlns:a16="http://schemas.microsoft.com/office/drawing/2014/main" id="{2C81BABB-BC4F-45B4-8E99-41650F793A9C}"/>
              </a:ext>
            </a:extLst>
          </p:cNvPr>
          <p:cNvSpPr/>
          <p:nvPr/>
        </p:nvSpPr>
        <p:spPr>
          <a:xfrm>
            <a:off x="4584700" y="2355766"/>
            <a:ext cx="7454900" cy="3963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52225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E25B-0FD7-4885-A9B6-A5C7AEEB64E2}"/>
              </a:ext>
            </a:extLst>
          </p:cNvPr>
          <p:cNvSpPr>
            <a:spLocks noGrp="1"/>
          </p:cNvSpPr>
          <p:nvPr>
            <p:ph type="title"/>
          </p:nvPr>
        </p:nvSpPr>
        <p:spPr>
          <a:xfrm>
            <a:off x="939800" y="456415"/>
            <a:ext cx="10515600" cy="1325563"/>
          </a:xfrm>
        </p:spPr>
        <p:txBody>
          <a:bodyPr/>
          <a:lstStyle/>
          <a:p>
            <a:r>
              <a:rPr lang="en-NZ" b="1" dirty="0">
                <a:solidFill>
                  <a:srgbClr val="2F5597"/>
                </a:solidFill>
                <a:latin typeface="Calibri" panose="020F0502020204030204" pitchFamily="34" charset="0"/>
                <a:cs typeface="Calibri" panose="020F0502020204030204" pitchFamily="34" charset="0"/>
              </a:rPr>
              <a:t>Tertiary Endpoint</a:t>
            </a:r>
          </a:p>
        </p:txBody>
      </p:sp>
      <p:sp>
        <p:nvSpPr>
          <p:cNvPr id="6" name="TextBox 5">
            <a:extLst>
              <a:ext uri="{FF2B5EF4-FFF2-40B4-BE49-F238E27FC236}">
                <a16:creationId xmlns:a16="http://schemas.microsoft.com/office/drawing/2014/main" id="{2DC62FE7-B2C1-4A46-8CEB-9ACAED0DD2FB}"/>
              </a:ext>
            </a:extLst>
          </p:cNvPr>
          <p:cNvSpPr txBox="1"/>
          <p:nvPr/>
        </p:nvSpPr>
        <p:spPr>
          <a:xfrm>
            <a:off x="1040394" y="1802822"/>
            <a:ext cx="5360405" cy="400110"/>
          </a:xfrm>
          <a:prstGeom prst="rect">
            <a:avLst/>
          </a:prstGeom>
          <a:solidFill>
            <a:srgbClr val="CCECFF"/>
          </a:solidFill>
        </p:spPr>
        <p:txBody>
          <a:bodyPr wrap="square" rtlCol="0">
            <a:spAutoFit/>
          </a:bodyPr>
          <a:lstStyle/>
          <a:p>
            <a:r>
              <a:rPr lang="en-NZ" sz="2000" dirty="0">
                <a:latin typeface="Calibri" panose="020F0502020204030204" pitchFamily="34" charset="0"/>
                <a:cs typeface="Calibri" panose="020F0502020204030204" pitchFamily="34" charset="0"/>
              </a:rPr>
              <a:t>Mood Rating Scales – Irritability (126-point scale)</a:t>
            </a:r>
          </a:p>
        </p:txBody>
      </p:sp>
      <p:sp>
        <p:nvSpPr>
          <p:cNvPr id="3" name="TextBox 2">
            <a:extLst>
              <a:ext uri="{FF2B5EF4-FFF2-40B4-BE49-F238E27FC236}">
                <a16:creationId xmlns:a16="http://schemas.microsoft.com/office/drawing/2014/main" id="{CAE7E897-92E4-49F0-9B44-DFFE02F59416}"/>
              </a:ext>
            </a:extLst>
          </p:cNvPr>
          <p:cNvSpPr txBox="1"/>
          <p:nvPr/>
        </p:nvSpPr>
        <p:spPr>
          <a:xfrm>
            <a:off x="8875318" y="3780839"/>
            <a:ext cx="2773122" cy="1754326"/>
          </a:xfrm>
          <a:prstGeom prst="rect">
            <a:avLst/>
          </a:prstGeom>
          <a:solidFill>
            <a:srgbClr val="CCECFF"/>
          </a:solidFill>
        </p:spPr>
        <p:txBody>
          <a:bodyPr wrap="square" rtlCol="0">
            <a:spAutoFit/>
          </a:bodyPr>
          <a:lstStyle/>
          <a:p>
            <a:pPr marL="285750" indent="-285750">
              <a:buClr>
                <a:srgbClr val="0070C0"/>
              </a:buClr>
              <a:buFont typeface="Arial" panose="020B0604020202020204" pitchFamily="34" charset="0"/>
              <a:buChar char="•"/>
            </a:pPr>
            <a:r>
              <a:rPr lang="en-NZ" dirty="0">
                <a:latin typeface="Calibri" panose="020F0502020204030204" pitchFamily="34" charset="0"/>
                <a:cs typeface="Calibri" panose="020F0502020204030204" pitchFamily="34" charset="0"/>
              </a:rPr>
              <a:t>No change in anxiety, depression</a:t>
            </a:r>
          </a:p>
          <a:p>
            <a:pPr marL="285750" indent="-285750">
              <a:buClr>
                <a:srgbClr val="0070C0"/>
              </a:buClr>
              <a:buFont typeface="Arial" panose="020B0604020202020204" pitchFamily="34" charset="0"/>
              <a:buChar char="•"/>
            </a:pPr>
            <a:r>
              <a:rPr lang="en-NZ" dirty="0">
                <a:latin typeface="Calibri" panose="020F0502020204030204" pitchFamily="34" charset="0"/>
                <a:cs typeface="Calibri" panose="020F0502020204030204" pitchFamily="34" charset="0"/>
              </a:rPr>
              <a:t>Increased irritability in </a:t>
            </a:r>
            <a:r>
              <a:rPr lang="en-NZ" b="1" dirty="0">
                <a:latin typeface="Calibri" panose="020F0502020204030204" pitchFamily="34" charset="0"/>
                <a:cs typeface="Calibri" panose="020F0502020204030204" pitchFamily="34" charset="0"/>
              </a:rPr>
              <a:t>varenicline</a:t>
            </a:r>
            <a:r>
              <a:rPr lang="en-NZ" dirty="0">
                <a:latin typeface="Calibri" panose="020F0502020204030204" pitchFamily="34" charset="0"/>
                <a:cs typeface="Calibri" panose="020F0502020204030204" pitchFamily="34" charset="0"/>
              </a:rPr>
              <a:t> group</a:t>
            </a:r>
          </a:p>
          <a:p>
            <a:pPr marL="285750" indent="-285750">
              <a:buClr>
                <a:srgbClr val="0070C0"/>
              </a:buClr>
              <a:buFont typeface="Arial" panose="020B0604020202020204" pitchFamily="34" charset="0"/>
              <a:buChar char="•"/>
            </a:pPr>
            <a:r>
              <a:rPr lang="en-NZ" dirty="0"/>
              <a:t>? Improved awareness of mood</a:t>
            </a:r>
          </a:p>
        </p:txBody>
      </p:sp>
      <p:sp>
        <p:nvSpPr>
          <p:cNvPr id="7" name="Rectangle 6">
            <a:extLst>
              <a:ext uri="{FF2B5EF4-FFF2-40B4-BE49-F238E27FC236}">
                <a16:creationId xmlns:a16="http://schemas.microsoft.com/office/drawing/2014/main" id="{4709206F-A434-4F0B-858A-E882B9AEEC3B}"/>
              </a:ext>
            </a:extLst>
          </p:cNvPr>
          <p:cNvSpPr/>
          <p:nvPr/>
        </p:nvSpPr>
        <p:spPr>
          <a:xfrm>
            <a:off x="4775486" y="2976880"/>
            <a:ext cx="3966073" cy="326042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a:extLst>
              <a:ext uri="{FF2B5EF4-FFF2-40B4-BE49-F238E27FC236}">
                <a16:creationId xmlns:a16="http://schemas.microsoft.com/office/drawing/2014/main" id="{CEFE190F-D734-4321-B670-695F6171A46E}"/>
              </a:ext>
            </a:extLst>
          </p:cNvPr>
          <p:cNvPicPr>
            <a:picLocks noChangeAspect="1"/>
          </p:cNvPicPr>
          <p:nvPr/>
        </p:nvPicPr>
        <p:blipFill rotWithShape="1">
          <a:blip r:embed="rId3"/>
          <a:srcRect t="12298"/>
          <a:stretch/>
        </p:blipFill>
        <p:spPr>
          <a:xfrm>
            <a:off x="876596" y="3244433"/>
            <a:ext cx="3920502" cy="2905395"/>
          </a:xfrm>
          <a:prstGeom prst="rect">
            <a:avLst/>
          </a:prstGeom>
        </p:spPr>
      </p:pic>
      <p:graphicFrame>
        <p:nvGraphicFramePr>
          <p:cNvPr id="11" name="Object 10">
            <a:extLst>
              <a:ext uri="{FF2B5EF4-FFF2-40B4-BE49-F238E27FC236}">
                <a16:creationId xmlns:a16="http://schemas.microsoft.com/office/drawing/2014/main" id="{848A7D8B-E398-4FC8-BC5D-900C179FA687}"/>
              </a:ext>
            </a:extLst>
          </p:cNvPr>
          <p:cNvGraphicFramePr>
            <a:graphicFrameLocks noChangeAspect="1"/>
          </p:cNvGraphicFramePr>
          <p:nvPr>
            <p:extLst>
              <p:ext uri="{D42A27DB-BD31-4B8C-83A1-F6EECF244321}">
                <p14:modId xmlns:p14="http://schemas.microsoft.com/office/powerpoint/2010/main" val="3364392291"/>
              </p:ext>
            </p:extLst>
          </p:nvPr>
        </p:nvGraphicFramePr>
        <p:xfrm>
          <a:off x="4787785" y="3175990"/>
          <a:ext cx="3848216" cy="2973838"/>
        </p:xfrm>
        <a:graphic>
          <a:graphicData uri="http://schemas.openxmlformats.org/presentationml/2006/ole">
            <mc:AlternateContent xmlns:mc="http://schemas.openxmlformats.org/markup-compatibility/2006">
              <mc:Choice xmlns:v="urn:schemas-microsoft-com:vml" Requires="v">
                <p:oleObj name="Prism 8" r:id="rId4" imgW="3344941" imgH="2509553" progId="Prism8.Document">
                  <p:embed/>
                </p:oleObj>
              </mc:Choice>
              <mc:Fallback>
                <p:oleObj name="Prism 8" r:id="rId4" imgW="3344941" imgH="2509553" progId="Prism8.Document">
                  <p:embed/>
                  <p:pic>
                    <p:nvPicPr>
                      <p:cNvPr id="11" name="Object 10">
                        <a:extLst>
                          <a:ext uri="{FF2B5EF4-FFF2-40B4-BE49-F238E27FC236}">
                            <a16:creationId xmlns:a16="http://schemas.microsoft.com/office/drawing/2014/main" id="{848A7D8B-E398-4FC8-BC5D-900C179FA687}"/>
                          </a:ext>
                        </a:extLst>
                      </p:cNvPr>
                      <p:cNvPicPr/>
                      <p:nvPr/>
                    </p:nvPicPr>
                    <p:blipFill>
                      <a:blip r:embed="rId5"/>
                      <a:stretch>
                        <a:fillRect/>
                      </a:stretch>
                    </p:blipFill>
                    <p:spPr>
                      <a:xfrm>
                        <a:off x="4787785" y="3175990"/>
                        <a:ext cx="3848216" cy="297383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C364AA38-50FA-4F83-A102-D4656250059F}"/>
              </a:ext>
            </a:extLst>
          </p:cNvPr>
          <p:cNvPicPr>
            <a:picLocks noChangeAspect="1"/>
          </p:cNvPicPr>
          <p:nvPr/>
        </p:nvPicPr>
        <p:blipFill rotWithShape="1">
          <a:blip r:embed="rId6"/>
          <a:srcRect l="7592" r="61729" b="90877"/>
          <a:stretch/>
        </p:blipFill>
        <p:spPr>
          <a:xfrm>
            <a:off x="1620177" y="3182060"/>
            <a:ext cx="2352907" cy="304213"/>
          </a:xfrm>
          <a:prstGeom prst="rect">
            <a:avLst/>
          </a:prstGeom>
        </p:spPr>
      </p:pic>
      <p:sp>
        <p:nvSpPr>
          <p:cNvPr id="13" name="TextBox 12">
            <a:extLst>
              <a:ext uri="{FF2B5EF4-FFF2-40B4-BE49-F238E27FC236}">
                <a16:creationId xmlns:a16="http://schemas.microsoft.com/office/drawing/2014/main" id="{E317A33E-69A9-405F-95F5-707E5906B835}"/>
              </a:ext>
            </a:extLst>
          </p:cNvPr>
          <p:cNvSpPr txBox="1"/>
          <p:nvPr/>
        </p:nvSpPr>
        <p:spPr>
          <a:xfrm>
            <a:off x="7161317" y="3244433"/>
            <a:ext cx="1018309" cy="307777"/>
          </a:xfrm>
          <a:prstGeom prst="rect">
            <a:avLst/>
          </a:prstGeom>
          <a:noFill/>
        </p:spPr>
        <p:txBody>
          <a:bodyPr wrap="square" rtlCol="0">
            <a:spAutoFit/>
          </a:bodyPr>
          <a:lstStyle/>
          <a:p>
            <a:r>
              <a:rPr lang="en-NZ" sz="1400" i="1" dirty="0">
                <a:solidFill>
                  <a:srgbClr val="FF0000"/>
                </a:solidFill>
              </a:rPr>
              <a:t>p</a:t>
            </a:r>
            <a:r>
              <a:rPr lang="en-NZ" sz="1400" dirty="0">
                <a:solidFill>
                  <a:srgbClr val="FF0000"/>
                </a:solidFill>
              </a:rPr>
              <a:t>&lt;0.05</a:t>
            </a:r>
          </a:p>
        </p:txBody>
      </p:sp>
      <p:sp>
        <p:nvSpPr>
          <p:cNvPr id="14" name="Rectangle 13">
            <a:extLst>
              <a:ext uri="{FF2B5EF4-FFF2-40B4-BE49-F238E27FC236}">
                <a16:creationId xmlns:a16="http://schemas.microsoft.com/office/drawing/2014/main" id="{2678B905-8797-4743-8517-D34C7DD4A720}"/>
              </a:ext>
            </a:extLst>
          </p:cNvPr>
          <p:cNvSpPr/>
          <p:nvPr/>
        </p:nvSpPr>
        <p:spPr>
          <a:xfrm>
            <a:off x="4716665" y="2673476"/>
            <a:ext cx="7454900" cy="3963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66942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DD91B3-56A5-558D-8B99-EBE6A8628273}"/>
              </a:ext>
            </a:extLst>
          </p:cNvPr>
          <p:cNvSpPr/>
          <p:nvPr/>
        </p:nvSpPr>
        <p:spPr>
          <a:xfrm>
            <a:off x="3319806" y="4860299"/>
            <a:ext cx="6174924" cy="846910"/>
          </a:xfrm>
          <a:prstGeom prst="rect">
            <a:avLst/>
          </a:prstGeom>
          <a:solidFill>
            <a:srgbClr val="FFE8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ounded Rectangle 16"/>
          <p:cNvSpPr/>
          <p:nvPr/>
        </p:nvSpPr>
        <p:spPr>
          <a:xfrm>
            <a:off x="992708" y="3774812"/>
            <a:ext cx="4922196" cy="21550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a:xfrm>
            <a:off x="938218" y="441967"/>
            <a:ext cx="10515600" cy="1325563"/>
          </a:xfrm>
        </p:spPr>
        <p:txBody>
          <a:bodyPr/>
          <a:lstStyle/>
          <a:p>
            <a:r>
              <a:rPr lang="en-NZ" b="1" dirty="0">
                <a:solidFill>
                  <a:srgbClr val="2F5597"/>
                </a:solidFill>
                <a:latin typeface="Calibri" panose="020F0502020204030204" pitchFamily="34" charset="0"/>
                <a:cs typeface="Calibri" panose="020F0502020204030204" pitchFamily="34" charset="0"/>
              </a:rPr>
              <a:t>What’s the impact?</a:t>
            </a:r>
          </a:p>
        </p:txBody>
      </p:sp>
      <p:sp>
        <p:nvSpPr>
          <p:cNvPr id="31" name="Rectangle 30">
            <a:extLst>
              <a:ext uri="{FF2B5EF4-FFF2-40B4-BE49-F238E27FC236}">
                <a16:creationId xmlns:a16="http://schemas.microsoft.com/office/drawing/2014/main" id="{AA571109-3CAE-4F59-A5B0-3CD7A43E8D40}"/>
              </a:ext>
            </a:extLst>
          </p:cNvPr>
          <p:cNvSpPr/>
          <p:nvPr/>
        </p:nvSpPr>
        <p:spPr>
          <a:xfrm>
            <a:off x="3319805" y="2106223"/>
            <a:ext cx="8251989" cy="3600986"/>
          </a:xfrm>
          <a:prstGeom prst="rect">
            <a:avLst/>
          </a:prstGeom>
        </p:spPr>
        <p:txBody>
          <a:bodyPr wrap="square">
            <a:spAutoFit/>
          </a:bodyPr>
          <a:lstStyle/>
          <a:p>
            <a:r>
              <a:rPr lang="en-US" sz="2400" b="1" dirty="0">
                <a:solidFill>
                  <a:srgbClr val="2F5597"/>
                </a:solidFill>
                <a:latin typeface="Calibri" panose="020F0502020204030204" pitchFamily="34" charset="0"/>
                <a:cs typeface="Calibri" panose="020F0502020204030204" pitchFamily="34" charset="0"/>
              </a:rPr>
              <a:t>Varenicline treatment for 12 weeks </a:t>
            </a:r>
          </a:p>
          <a:p>
            <a:pPr marL="342900" indent="-342900">
              <a:buClr>
                <a:srgbClr val="FFC000"/>
              </a:buClr>
              <a:buFont typeface="Wingdings" panose="05000000000000000000" pitchFamily="2" charset="2"/>
              <a:buChar char="ü"/>
            </a:pPr>
            <a:r>
              <a:rPr lang="en-US" sz="2400" dirty="0">
                <a:latin typeface="Calibri" panose="020F0502020204030204" pitchFamily="34" charset="0"/>
                <a:cs typeface="Calibri" panose="020F0502020204030204" pitchFamily="34" charset="0"/>
              </a:rPr>
              <a:t>Prevented decline in function observed in placebo group</a:t>
            </a:r>
          </a:p>
          <a:p>
            <a:pPr marL="342900" indent="-342900">
              <a:buClr>
                <a:srgbClr val="FFC000"/>
              </a:buClr>
              <a:buFont typeface="Wingdings" panose="05000000000000000000" pitchFamily="2" charset="2"/>
              <a:buChar char="ü"/>
            </a:pPr>
            <a:r>
              <a:rPr lang="en-US" sz="2400" dirty="0">
                <a:latin typeface="Calibri" panose="020F0502020204030204" pitchFamily="34" charset="0"/>
                <a:cs typeface="Calibri" panose="020F0502020204030204" pitchFamily="34" charset="0"/>
              </a:rPr>
              <a:t>Improved executive function (maze task)</a:t>
            </a:r>
          </a:p>
          <a:p>
            <a:endParaRPr lang="en-US" sz="2400" dirty="0">
              <a:latin typeface="Calibri" panose="020F0502020204030204" pitchFamily="34" charset="0"/>
              <a:cs typeface="Calibri" panose="020F0502020204030204" pitchFamily="34" charset="0"/>
            </a:endParaRPr>
          </a:p>
          <a:p>
            <a:pPr marL="342900" indent="-342900">
              <a:buClr>
                <a:srgbClr val="FF9933"/>
              </a:buClr>
              <a:buSzPct val="102000"/>
              <a:buFont typeface="Arial" panose="020B0604020202020204" pitchFamily="34" charset="0"/>
              <a:buChar char="•"/>
            </a:pPr>
            <a:r>
              <a:rPr lang="en-US" sz="2000" i="1" dirty="0">
                <a:latin typeface="Calibri" panose="020F0502020204030204" pitchFamily="34" charset="0"/>
                <a:cs typeface="Calibri" panose="020F0502020204030204" pitchFamily="34" charset="0"/>
              </a:rPr>
              <a:t>Mild GI side effects at 1-8 weeks but not 12 weeks </a:t>
            </a:r>
          </a:p>
          <a:p>
            <a:pPr marL="342900" indent="-342900">
              <a:buClr>
                <a:srgbClr val="FF9933"/>
              </a:buClr>
              <a:buSzPct val="102000"/>
              <a:buFont typeface="Arial" panose="020B0604020202020204" pitchFamily="34" charset="0"/>
              <a:buChar char="•"/>
            </a:pPr>
            <a:r>
              <a:rPr lang="en-US" sz="2000" i="1" dirty="0">
                <a:latin typeface="Calibri" panose="020F0502020204030204" pitchFamily="34" charset="0"/>
                <a:cs typeface="Calibri" panose="020F0502020204030204" pitchFamily="34" charset="0"/>
              </a:rPr>
              <a:t>No change in anxiety or depressive symptoms</a:t>
            </a:r>
          </a:p>
          <a:p>
            <a:pPr marL="342900" indent="-342900">
              <a:buClr>
                <a:srgbClr val="FF9933"/>
              </a:buClr>
              <a:buSzPct val="102000"/>
              <a:buFont typeface="Arial" panose="020B0604020202020204" pitchFamily="34" charset="0"/>
              <a:buChar char="•"/>
            </a:pPr>
            <a:r>
              <a:rPr lang="en-US" sz="2000" i="1" dirty="0">
                <a:latin typeface="Calibri" panose="020F0502020204030204" pitchFamily="34" charset="0"/>
                <a:cs typeface="Calibri" panose="020F0502020204030204" pitchFamily="34" charset="0"/>
              </a:rPr>
              <a:t>Increased irritability at 12 weeks, </a:t>
            </a:r>
            <a:r>
              <a:rPr lang="en-US" sz="2000" b="1" i="1" dirty="0">
                <a:solidFill>
                  <a:srgbClr val="2F5597"/>
                </a:solidFill>
                <a:latin typeface="Calibri" panose="020F0502020204030204" pitchFamily="34" charset="0"/>
                <a:cs typeface="Calibri" panose="020F0502020204030204" pitchFamily="34" charset="0"/>
              </a:rPr>
              <a:t>clinically meaningful?</a:t>
            </a:r>
          </a:p>
          <a:p>
            <a:pPr marL="342900" indent="-342900">
              <a:buClr>
                <a:srgbClr val="0070C0"/>
              </a:buClr>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a:buClr>
                <a:srgbClr val="0070C0"/>
              </a:buClr>
            </a:pPr>
            <a:r>
              <a:rPr lang="en-US" sz="2400" dirty="0">
                <a:latin typeface="Calibri" panose="020F0502020204030204" pitchFamily="34" charset="0"/>
                <a:cs typeface="Calibri" panose="020F0502020204030204" pitchFamily="34" charset="0"/>
              </a:rPr>
              <a:t>Self-reports of feeling sharper, clearer thinking</a:t>
            </a:r>
          </a:p>
          <a:p>
            <a:pPr>
              <a:buClr>
                <a:srgbClr val="0070C0"/>
              </a:buClr>
            </a:pPr>
            <a:r>
              <a:rPr lang="en-US" sz="2400" dirty="0">
                <a:latin typeface="Calibri" panose="020F0502020204030204" pitchFamily="34" charset="0"/>
                <a:cs typeface="Calibri" panose="020F0502020204030204" pitchFamily="34" charset="0"/>
                <a:sym typeface="Wingdings" panose="05000000000000000000" pitchFamily="2" charset="2"/>
              </a:rPr>
              <a:t> </a:t>
            </a:r>
            <a:r>
              <a:rPr lang="en-US" sz="2400" dirty="0">
                <a:latin typeface="Calibri" panose="020F0502020204030204" pitchFamily="34" charset="0"/>
                <a:cs typeface="Calibri" panose="020F0502020204030204" pitchFamily="34" charset="0"/>
              </a:rPr>
              <a:t>Compassionate use</a:t>
            </a:r>
          </a:p>
        </p:txBody>
      </p:sp>
      <p:pic>
        <p:nvPicPr>
          <p:cNvPr id="7" name="Picture 6">
            <a:extLst>
              <a:ext uri="{FF2B5EF4-FFF2-40B4-BE49-F238E27FC236}">
                <a16:creationId xmlns:a16="http://schemas.microsoft.com/office/drawing/2014/main" id="{62FDE8E0-8A0C-47E4-89E9-8D5D210FB1BB}"/>
              </a:ext>
            </a:extLst>
          </p:cNvPr>
          <p:cNvPicPr>
            <a:picLocks noChangeAspect="1"/>
          </p:cNvPicPr>
          <p:nvPr/>
        </p:nvPicPr>
        <p:blipFill rotWithShape="1">
          <a:blip r:embed="rId3"/>
          <a:srcRect l="70313"/>
          <a:stretch/>
        </p:blipFill>
        <p:spPr>
          <a:xfrm>
            <a:off x="992708" y="2433230"/>
            <a:ext cx="1719386" cy="3011685"/>
          </a:xfrm>
          <a:prstGeom prst="rect">
            <a:avLst/>
          </a:prstGeom>
        </p:spPr>
      </p:pic>
    </p:spTree>
    <p:extLst>
      <p:ext uri="{BB962C8B-B14F-4D97-AF65-F5344CB8AC3E}">
        <p14:creationId xmlns:p14="http://schemas.microsoft.com/office/powerpoint/2010/main" val="1008252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7301AA-5E29-4C60-B38E-B7F1D9AA56FB}"/>
              </a:ext>
            </a:extLst>
          </p:cNvPr>
          <p:cNvSpPr>
            <a:spLocks noGrp="1"/>
          </p:cNvSpPr>
          <p:nvPr>
            <p:ph type="title"/>
          </p:nvPr>
        </p:nvSpPr>
        <p:spPr>
          <a:xfrm>
            <a:off x="998469" y="436163"/>
            <a:ext cx="10515600" cy="1325563"/>
          </a:xfrm>
        </p:spPr>
        <p:txBody>
          <a:bodyPr/>
          <a:lstStyle/>
          <a:p>
            <a:r>
              <a:rPr lang="en-NZ" sz="4400" b="1" dirty="0">
                <a:solidFill>
                  <a:srgbClr val="0070C0"/>
                </a:solidFill>
                <a:latin typeface="Calibri" panose="020F0502020204030204" pitchFamily="34" charset="0"/>
                <a:cs typeface="Calibri" panose="020F0502020204030204" pitchFamily="34" charset="0"/>
              </a:rPr>
              <a:t>What’s next?</a:t>
            </a:r>
          </a:p>
        </p:txBody>
      </p:sp>
      <p:sp>
        <p:nvSpPr>
          <p:cNvPr id="9" name="TextBox 8">
            <a:extLst>
              <a:ext uri="{FF2B5EF4-FFF2-40B4-BE49-F238E27FC236}">
                <a16:creationId xmlns:a16="http://schemas.microsoft.com/office/drawing/2014/main" id="{4BED5B3D-A8FB-44A5-A271-921E47FC32CB}"/>
              </a:ext>
            </a:extLst>
          </p:cNvPr>
          <p:cNvSpPr txBox="1"/>
          <p:nvPr/>
        </p:nvSpPr>
        <p:spPr>
          <a:xfrm>
            <a:off x="6096000" y="1716820"/>
            <a:ext cx="5061018"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Incomplete data from week 16 visit</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      </a:t>
            </a: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benefits are long-lasting</a:t>
            </a: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NZ" sz="2400" b="0" i="1"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Mouse studies </a:t>
            </a:r>
            <a:r>
              <a:rPr kumimoji="0" lang="en-NZ"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show we can delay the onset of memory impairments with pre-symptomatic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24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9A9A9954-FB7C-401D-AB07-4ECD30484FE7}"/>
              </a:ext>
            </a:extLst>
          </p:cNvPr>
          <p:cNvPicPr>
            <a:picLocks noChangeAspect="1"/>
          </p:cNvPicPr>
          <p:nvPr/>
        </p:nvPicPr>
        <p:blipFill>
          <a:blip r:embed="rId3"/>
          <a:stretch>
            <a:fillRect/>
          </a:stretch>
        </p:blipFill>
        <p:spPr>
          <a:xfrm>
            <a:off x="998469" y="3180111"/>
            <a:ext cx="3981033" cy="1737511"/>
          </a:xfrm>
          <a:prstGeom prst="rect">
            <a:avLst/>
          </a:prstGeom>
        </p:spPr>
      </p:pic>
      <p:sp>
        <p:nvSpPr>
          <p:cNvPr id="11" name="TextBox 10">
            <a:extLst>
              <a:ext uri="{FF2B5EF4-FFF2-40B4-BE49-F238E27FC236}">
                <a16:creationId xmlns:a16="http://schemas.microsoft.com/office/drawing/2014/main" id="{6AC0524F-DE70-4FEA-B4D5-7E28E0A8392F}"/>
              </a:ext>
            </a:extLst>
          </p:cNvPr>
          <p:cNvSpPr txBox="1"/>
          <p:nvPr/>
        </p:nvSpPr>
        <p:spPr>
          <a:xfrm>
            <a:off x="6132512" y="4595567"/>
            <a:ext cx="574198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Future 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Larger, two centre trial (Auckland, Southern)</a:t>
            </a:r>
          </a:p>
        </p:txBody>
      </p:sp>
      <p:sp>
        <p:nvSpPr>
          <p:cNvPr id="2" name="TextBox 1">
            <a:extLst>
              <a:ext uri="{FF2B5EF4-FFF2-40B4-BE49-F238E27FC236}">
                <a16:creationId xmlns:a16="http://schemas.microsoft.com/office/drawing/2014/main" id="{DDCC3752-B22A-44E0-B007-D093F85989E0}"/>
              </a:ext>
            </a:extLst>
          </p:cNvPr>
          <p:cNvSpPr txBox="1"/>
          <p:nvPr/>
        </p:nvSpPr>
        <p:spPr>
          <a:xfrm>
            <a:off x="998469" y="2449311"/>
            <a:ext cx="32839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Repurposing Varenicline:</a:t>
            </a:r>
          </a:p>
        </p:txBody>
      </p:sp>
    </p:spTree>
    <p:extLst>
      <p:ext uri="{BB962C8B-B14F-4D97-AF65-F5344CB8AC3E}">
        <p14:creationId xmlns:p14="http://schemas.microsoft.com/office/powerpoint/2010/main" val="896716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Title 4"/>
          <p:cNvSpPr>
            <a:spLocks noGrp="1"/>
          </p:cNvSpPr>
          <p:nvPr>
            <p:ph type="title"/>
          </p:nvPr>
        </p:nvSpPr>
        <p:spPr>
          <a:xfrm>
            <a:off x="1026109" y="688083"/>
            <a:ext cx="6052521" cy="857250"/>
          </a:xfrm>
        </p:spPr>
        <p:txBody>
          <a:bodyPr>
            <a:normAutofit/>
          </a:bodyPr>
          <a:lstStyle/>
          <a:p>
            <a:pPr algn="l">
              <a:defRPr/>
            </a:pPr>
            <a:r>
              <a:rPr lang="en-NZ" altLang="en-US" b="1" dirty="0">
                <a:solidFill>
                  <a:srgbClr val="2F5597"/>
                </a:solidFill>
                <a:latin typeface="+mn-lt"/>
                <a:cs typeface="Arial" panose="020B0604020202020204" pitchFamily="34" charset="0"/>
              </a:rPr>
              <a:t>Acknowledgements</a:t>
            </a:r>
          </a:p>
        </p:txBody>
      </p:sp>
      <p:sp>
        <p:nvSpPr>
          <p:cNvPr id="2" name="AutoShape 2" descr="Image result for university of auckland logo"/>
          <p:cNvSpPr>
            <a:spLocks noChangeAspect="1" noChangeArrowheads="1"/>
          </p:cNvSpPr>
          <p:nvPr/>
        </p:nvSpPr>
        <p:spPr bwMode="auto">
          <a:xfrm>
            <a:off x="-31750" y="-136525"/>
            <a:ext cx="1209675" cy="1152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7" name="TextBox 6"/>
          <p:cNvSpPr txBox="1"/>
          <p:nvPr/>
        </p:nvSpPr>
        <p:spPr>
          <a:xfrm>
            <a:off x="1026109" y="1744831"/>
            <a:ext cx="2502929" cy="5016758"/>
          </a:xfrm>
          <a:prstGeom prst="rect">
            <a:avLst/>
          </a:prstGeom>
          <a:noFill/>
        </p:spPr>
        <p:txBody>
          <a:bodyPr wrap="none" rtlCol="0">
            <a:spAutoFit/>
          </a:bodyPr>
          <a:lstStyle/>
          <a:p>
            <a:r>
              <a:rPr lang="en-NZ" sz="2000" dirty="0">
                <a:latin typeface="Calibri" panose="020F0502020204030204" pitchFamily="34" charset="0"/>
                <a:cs typeface="Calibri" panose="020F0502020204030204" pitchFamily="34" charset="0"/>
              </a:rPr>
              <a:t>Jo Dysart</a:t>
            </a:r>
          </a:p>
          <a:p>
            <a:r>
              <a:rPr lang="en-NZ" sz="2000" dirty="0">
                <a:latin typeface="Calibri" panose="020F0502020204030204" pitchFamily="34" charset="0"/>
                <a:cs typeface="Calibri" panose="020F0502020204030204" pitchFamily="34" charset="0"/>
              </a:rPr>
              <a:t>Emma Lambert</a:t>
            </a:r>
          </a:p>
          <a:p>
            <a:r>
              <a:rPr lang="en-NZ" sz="2000" dirty="0">
                <a:latin typeface="Calibri" panose="020F0502020204030204" pitchFamily="34" charset="0"/>
                <a:cs typeface="Calibri" panose="020F0502020204030204" pitchFamily="34" charset="0"/>
              </a:rPr>
              <a:t>Dr Robert Chen</a:t>
            </a:r>
          </a:p>
          <a:p>
            <a:r>
              <a:rPr lang="en-NZ" sz="2000" dirty="0">
                <a:latin typeface="Calibri" panose="020F0502020204030204" pitchFamily="34" charset="0"/>
                <a:cs typeface="Calibri" panose="020F0502020204030204" pitchFamily="34" charset="0"/>
              </a:rPr>
              <a:t>Dr Greg Finucane</a:t>
            </a:r>
          </a:p>
          <a:p>
            <a:r>
              <a:rPr lang="en-NZ" sz="2000" dirty="0">
                <a:latin typeface="Calibri" panose="020F0502020204030204" pitchFamily="34" charset="0"/>
                <a:cs typeface="Calibri" panose="020F0502020204030204" pitchFamily="34" charset="0"/>
              </a:rPr>
              <a:t>Prof. Malcolm Tingle</a:t>
            </a:r>
          </a:p>
          <a:p>
            <a:r>
              <a:rPr lang="en-NZ" sz="2000" dirty="0">
                <a:latin typeface="Calibri" panose="020F0502020204030204" pitchFamily="34" charset="0"/>
                <a:cs typeface="Calibri" panose="020F0502020204030204" pitchFamily="34" charset="0"/>
              </a:rPr>
              <a:t>Maree Jensen</a:t>
            </a:r>
          </a:p>
          <a:p>
            <a:endParaRPr lang="en-NZ" sz="2000" dirty="0">
              <a:latin typeface="Calibri" panose="020F0502020204030204" pitchFamily="34" charset="0"/>
              <a:cs typeface="Calibri" panose="020F0502020204030204" pitchFamily="34" charset="0"/>
            </a:endParaRPr>
          </a:p>
          <a:p>
            <a:r>
              <a:rPr lang="en-NZ" sz="2000" dirty="0">
                <a:latin typeface="Calibri" panose="020F0502020204030204" pitchFamily="34" charset="0"/>
                <a:cs typeface="Calibri" panose="020F0502020204030204" pitchFamily="34" charset="0"/>
              </a:rPr>
              <a:t>Annalyse Welford</a:t>
            </a:r>
          </a:p>
          <a:p>
            <a:r>
              <a:rPr lang="en-NZ" sz="2000" dirty="0">
                <a:latin typeface="Calibri" panose="020F0502020204030204" pitchFamily="34" charset="0"/>
                <a:cs typeface="Calibri" panose="020F0502020204030204" pitchFamily="34" charset="0"/>
              </a:rPr>
              <a:t>Jamie Hounsell</a:t>
            </a:r>
          </a:p>
          <a:p>
            <a:r>
              <a:rPr lang="en-NZ" sz="2000" dirty="0">
                <a:latin typeface="Calibri" panose="020F0502020204030204" pitchFamily="34" charset="0"/>
                <a:cs typeface="Calibri" panose="020F0502020204030204" pitchFamily="34" charset="0"/>
              </a:rPr>
              <a:t>Dr Mike King</a:t>
            </a:r>
          </a:p>
          <a:p>
            <a:r>
              <a:rPr lang="en-NZ" sz="2000" dirty="0">
                <a:latin typeface="Calibri" panose="020F0502020204030204" pitchFamily="34" charset="0"/>
                <a:cs typeface="Calibri" panose="020F0502020204030204" pitchFamily="34" charset="0"/>
              </a:rPr>
              <a:t>Nicola Liebergreen</a:t>
            </a:r>
          </a:p>
          <a:p>
            <a:r>
              <a:rPr lang="en-NZ" sz="2000" dirty="0">
                <a:latin typeface="Calibri" panose="020F0502020204030204" pitchFamily="34" charset="0"/>
                <a:cs typeface="Calibri" panose="020F0502020204030204" pitchFamily="34" charset="0"/>
              </a:rPr>
              <a:t>Dr Christina Buchanan</a:t>
            </a:r>
          </a:p>
          <a:p>
            <a:endParaRPr lang="en-NZ" sz="2000" dirty="0">
              <a:latin typeface="Calibri" panose="020F0502020204030204" pitchFamily="34" charset="0"/>
              <a:cs typeface="Calibri" panose="020F0502020204030204" pitchFamily="34" charset="0"/>
            </a:endParaRPr>
          </a:p>
          <a:p>
            <a:r>
              <a:rPr lang="en-NZ" sz="2000" dirty="0">
                <a:latin typeface="Calibri" panose="020F0502020204030204" pitchFamily="34" charset="0"/>
                <a:cs typeface="Calibri" panose="020F0502020204030204" pitchFamily="34" charset="0"/>
              </a:rPr>
              <a:t>Participants</a:t>
            </a:r>
          </a:p>
          <a:p>
            <a:endParaRPr lang="en-NZ" sz="2000" dirty="0">
              <a:latin typeface="Calibri" panose="020F0502020204030204" pitchFamily="34" charset="0"/>
              <a:cs typeface="Calibri" panose="020F0502020204030204" pitchFamily="34" charset="0"/>
            </a:endParaRPr>
          </a:p>
          <a:p>
            <a:endParaRPr lang="en-NZ" sz="20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A937B4D0-E658-4262-82CD-9AB7BB58D777}"/>
              </a:ext>
            </a:extLst>
          </p:cNvPr>
          <p:cNvPicPr>
            <a:picLocks noChangeAspect="1"/>
          </p:cNvPicPr>
          <p:nvPr/>
        </p:nvPicPr>
        <p:blipFill>
          <a:blip r:embed="rId3"/>
          <a:stretch>
            <a:fillRect/>
          </a:stretch>
        </p:blipFill>
        <p:spPr>
          <a:xfrm>
            <a:off x="4489822" y="1873968"/>
            <a:ext cx="2263968" cy="1504536"/>
          </a:xfrm>
          <a:prstGeom prst="rect">
            <a:avLst/>
          </a:prstGeom>
        </p:spPr>
      </p:pic>
      <p:pic>
        <p:nvPicPr>
          <p:cNvPr id="9" name="Picture 8">
            <a:extLst>
              <a:ext uri="{FF2B5EF4-FFF2-40B4-BE49-F238E27FC236}">
                <a16:creationId xmlns:a16="http://schemas.microsoft.com/office/drawing/2014/main" id="{BBC77490-A811-43DF-8030-A500F52A2D47}"/>
              </a:ext>
            </a:extLst>
          </p:cNvPr>
          <p:cNvPicPr>
            <a:picLocks noChangeAspect="1"/>
          </p:cNvPicPr>
          <p:nvPr/>
        </p:nvPicPr>
        <p:blipFill>
          <a:blip r:embed="rId4"/>
          <a:stretch>
            <a:fillRect/>
          </a:stretch>
        </p:blipFill>
        <p:spPr>
          <a:xfrm>
            <a:off x="7319055" y="2330132"/>
            <a:ext cx="3846836" cy="616041"/>
          </a:xfrm>
          <a:prstGeom prst="rect">
            <a:avLst/>
          </a:prstGeom>
        </p:spPr>
      </p:pic>
      <p:sp>
        <p:nvSpPr>
          <p:cNvPr id="11" name="TextBox 10">
            <a:extLst>
              <a:ext uri="{FF2B5EF4-FFF2-40B4-BE49-F238E27FC236}">
                <a16:creationId xmlns:a16="http://schemas.microsoft.com/office/drawing/2014/main" id="{DF876B18-4299-495A-A3E9-5461512C2A86}"/>
              </a:ext>
            </a:extLst>
          </p:cNvPr>
          <p:cNvSpPr txBox="1"/>
          <p:nvPr/>
        </p:nvSpPr>
        <p:spPr>
          <a:xfrm>
            <a:off x="4895819" y="3615802"/>
            <a:ext cx="5863963" cy="400110"/>
          </a:xfrm>
          <a:prstGeom prst="rect">
            <a:avLst/>
          </a:prstGeom>
          <a:noFill/>
        </p:spPr>
        <p:txBody>
          <a:bodyPr wrap="square" rtlCol="0">
            <a:spAutoFit/>
          </a:bodyPr>
          <a:lstStyle/>
          <a:p>
            <a:r>
              <a:rPr lang="en-NZ" sz="2000" dirty="0">
                <a:latin typeface="Calibri" panose="020F0502020204030204" pitchFamily="34" charset="0"/>
                <a:cs typeface="Calibri" panose="020F0502020204030204" pitchFamily="34" charset="0"/>
              </a:rPr>
              <a:t>Margaret </a:t>
            </a:r>
            <a:r>
              <a:rPr lang="en-NZ" sz="2000" dirty="0" err="1">
                <a:latin typeface="Calibri" panose="020F0502020204030204" pitchFamily="34" charset="0"/>
                <a:cs typeface="Calibri" panose="020F0502020204030204" pitchFamily="34" charset="0"/>
              </a:rPr>
              <a:t>Begg</a:t>
            </a:r>
            <a:r>
              <a:rPr lang="en-NZ" sz="2000" dirty="0">
                <a:latin typeface="Calibri" panose="020F0502020204030204" pitchFamily="34" charset="0"/>
                <a:cs typeface="Calibri" panose="020F0502020204030204" pitchFamily="34" charset="0"/>
              </a:rPr>
              <a:t> Charitable Trust (University of Otago)</a:t>
            </a:r>
          </a:p>
        </p:txBody>
      </p:sp>
      <p:pic>
        <p:nvPicPr>
          <p:cNvPr id="3" name="Picture 2">
            <a:extLst>
              <a:ext uri="{FF2B5EF4-FFF2-40B4-BE49-F238E27FC236}">
                <a16:creationId xmlns:a16="http://schemas.microsoft.com/office/drawing/2014/main" id="{01140F40-D716-EBDC-F885-6E1F3151E3F1}"/>
              </a:ext>
            </a:extLst>
          </p:cNvPr>
          <p:cNvPicPr>
            <a:picLocks noChangeAspect="1"/>
          </p:cNvPicPr>
          <p:nvPr/>
        </p:nvPicPr>
        <p:blipFill rotWithShape="1">
          <a:blip r:embed="rId5"/>
          <a:srcRect l="1" t="53115" r="70663"/>
          <a:stretch/>
        </p:blipFill>
        <p:spPr>
          <a:xfrm>
            <a:off x="4866856" y="4253210"/>
            <a:ext cx="2263968" cy="2063005"/>
          </a:xfrm>
          <a:prstGeom prst="rect">
            <a:avLst/>
          </a:prstGeom>
        </p:spPr>
      </p:pic>
      <p:pic>
        <p:nvPicPr>
          <p:cNvPr id="4" name="Picture 3">
            <a:extLst>
              <a:ext uri="{FF2B5EF4-FFF2-40B4-BE49-F238E27FC236}">
                <a16:creationId xmlns:a16="http://schemas.microsoft.com/office/drawing/2014/main" id="{194A3212-D632-C082-38C0-438581259D89}"/>
              </a:ext>
            </a:extLst>
          </p:cNvPr>
          <p:cNvPicPr>
            <a:picLocks noChangeAspect="1"/>
          </p:cNvPicPr>
          <p:nvPr/>
        </p:nvPicPr>
        <p:blipFill rotWithShape="1">
          <a:blip r:embed="rId6"/>
          <a:srcRect t="30243" b="29032"/>
          <a:stretch/>
        </p:blipFill>
        <p:spPr>
          <a:xfrm>
            <a:off x="7078630" y="4440759"/>
            <a:ext cx="3826229" cy="1558246"/>
          </a:xfrm>
          <a:prstGeom prst="rect">
            <a:avLst/>
          </a:prstGeom>
        </p:spPr>
      </p:pic>
    </p:spTree>
    <p:extLst>
      <p:ext uri="{BB962C8B-B14F-4D97-AF65-F5344CB8AC3E}">
        <p14:creationId xmlns:p14="http://schemas.microsoft.com/office/powerpoint/2010/main" val="748592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E25B-0FD7-4885-A9B6-A5C7AEEB64E2}"/>
              </a:ext>
            </a:extLst>
          </p:cNvPr>
          <p:cNvSpPr>
            <a:spLocks noGrp="1"/>
          </p:cNvSpPr>
          <p:nvPr>
            <p:ph type="title"/>
          </p:nvPr>
        </p:nvSpPr>
        <p:spPr>
          <a:xfrm>
            <a:off x="939800" y="456415"/>
            <a:ext cx="10515600" cy="1325563"/>
          </a:xfrm>
        </p:spPr>
        <p:txBody>
          <a:bodyPr/>
          <a:lstStyle/>
          <a:p>
            <a:r>
              <a:rPr lang="en-NZ" b="1" dirty="0">
                <a:solidFill>
                  <a:srgbClr val="0070C0"/>
                </a:solidFill>
                <a:latin typeface="Calibri" panose="020F0502020204030204" pitchFamily="34" charset="0"/>
                <a:cs typeface="Calibri" panose="020F0502020204030204" pitchFamily="34" charset="0"/>
              </a:rPr>
              <a:t>Results</a:t>
            </a:r>
          </a:p>
        </p:txBody>
      </p:sp>
      <p:sp>
        <p:nvSpPr>
          <p:cNvPr id="6" name="TextBox 5">
            <a:extLst>
              <a:ext uri="{FF2B5EF4-FFF2-40B4-BE49-F238E27FC236}">
                <a16:creationId xmlns:a16="http://schemas.microsoft.com/office/drawing/2014/main" id="{2DC62FE7-B2C1-4A46-8CEB-9ACAED0DD2FB}"/>
              </a:ext>
            </a:extLst>
          </p:cNvPr>
          <p:cNvSpPr txBox="1"/>
          <p:nvPr/>
        </p:nvSpPr>
        <p:spPr>
          <a:xfrm>
            <a:off x="3511767" y="796030"/>
            <a:ext cx="2225841" cy="646331"/>
          </a:xfrm>
          <a:prstGeom prst="rect">
            <a:avLst/>
          </a:prstGeom>
          <a:solidFill>
            <a:srgbClr val="CCECFF"/>
          </a:solidFill>
        </p:spPr>
        <p:txBody>
          <a:bodyPr wrap="square" rtlCol="0">
            <a:spAutoFit/>
          </a:bodyPr>
          <a:lstStyle/>
          <a:p>
            <a:r>
              <a:rPr lang="en-NZ" b="1" dirty="0">
                <a:solidFill>
                  <a:srgbClr val="0070C0"/>
                </a:solidFill>
                <a:latin typeface="Calibri" panose="020F0502020204030204" pitchFamily="34" charset="0"/>
                <a:cs typeface="Calibri" panose="020F0502020204030204" pitchFamily="34" charset="0"/>
              </a:rPr>
              <a:t>Tertiary Endpoint</a:t>
            </a:r>
          </a:p>
          <a:p>
            <a:r>
              <a:rPr lang="en-NZ" dirty="0">
                <a:latin typeface="Calibri" panose="020F0502020204030204" pitchFamily="34" charset="0"/>
                <a:cs typeface="Calibri" panose="020F0502020204030204" pitchFamily="34" charset="0"/>
              </a:rPr>
              <a:t>Mood</a:t>
            </a:r>
          </a:p>
        </p:txBody>
      </p:sp>
      <p:pic>
        <p:nvPicPr>
          <p:cNvPr id="3" name="Picture 2">
            <a:extLst>
              <a:ext uri="{FF2B5EF4-FFF2-40B4-BE49-F238E27FC236}">
                <a16:creationId xmlns:a16="http://schemas.microsoft.com/office/drawing/2014/main" id="{D02A5F05-8909-47D7-AAA5-F07EE09895C9}"/>
              </a:ext>
            </a:extLst>
          </p:cNvPr>
          <p:cNvPicPr>
            <a:picLocks noChangeAspect="1"/>
          </p:cNvPicPr>
          <p:nvPr/>
        </p:nvPicPr>
        <p:blipFill rotWithShape="1">
          <a:blip r:embed="rId3"/>
          <a:srcRect r="46477"/>
          <a:stretch/>
        </p:blipFill>
        <p:spPr>
          <a:xfrm>
            <a:off x="2430398" y="1620664"/>
            <a:ext cx="6049723" cy="4669211"/>
          </a:xfrm>
          <a:prstGeom prst="rect">
            <a:avLst/>
          </a:prstGeom>
        </p:spPr>
      </p:pic>
    </p:spTree>
    <p:extLst>
      <p:ext uri="{BB962C8B-B14F-4D97-AF65-F5344CB8AC3E}">
        <p14:creationId xmlns:p14="http://schemas.microsoft.com/office/powerpoint/2010/main" val="183927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7301AA-5E29-4C60-B38E-B7F1D9AA56FB}"/>
              </a:ext>
            </a:extLst>
          </p:cNvPr>
          <p:cNvSpPr>
            <a:spLocks noGrp="1"/>
          </p:cNvSpPr>
          <p:nvPr>
            <p:ph type="title"/>
          </p:nvPr>
        </p:nvSpPr>
        <p:spPr>
          <a:xfrm>
            <a:off x="910237" y="475301"/>
            <a:ext cx="10515600" cy="1325563"/>
          </a:xfrm>
        </p:spPr>
        <p:txBody>
          <a:bodyPr/>
          <a:lstStyle/>
          <a:p>
            <a:r>
              <a:rPr lang="en-NZ" sz="4400" b="1" dirty="0">
                <a:solidFill>
                  <a:srgbClr val="0070C0"/>
                </a:solidFill>
                <a:latin typeface="Calibri" panose="020F0502020204030204" pitchFamily="34" charset="0"/>
                <a:cs typeface="Calibri" panose="020F0502020204030204" pitchFamily="34" charset="0"/>
              </a:rPr>
              <a:t>Blood levels correlate with response</a:t>
            </a:r>
          </a:p>
        </p:txBody>
      </p:sp>
      <p:pic>
        <p:nvPicPr>
          <p:cNvPr id="6" name="Picture 5">
            <a:extLst>
              <a:ext uri="{FF2B5EF4-FFF2-40B4-BE49-F238E27FC236}">
                <a16:creationId xmlns:a16="http://schemas.microsoft.com/office/drawing/2014/main" id="{38CF2DFE-E4CD-45EC-BD8E-08AA3BCC75E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1699" y="2061758"/>
            <a:ext cx="6828781" cy="3614269"/>
          </a:xfrm>
          <a:prstGeom prst="rect">
            <a:avLst/>
          </a:prstGeom>
          <a:noFill/>
        </p:spPr>
      </p:pic>
      <p:sp>
        <p:nvSpPr>
          <p:cNvPr id="4" name="Rectangle 3">
            <a:extLst>
              <a:ext uri="{FF2B5EF4-FFF2-40B4-BE49-F238E27FC236}">
                <a16:creationId xmlns:a16="http://schemas.microsoft.com/office/drawing/2014/main" id="{8226CAB2-33A2-4223-A8AF-EE2A95A2123D}"/>
              </a:ext>
            </a:extLst>
          </p:cNvPr>
          <p:cNvSpPr/>
          <p:nvPr/>
        </p:nvSpPr>
        <p:spPr>
          <a:xfrm>
            <a:off x="8220270" y="2888826"/>
            <a:ext cx="2963424" cy="1600438"/>
          </a:xfrm>
          <a:prstGeom prst="rect">
            <a:avLst/>
          </a:prstGeom>
        </p:spPr>
        <p:txBody>
          <a:bodyPr wrap="square">
            <a:spAutoFit/>
          </a:bodyPr>
          <a:lstStyle/>
          <a:p>
            <a:pPr algn="just">
              <a:spcAft>
                <a:spcPts val="0"/>
              </a:spcAft>
            </a:pPr>
            <a:endParaRPr lang="en-GB" sz="1400" i="1" dirty="0">
              <a:ea typeface="Times" panose="02020603050405020304" pitchFamily="18" charset="0"/>
            </a:endParaRPr>
          </a:p>
          <a:p>
            <a:pPr algn="just">
              <a:spcAft>
                <a:spcPts val="0"/>
              </a:spcAft>
            </a:pPr>
            <a:r>
              <a:rPr lang="en-GB" sz="1400" i="1" dirty="0">
                <a:ea typeface="Times" panose="02020603050405020304" pitchFamily="18" charset="0"/>
              </a:rPr>
              <a:t>Participants under age 50 displayed greater improvements in maze performance between visit 2 and baseline than older participants (B, r</a:t>
            </a:r>
            <a:r>
              <a:rPr lang="en-GB" sz="1400" i="1" baseline="30000" dirty="0">
                <a:ea typeface="Times" panose="02020603050405020304" pitchFamily="18" charset="0"/>
              </a:rPr>
              <a:t>2</a:t>
            </a:r>
            <a:r>
              <a:rPr lang="en-GB" sz="1400" i="1" dirty="0">
                <a:ea typeface="Times" panose="02020603050405020304" pitchFamily="18" charset="0"/>
              </a:rPr>
              <a:t>=0.863). than those over 50 years of age. </a:t>
            </a:r>
            <a:endParaRPr lang="en-NZ" sz="1600" dirty="0">
              <a:effectLst/>
              <a:ea typeface="Times" panose="02020603050405020304" pitchFamily="18" charset="0"/>
            </a:endParaRPr>
          </a:p>
        </p:txBody>
      </p:sp>
    </p:spTree>
    <p:extLst>
      <p:ext uri="{BB962C8B-B14F-4D97-AF65-F5344CB8AC3E}">
        <p14:creationId xmlns:p14="http://schemas.microsoft.com/office/powerpoint/2010/main" val="73853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0E69DC35-70BB-DD7D-161B-D40F805B8523}"/>
              </a:ext>
            </a:extLst>
          </p:cNvPr>
          <p:cNvSpPr txBox="1">
            <a:spLocks noChangeArrowheads="1"/>
          </p:cNvSpPr>
          <p:nvPr/>
        </p:nvSpPr>
        <p:spPr bwMode="auto">
          <a:xfrm>
            <a:off x="976094" y="709446"/>
            <a:ext cx="398621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Arial" panose="020B0604020202020204" pitchFamily="34" charset="0"/>
              </a:rPr>
              <a:t>Clinical Features</a:t>
            </a:r>
          </a:p>
        </p:txBody>
      </p:sp>
      <p:sp>
        <p:nvSpPr>
          <p:cNvPr id="7" name="TextBox 6">
            <a:extLst>
              <a:ext uri="{FF2B5EF4-FFF2-40B4-BE49-F238E27FC236}">
                <a16:creationId xmlns:a16="http://schemas.microsoft.com/office/drawing/2014/main" id="{F9DC22D0-43D2-F796-E8B5-BA71FB5D1607}"/>
              </a:ext>
            </a:extLst>
          </p:cNvPr>
          <p:cNvSpPr txBox="1"/>
          <p:nvPr/>
        </p:nvSpPr>
        <p:spPr>
          <a:xfrm>
            <a:off x="1602368" y="1994054"/>
            <a:ext cx="4494692" cy="461665"/>
          </a:xfrm>
          <a:prstGeom prst="rect">
            <a:avLst/>
          </a:prstGeom>
          <a:solidFill>
            <a:schemeClr val="accent4">
              <a:lumMod val="40000"/>
              <a:lumOff val="60000"/>
            </a:schemeClr>
          </a:solidFill>
        </p:spPr>
        <p:txBody>
          <a:bodyPr wrap="none" rtlCol="0">
            <a:spAutoFit/>
          </a:bodyPr>
          <a:lstStyle/>
          <a:p>
            <a:r>
              <a:rPr lang="en-NZ" sz="2400" dirty="0"/>
              <a:t>Early changes in cognitive function</a:t>
            </a:r>
          </a:p>
        </p:txBody>
      </p:sp>
      <p:sp>
        <p:nvSpPr>
          <p:cNvPr id="10" name="TextBox 9">
            <a:extLst>
              <a:ext uri="{FF2B5EF4-FFF2-40B4-BE49-F238E27FC236}">
                <a16:creationId xmlns:a16="http://schemas.microsoft.com/office/drawing/2014/main" id="{A22AB5B2-DA12-8188-24FB-7534BC9D442B}"/>
              </a:ext>
            </a:extLst>
          </p:cNvPr>
          <p:cNvSpPr txBox="1"/>
          <p:nvPr/>
        </p:nvSpPr>
        <p:spPr>
          <a:xfrm>
            <a:off x="7628204" y="1994053"/>
            <a:ext cx="3311612" cy="461665"/>
          </a:xfrm>
          <a:prstGeom prst="rect">
            <a:avLst/>
          </a:prstGeom>
          <a:solidFill>
            <a:schemeClr val="accent4">
              <a:lumMod val="40000"/>
              <a:lumOff val="60000"/>
            </a:schemeClr>
          </a:solidFill>
        </p:spPr>
        <p:txBody>
          <a:bodyPr wrap="none" rtlCol="0">
            <a:spAutoFit/>
          </a:bodyPr>
          <a:lstStyle/>
          <a:p>
            <a:r>
              <a:rPr lang="en-NZ" sz="2400" dirty="0"/>
              <a:t>High degree of variability</a:t>
            </a:r>
          </a:p>
        </p:txBody>
      </p:sp>
      <p:pic>
        <p:nvPicPr>
          <p:cNvPr id="12" name="Picture 11">
            <a:extLst>
              <a:ext uri="{FF2B5EF4-FFF2-40B4-BE49-F238E27FC236}">
                <a16:creationId xmlns:a16="http://schemas.microsoft.com/office/drawing/2014/main" id="{1870B148-339B-1BD5-DDA4-92CBBBC700B6}"/>
              </a:ext>
            </a:extLst>
          </p:cNvPr>
          <p:cNvPicPr>
            <a:picLocks noChangeAspect="1"/>
          </p:cNvPicPr>
          <p:nvPr/>
        </p:nvPicPr>
        <p:blipFill>
          <a:blip r:embed="rId3"/>
          <a:stretch>
            <a:fillRect/>
          </a:stretch>
        </p:blipFill>
        <p:spPr>
          <a:xfrm>
            <a:off x="7628204" y="2455719"/>
            <a:ext cx="3311612" cy="3409862"/>
          </a:xfrm>
          <a:prstGeom prst="rect">
            <a:avLst/>
          </a:prstGeom>
        </p:spPr>
      </p:pic>
      <p:sp>
        <p:nvSpPr>
          <p:cNvPr id="4" name="TextBox 3">
            <a:extLst>
              <a:ext uri="{FF2B5EF4-FFF2-40B4-BE49-F238E27FC236}">
                <a16:creationId xmlns:a16="http://schemas.microsoft.com/office/drawing/2014/main" id="{B3229DE7-1F6A-BDCB-D325-6FBF057708E6}"/>
              </a:ext>
            </a:extLst>
          </p:cNvPr>
          <p:cNvSpPr txBox="1"/>
          <p:nvPr/>
        </p:nvSpPr>
        <p:spPr>
          <a:xfrm>
            <a:off x="5155324" y="147107"/>
            <a:ext cx="7437382" cy="523220"/>
          </a:xfrm>
          <a:prstGeom prst="rect">
            <a:avLst/>
          </a:prstGeom>
          <a:noFill/>
        </p:spPr>
        <p:txBody>
          <a:bodyPr wrap="square">
            <a:spAutoFit/>
          </a:bodyPr>
          <a:lstStyle/>
          <a:p>
            <a:r>
              <a:rPr lang="en-NZ" sz="1400" i="1" dirty="0">
                <a:solidFill>
                  <a:prstClr val="white">
                    <a:lumMod val="65000"/>
                  </a:prstClr>
                </a:solidFill>
                <a:latin typeface="Calibri" panose="020F0502020204030204"/>
              </a:rPr>
              <a:t>Goh AM, et a.. Huntington’s disease: Neuropsychiatric manifestations of Huntington’s disease. Australasian Psychiatry. 2018;26(4):366-375. doi:10.1177/1039856218791036</a:t>
            </a:r>
          </a:p>
        </p:txBody>
      </p:sp>
      <p:pic>
        <p:nvPicPr>
          <p:cNvPr id="5" name="Picture 4">
            <a:extLst>
              <a:ext uri="{FF2B5EF4-FFF2-40B4-BE49-F238E27FC236}">
                <a16:creationId xmlns:a16="http://schemas.microsoft.com/office/drawing/2014/main" id="{E5D6C62D-5F1A-4CA3-5B5D-1C0731CDE43A}"/>
              </a:ext>
            </a:extLst>
          </p:cNvPr>
          <p:cNvPicPr>
            <a:picLocks noChangeAspect="1"/>
          </p:cNvPicPr>
          <p:nvPr/>
        </p:nvPicPr>
        <p:blipFill>
          <a:blip r:embed="rId4"/>
          <a:stretch>
            <a:fillRect/>
          </a:stretch>
        </p:blipFill>
        <p:spPr>
          <a:xfrm>
            <a:off x="485422" y="2723960"/>
            <a:ext cx="6795912" cy="2610657"/>
          </a:xfrm>
          <a:prstGeom prst="rect">
            <a:avLst/>
          </a:prstGeom>
        </p:spPr>
      </p:pic>
      <p:sp>
        <p:nvSpPr>
          <p:cNvPr id="9" name="TextBox 8">
            <a:extLst>
              <a:ext uri="{FF2B5EF4-FFF2-40B4-BE49-F238E27FC236}">
                <a16:creationId xmlns:a16="http://schemas.microsoft.com/office/drawing/2014/main" id="{352AA21E-2968-8171-510E-5B6F8DB1C4F3}"/>
              </a:ext>
            </a:extLst>
          </p:cNvPr>
          <p:cNvSpPr txBox="1"/>
          <p:nvPr/>
        </p:nvSpPr>
        <p:spPr>
          <a:xfrm>
            <a:off x="976094" y="5350006"/>
            <a:ext cx="1469633" cy="369332"/>
          </a:xfrm>
          <a:prstGeom prst="rect">
            <a:avLst/>
          </a:prstGeom>
          <a:solidFill>
            <a:schemeClr val="accent1">
              <a:lumMod val="20000"/>
              <a:lumOff val="80000"/>
            </a:schemeClr>
          </a:solidFill>
        </p:spPr>
        <p:txBody>
          <a:bodyPr wrap="none" rtlCol="0">
            <a:spAutoFit/>
          </a:bodyPr>
          <a:lstStyle/>
          <a:p>
            <a:r>
              <a:rPr lang="en-NZ" i="1" dirty="0">
                <a:solidFill>
                  <a:schemeClr val="accent1"/>
                </a:solidFill>
              </a:rPr>
              <a:t>Gene positive</a:t>
            </a:r>
          </a:p>
        </p:txBody>
      </p:sp>
      <p:sp>
        <p:nvSpPr>
          <p:cNvPr id="13" name="TextBox 12">
            <a:extLst>
              <a:ext uri="{FF2B5EF4-FFF2-40B4-BE49-F238E27FC236}">
                <a16:creationId xmlns:a16="http://schemas.microsoft.com/office/drawing/2014/main" id="{37A42FEA-CA43-7940-0D77-994289179BB0}"/>
              </a:ext>
            </a:extLst>
          </p:cNvPr>
          <p:cNvSpPr txBox="1"/>
          <p:nvPr/>
        </p:nvSpPr>
        <p:spPr>
          <a:xfrm>
            <a:off x="4119471" y="5347143"/>
            <a:ext cx="1409104" cy="369332"/>
          </a:xfrm>
          <a:prstGeom prst="rect">
            <a:avLst/>
          </a:prstGeom>
          <a:solidFill>
            <a:schemeClr val="accent1">
              <a:lumMod val="20000"/>
              <a:lumOff val="80000"/>
            </a:schemeClr>
          </a:solidFill>
        </p:spPr>
        <p:txBody>
          <a:bodyPr wrap="none" rtlCol="0">
            <a:spAutoFit/>
          </a:bodyPr>
          <a:lstStyle/>
          <a:p>
            <a:r>
              <a:rPr lang="en-NZ" i="1" dirty="0">
                <a:solidFill>
                  <a:schemeClr val="accent1"/>
                </a:solidFill>
              </a:rPr>
              <a:t>Symptomatic</a:t>
            </a:r>
          </a:p>
        </p:txBody>
      </p:sp>
    </p:spTree>
    <p:extLst>
      <p:ext uri="{BB962C8B-B14F-4D97-AF65-F5344CB8AC3E}">
        <p14:creationId xmlns:p14="http://schemas.microsoft.com/office/powerpoint/2010/main" val="60667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F078201-6E72-662C-1A93-F2DC88548CD9}"/>
              </a:ext>
            </a:extLst>
          </p:cNvPr>
          <p:cNvSpPr txBox="1"/>
          <p:nvPr/>
        </p:nvSpPr>
        <p:spPr>
          <a:xfrm>
            <a:off x="6096000" y="2507482"/>
            <a:ext cx="4291567" cy="3046988"/>
          </a:xfrm>
          <a:prstGeom prst="rect">
            <a:avLst/>
          </a:prstGeom>
          <a:solidFill>
            <a:schemeClr val="accent5">
              <a:lumMod val="40000"/>
              <a:lumOff val="60000"/>
            </a:schemeClr>
          </a:solidFill>
        </p:spPr>
        <p:txBody>
          <a:bodyPr wrap="square" rtlCol="0">
            <a:spAutoFit/>
          </a:bodyPr>
          <a:lstStyle/>
          <a:p>
            <a:pPr>
              <a:buClr>
                <a:schemeClr val="accent2"/>
              </a:buClr>
            </a:pPr>
            <a:r>
              <a:rPr lang="en-NZ" sz="2400" dirty="0"/>
              <a:t>90% of patients</a:t>
            </a:r>
          </a:p>
          <a:p>
            <a:pPr>
              <a:buClr>
                <a:schemeClr val="accent2"/>
              </a:buClr>
            </a:pPr>
            <a:r>
              <a:rPr lang="en-NZ" sz="2400" dirty="0"/>
              <a:t>Worsened by fatigue, stress</a:t>
            </a:r>
          </a:p>
          <a:p>
            <a:pPr>
              <a:buClr>
                <a:schemeClr val="accent2"/>
              </a:buClr>
            </a:pPr>
            <a:r>
              <a:rPr lang="en-NZ" sz="2400" dirty="0"/>
              <a:t>Absent during sleep</a:t>
            </a:r>
          </a:p>
          <a:p>
            <a:pPr>
              <a:buClr>
                <a:schemeClr val="accent2"/>
              </a:buClr>
            </a:pPr>
            <a:endParaRPr lang="en-NZ" sz="2400" i="1" dirty="0"/>
          </a:p>
          <a:p>
            <a:pPr>
              <a:buClr>
                <a:schemeClr val="accent2"/>
              </a:buClr>
            </a:pPr>
            <a:r>
              <a:rPr lang="en-NZ" sz="2400" i="1" dirty="0"/>
              <a:t>A key element of diagnosis</a:t>
            </a:r>
            <a:endParaRPr lang="en-NZ" sz="2400" dirty="0"/>
          </a:p>
          <a:p>
            <a:pPr>
              <a:buClr>
                <a:schemeClr val="accent2"/>
              </a:buClr>
            </a:pPr>
            <a:r>
              <a:rPr lang="en-NZ" sz="2400" dirty="0"/>
              <a:t>Not a marker of disease severity</a:t>
            </a:r>
          </a:p>
          <a:p>
            <a:pPr>
              <a:buClr>
                <a:schemeClr val="accent2"/>
              </a:buClr>
            </a:pPr>
            <a:endParaRPr lang="en-NZ" sz="2400" dirty="0"/>
          </a:p>
          <a:p>
            <a:pPr>
              <a:buClr>
                <a:schemeClr val="accent2"/>
              </a:buClr>
            </a:pPr>
            <a:r>
              <a:rPr lang="en-NZ" sz="2400" b="1" dirty="0"/>
              <a:t>Often well tolerated</a:t>
            </a:r>
          </a:p>
        </p:txBody>
      </p:sp>
      <p:sp>
        <p:nvSpPr>
          <p:cNvPr id="17" name="Text Box 3">
            <a:extLst>
              <a:ext uri="{FF2B5EF4-FFF2-40B4-BE49-F238E27FC236}">
                <a16:creationId xmlns:a16="http://schemas.microsoft.com/office/drawing/2014/main" id="{64B411D8-166A-D9BD-C930-550C4CAA5012}"/>
              </a:ext>
            </a:extLst>
          </p:cNvPr>
          <p:cNvSpPr txBox="1">
            <a:spLocks noChangeArrowheads="1"/>
          </p:cNvSpPr>
          <p:nvPr/>
        </p:nvSpPr>
        <p:spPr bwMode="auto">
          <a:xfrm>
            <a:off x="907665" y="712164"/>
            <a:ext cx="426392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lang="en-US" altLang="en-US" sz="4400" b="1" dirty="0">
                <a:solidFill>
                  <a:schemeClr val="accent1">
                    <a:lumMod val="75000"/>
                  </a:schemeClr>
                </a:solidFill>
                <a:latin typeface="Calibri" panose="020F0502020204030204"/>
                <a:cs typeface="Arial" panose="020B0604020202020204" pitchFamily="34" charset="0"/>
              </a:rPr>
              <a:t>Motor S</a:t>
            </a:r>
            <a:r>
              <a:rPr kumimoji="0" lang="en-US" altLang="en-US" sz="4400" b="1"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Arial" panose="020B0604020202020204" pitchFamily="34" charset="0"/>
              </a:rPr>
              <a:t>ymptoms</a:t>
            </a:r>
            <a:endParaRPr kumimoji="0" lang="en-US" altLang="en-US" sz="4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Arial" panose="020B0604020202020204" pitchFamily="34" charset="0"/>
            </a:endParaRPr>
          </a:p>
        </p:txBody>
      </p:sp>
      <p:grpSp>
        <p:nvGrpSpPr>
          <p:cNvPr id="2" name="Group 1">
            <a:extLst>
              <a:ext uri="{FF2B5EF4-FFF2-40B4-BE49-F238E27FC236}">
                <a16:creationId xmlns:a16="http://schemas.microsoft.com/office/drawing/2014/main" id="{CBAF76C5-37E7-CB78-560C-D04F043C0081}"/>
              </a:ext>
            </a:extLst>
          </p:cNvPr>
          <p:cNvGrpSpPr/>
          <p:nvPr/>
        </p:nvGrpSpPr>
        <p:grpSpPr>
          <a:xfrm>
            <a:off x="1059714" y="2284512"/>
            <a:ext cx="4423816" cy="3492929"/>
            <a:chOff x="1059714" y="2284512"/>
            <a:chExt cx="4423816" cy="3492929"/>
          </a:xfrm>
        </p:grpSpPr>
        <p:pic>
          <p:nvPicPr>
            <p:cNvPr id="10" name="Picture 9">
              <a:extLst>
                <a:ext uri="{FF2B5EF4-FFF2-40B4-BE49-F238E27FC236}">
                  <a16:creationId xmlns:a16="http://schemas.microsoft.com/office/drawing/2014/main" id="{0AB6D4B2-F521-989C-F13E-BACFBFCA365F}"/>
                </a:ext>
              </a:extLst>
            </p:cNvPr>
            <p:cNvPicPr>
              <a:picLocks noChangeAspect="1"/>
            </p:cNvPicPr>
            <p:nvPr/>
          </p:nvPicPr>
          <p:blipFill rotWithShape="1">
            <a:blip r:embed="rId3"/>
            <a:srcRect l="64627" r="4684"/>
            <a:stretch/>
          </p:blipFill>
          <p:spPr>
            <a:xfrm>
              <a:off x="1059714" y="2284512"/>
              <a:ext cx="1811078" cy="1688738"/>
            </a:xfrm>
            <a:prstGeom prst="rect">
              <a:avLst/>
            </a:prstGeom>
          </p:spPr>
        </p:pic>
        <p:pic>
          <p:nvPicPr>
            <p:cNvPr id="12" name="Picture 11">
              <a:extLst>
                <a:ext uri="{FF2B5EF4-FFF2-40B4-BE49-F238E27FC236}">
                  <a16:creationId xmlns:a16="http://schemas.microsoft.com/office/drawing/2014/main" id="{8A641ABE-8C26-E7EB-BE28-1EC0B3695806}"/>
                </a:ext>
              </a:extLst>
            </p:cNvPr>
            <p:cNvPicPr>
              <a:picLocks noChangeAspect="1"/>
            </p:cNvPicPr>
            <p:nvPr/>
          </p:nvPicPr>
          <p:blipFill rotWithShape="1">
            <a:blip r:embed="rId4"/>
            <a:srcRect l="33694" t="49300" r="35615" b="7837"/>
            <a:stretch/>
          </p:blipFill>
          <p:spPr>
            <a:xfrm>
              <a:off x="1059714" y="4091194"/>
              <a:ext cx="1811078" cy="1686247"/>
            </a:xfrm>
            <a:prstGeom prst="rect">
              <a:avLst/>
            </a:prstGeom>
          </p:spPr>
        </p:pic>
        <p:sp>
          <p:nvSpPr>
            <p:cNvPr id="3" name="TextBox 2">
              <a:extLst>
                <a:ext uri="{FF2B5EF4-FFF2-40B4-BE49-F238E27FC236}">
                  <a16:creationId xmlns:a16="http://schemas.microsoft.com/office/drawing/2014/main" id="{1B05DE47-CFAE-1B43-86AB-8B277F1F07B9}"/>
                </a:ext>
              </a:extLst>
            </p:cNvPr>
            <p:cNvSpPr txBox="1"/>
            <p:nvPr/>
          </p:nvSpPr>
          <p:spPr>
            <a:xfrm>
              <a:off x="2963225" y="2390217"/>
              <a:ext cx="2520305" cy="1477328"/>
            </a:xfrm>
            <a:prstGeom prst="rect">
              <a:avLst/>
            </a:prstGeom>
            <a:noFill/>
          </p:spPr>
          <p:txBody>
            <a:bodyPr wrap="none" rtlCol="0">
              <a:spAutoFit/>
            </a:bodyPr>
            <a:lstStyle/>
            <a:p>
              <a:pPr marL="285750" indent="-285750">
                <a:buClr>
                  <a:schemeClr val="accent2"/>
                </a:buClr>
                <a:buSzPct val="120000"/>
                <a:buFont typeface="Arial" panose="020B0604020202020204" pitchFamily="34" charset="0"/>
                <a:buChar char="•"/>
              </a:pPr>
              <a:r>
                <a:rPr lang="en-NZ" dirty="0"/>
                <a:t>Chorea</a:t>
              </a:r>
            </a:p>
            <a:p>
              <a:pPr marL="285750" indent="-285750">
                <a:buClr>
                  <a:schemeClr val="accent2"/>
                </a:buClr>
                <a:buSzPct val="120000"/>
                <a:buFont typeface="Arial" panose="020B0604020202020204" pitchFamily="34" charset="0"/>
                <a:buChar char="•"/>
              </a:pPr>
              <a:r>
                <a:rPr lang="en-NZ" dirty="0"/>
                <a:t>Dystonia</a:t>
              </a:r>
            </a:p>
            <a:p>
              <a:pPr marL="285750" indent="-285750">
                <a:buClr>
                  <a:schemeClr val="accent2"/>
                </a:buClr>
                <a:buSzPct val="120000"/>
                <a:buFont typeface="Arial" panose="020B0604020202020204" pitchFamily="34" charset="0"/>
                <a:buChar char="•"/>
              </a:pPr>
              <a:r>
                <a:rPr lang="en-NZ" dirty="0"/>
                <a:t>Bradykinesia/Akinesia</a:t>
              </a:r>
            </a:p>
            <a:p>
              <a:pPr marL="285750" indent="-285750">
                <a:buClr>
                  <a:schemeClr val="accent2"/>
                </a:buClr>
                <a:buSzPct val="120000"/>
                <a:buFont typeface="Arial" panose="020B0604020202020204" pitchFamily="34" charset="0"/>
                <a:buChar char="•"/>
              </a:pPr>
              <a:r>
                <a:rPr lang="en-NZ" dirty="0"/>
                <a:t>Gait disturbances</a:t>
              </a:r>
            </a:p>
            <a:p>
              <a:pPr marL="285750" indent="-285750">
                <a:buClr>
                  <a:schemeClr val="accent2"/>
                </a:buClr>
                <a:buSzPct val="120000"/>
                <a:buFont typeface="Arial" panose="020B0604020202020204" pitchFamily="34" charset="0"/>
                <a:buChar char="•"/>
              </a:pPr>
              <a:r>
                <a:rPr lang="en-NZ" dirty="0"/>
                <a:t>Eye movement</a:t>
              </a:r>
            </a:p>
          </p:txBody>
        </p:sp>
        <p:sp>
          <p:nvSpPr>
            <p:cNvPr id="5" name="TextBox 4">
              <a:extLst>
                <a:ext uri="{FF2B5EF4-FFF2-40B4-BE49-F238E27FC236}">
                  <a16:creationId xmlns:a16="http://schemas.microsoft.com/office/drawing/2014/main" id="{22C7009A-4179-A171-9ECE-4B0135373CBA}"/>
                </a:ext>
              </a:extLst>
            </p:cNvPr>
            <p:cNvSpPr txBox="1"/>
            <p:nvPr/>
          </p:nvSpPr>
          <p:spPr>
            <a:xfrm>
              <a:off x="2963224" y="4472652"/>
              <a:ext cx="2520305" cy="923330"/>
            </a:xfrm>
            <a:prstGeom prst="rect">
              <a:avLst/>
            </a:prstGeom>
            <a:noFill/>
          </p:spPr>
          <p:txBody>
            <a:bodyPr wrap="square">
              <a:spAutoFit/>
            </a:bodyPr>
            <a:lstStyle/>
            <a:p>
              <a:pPr marL="285750" indent="-285750">
                <a:buClr>
                  <a:schemeClr val="accent2"/>
                </a:buClr>
                <a:buSzPct val="120000"/>
                <a:buFont typeface="Arial" panose="020B0604020202020204" pitchFamily="34" charset="0"/>
                <a:buChar char="•"/>
              </a:pPr>
              <a:r>
                <a:rPr lang="en-US" b="0" i="0" dirty="0">
                  <a:solidFill>
                    <a:srgbClr val="000000"/>
                  </a:solidFill>
                  <a:effectLst/>
                  <a:latin typeface="ui-sans-serif"/>
                </a:rPr>
                <a:t>Dysarthria</a:t>
              </a:r>
            </a:p>
            <a:p>
              <a:pPr marL="285750" indent="-285750">
                <a:buClr>
                  <a:schemeClr val="accent2"/>
                </a:buClr>
                <a:buSzPct val="120000"/>
                <a:buFont typeface="Arial" panose="020B0604020202020204" pitchFamily="34" charset="0"/>
                <a:buChar char="•"/>
              </a:pPr>
              <a:r>
                <a:rPr lang="en-US" dirty="0">
                  <a:solidFill>
                    <a:srgbClr val="000000"/>
                  </a:solidFill>
                  <a:latin typeface="ui-sans-serif"/>
                </a:rPr>
                <a:t>D</a:t>
              </a:r>
              <a:r>
                <a:rPr lang="en-US" b="0" i="0" dirty="0">
                  <a:solidFill>
                    <a:srgbClr val="000000"/>
                  </a:solidFill>
                  <a:effectLst/>
                  <a:latin typeface="ui-sans-serif"/>
                </a:rPr>
                <a:t>ysphagia</a:t>
              </a:r>
            </a:p>
            <a:p>
              <a:pPr marL="285750" indent="-285750">
                <a:buClr>
                  <a:schemeClr val="accent2"/>
                </a:buClr>
                <a:buSzPct val="120000"/>
                <a:buFont typeface="Arial" panose="020B0604020202020204" pitchFamily="34" charset="0"/>
                <a:buChar char="•"/>
              </a:pPr>
              <a:r>
                <a:rPr lang="en-US" dirty="0">
                  <a:solidFill>
                    <a:srgbClr val="000000"/>
                  </a:solidFill>
                  <a:latin typeface="ui-sans-serif"/>
                  <a:sym typeface="Wingdings" panose="05000000000000000000" pitchFamily="2" charset="2"/>
                </a:rPr>
                <a:t> choking, aspiration</a:t>
              </a:r>
              <a:endParaRPr lang="en-NZ" dirty="0"/>
            </a:p>
          </p:txBody>
        </p:sp>
      </p:grpSp>
    </p:spTree>
    <p:extLst>
      <p:ext uri="{BB962C8B-B14F-4D97-AF65-F5344CB8AC3E}">
        <p14:creationId xmlns:p14="http://schemas.microsoft.com/office/powerpoint/2010/main" val="3298901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ABAB19-D682-4154-69AF-7E52247A0AB5}"/>
              </a:ext>
            </a:extLst>
          </p:cNvPr>
          <p:cNvPicPr>
            <a:picLocks noChangeAspect="1"/>
          </p:cNvPicPr>
          <p:nvPr/>
        </p:nvPicPr>
        <p:blipFill rotWithShape="1">
          <a:blip r:embed="rId3"/>
          <a:srcRect l="4654" r="64657"/>
          <a:stretch/>
        </p:blipFill>
        <p:spPr>
          <a:xfrm>
            <a:off x="1059714" y="2011454"/>
            <a:ext cx="1811079" cy="1688738"/>
          </a:xfrm>
          <a:prstGeom prst="rect">
            <a:avLst/>
          </a:prstGeom>
        </p:spPr>
      </p:pic>
      <p:pic>
        <p:nvPicPr>
          <p:cNvPr id="11" name="Picture 10">
            <a:extLst>
              <a:ext uri="{FF2B5EF4-FFF2-40B4-BE49-F238E27FC236}">
                <a16:creationId xmlns:a16="http://schemas.microsoft.com/office/drawing/2014/main" id="{D7B80B33-0950-1FB9-3EA7-B207A5AA818A}"/>
              </a:ext>
            </a:extLst>
          </p:cNvPr>
          <p:cNvPicPr>
            <a:picLocks noChangeAspect="1"/>
          </p:cNvPicPr>
          <p:nvPr/>
        </p:nvPicPr>
        <p:blipFill rotWithShape="1">
          <a:blip r:embed="rId4"/>
          <a:srcRect l="65947" t="49300" r="3363" b="7837"/>
          <a:stretch/>
        </p:blipFill>
        <p:spPr>
          <a:xfrm>
            <a:off x="1059715" y="3868896"/>
            <a:ext cx="1811078" cy="1686247"/>
          </a:xfrm>
          <a:prstGeom prst="rect">
            <a:avLst/>
          </a:prstGeom>
        </p:spPr>
      </p:pic>
      <p:sp>
        <p:nvSpPr>
          <p:cNvPr id="15" name="TextBox 14">
            <a:extLst>
              <a:ext uri="{FF2B5EF4-FFF2-40B4-BE49-F238E27FC236}">
                <a16:creationId xmlns:a16="http://schemas.microsoft.com/office/drawing/2014/main" id="{CAA55899-FF4A-6776-93B1-C3B01EEA9BC3}"/>
              </a:ext>
            </a:extLst>
          </p:cNvPr>
          <p:cNvSpPr txBox="1"/>
          <p:nvPr/>
        </p:nvSpPr>
        <p:spPr>
          <a:xfrm>
            <a:off x="7103214" y="2546030"/>
            <a:ext cx="4161337" cy="2308324"/>
          </a:xfrm>
          <a:prstGeom prst="rect">
            <a:avLst/>
          </a:prstGeom>
          <a:solidFill>
            <a:schemeClr val="accent5">
              <a:lumMod val="40000"/>
              <a:lumOff val="60000"/>
            </a:schemeClr>
          </a:solidFill>
        </p:spPr>
        <p:txBody>
          <a:bodyPr wrap="square" rtlCol="0">
            <a:spAutoFit/>
          </a:bodyPr>
          <a:lstStyle/>
          <a:p>
            <a:pPr>
              <a:buClr>
                <a:schemeClr val="accent2"/>
              </a:buClr>
            </a:pPr>
            <a:r>
              <a:rPr lang="en-NZ" sz="2400" dirty="0"/>
              <a:t>Disease coping</a:t>
            </a:r>
          </a:p>
          <a:p>
            <a:pPr>
              <a:buClr>
                <a:schemeClr val="accent2"/>
              </a:buClr>
            </a:pPr>
            <a:r>
              <a:rPr lang="en-NZ" sz="2400" dirty="0"/>
              <a:t>Interpersonal relationships</a:t>
            </a:r>
          </a:p>
          <a:p>
            <a:pPr>
              <a:buClr>
                <a:schemeClr val="accent2"/>
              </a:buClr>
            </a:pPr>
            <a:r>
              <a:rPr lang="en-NZ" sz="2400" dirty="0"/>
              <a:t>Judgement</a:t>
            </a:r>
          </a:p>
          <a:p>
            <a:pPr>
              <a:buClr>
                <a:schemeClr val="accent2"/>
              </a:buClr>
            </a:pPr>
            <a:r>
              <a:rPr lang="en-NZ" sz="2400" dirty="0"/>
              <a:t>Independence</a:t>
            </a:r>
          </a:p>
          <a:p>
            <a:pPr>
              <a:buClr>
                <a:schemeClr val="accent2"/>
              </a:buClr>
            </a:pPr>
            <a:endParaRPr lang="en-NZ" sz="2400" dirty="0"/>
          </a:p>
          <a:p>
            <a:pPr>
              <a:buClr>
                <a:schemeClr val="accent2"/>
              </a:buClr>
            </a:pPr>
            <a:r>
              <a:rPr lang="en-NZ" sz="2400" b="1" dirty="0"/>
              <a:t>Most distressing aspect of HD</a:t>
            </a:r>
          </a:p>
        </p:txBody>
      </p:sp>
      <p:sp>
        <p:nvSpPr>
          <p:cNvPr id="17" name="Text Box 3">
            <a:extLst>
              <a:ext uri="{FF2B5EF4-FFF2-40B4-BE49-F238E27FC236}">
                <a16:creationId xmlns:a16="http://schemas.microsoft.com/office/drawing/2014/main" id="{64B411D8-166A-D9BD-C930-550C4CAA5012}"/>
              </a:ext>
            </a:extLst>
          </p:cNvPr>
          <p:cNvSpPr txBox="1">
            <a:spLocks noChangeArrowheads="1"/>
          </p:cNvSpPr>
          <p:nvPr/>
        </p:nvSpPr>
        <p:spPr bwMode="auto">
          <a:xfrm>
            <a:off x="907665" y="712164"/>
            <a:ext cx="672511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Arial" panose="020B0604020202020204" pitchFamily="34" charset="0"/>
              </a:rPr>
              <a:t>Neuropsychiatric Symptoms</a:t>
            </a:r>
          </a:p>
        </p:txBody>
      </p:sp>
      <p:sp>
        <p:nvSpPr>
          <p:cNvPr id="2" name="TextBox 1">
            <a:extLst>
              <a:ext uri="{FF2B5EF4-FFF2-40B4-BE49-F238E27FC236}">
                <a16:creationId xmlns:a16="http://schemas.microsoft.com/office/drawing/2014/main" id="{E5908CB9-9C3E-0142-AEBD-F1A316B76C94}"/>
              </a:ext>
            </a:extLst>
          </p:cNvPr>
          <p:cNvSpPr txBox="1"/>
          <p:nvPr/>
        </p:nvSpPr>
        <p:spPr>
          <a:xfrm>
            <a:off x="3008117" y="2117159"/>
            <a:ext cx="3802586" cy="1477328"/>
          </a:xfrm>
          <a:prstGeom prst="rect">
            <a:avLst/>
          </a:prstGeom>
          <a:noFill/>
        </p:spPr>
        <p:txBody>
          <a:bodyPr wrap="square" rtlCol="0">
            <a:spAutoFit/>
          </a:bodyPr>
          <a:lstStyle/>
          <a:p>
            <a:pPr marL="285750" indent="-285750">
              <a:buClr>
                <a:schemeClr val="accent2"/>
              </a:buClr>
              <a:buSzPct val="120000"/>
              <a:buFont typeface="Arial" panose="020B0604020202020204" pitchFamily="34" charset="0"/>
              <a:buChar char="•"/>
            </a:pPr>
            <a:r>
              <a:rPr lang="en-NZ" dirty="0"/>
              <a:t>Executive function</a:t>
            </a:r>
          </a:p>
          <a:p>
            <a:pPr marL="268288" indent="-268288">
              <a:buClr>
                <a:schemeClr val="accent2"/>
              </a:buClr>
              <a:buSzPct val="120000"/>
            </a:pPr>
            <a:r>
              <a:rPr lang="en-NZ" dirty="0"/>
              <a:t>     (Rigid thinking, difficulty    concentrating, multitasking)</a:t>
            </a:r>
          </a:p>
          <a:p>
            <a:pPr marL="285750" indent="-285750">
              <a:buClr>
                <a:schemeClr val="accent2"/>
              </a:buClr>
              <a:buSzPct val="120000"/>
              <a:buFont typeface="Arial" panose="020B0604020202020204" pitchFamily="34" charset="0"/>
              <a:buChar char="•"/>
            </a:pPr>
            <a:r>
              <a:rPr lang="en-NZ" dirty="0"/>
              <a:t>Memory loss</a:t>
            </a:r>
          </a:p>
          <a:p>
            <a:pPr marL="285750" indent="-285750">
              <a:buClr>
                <a:schemeClr val="accent2"/>
              </a:buClr>
              <a:buSzPct val="120000"/>
              <a:buFont typeface="Arial" panose="020B0604020202020204" pitchFamily="34" charset="0"/>
              <a:buChar char="•"/>
            </a:pPr>
            <a:r>
              <a:rPr lang="en-NZ" dirty="0"/>
              <a:t>Subcortical dementia</a:t>
            </a:r>
          </a:p>
        </p:txBody>
      </p:sp>
      <p:sp>
        <p:nvSpPr>
          <p:cNvPr id="3" name="TextBox 2">
            <a:extLst>
              <a:ext uri="{FF2B5EF4-FFF2-40B4-BE49-F238E27FC236}">
                <a16:creationId xmlns:a16="http://schemas.microsoft.com/office/drawing/2014/main" id="{B3A6A694-5EB5-B980-5D68-145D296A25D0}"/>
              </a:ext>
            </a:extLst>
          </p:cNvPr>
          <p:cNvSpPr txBox="1"/>
          <p:nvPr/>
        </p:nvSpPr>
        <p:spPr>
          <a:xfrm>
            <a:off x="3008117" y="3834856"/>
            <a:ext cx="3802586" cy="1754326"/>
          </a:xfrm>
          <a:prstGeom prst="rect">
            <a:avLst/>
          </a:prstGeom>
          <a:noFill/>
        </p:spPr>
        <p:txBody>
          <a:bodyPr wrap="square" rtlCol="0">
            <a:spAutoFit/>
          </a:bodyPr>
          <a:lstStyle/>
          <a:p>
            <a:pPr marL="285750" indent="-285750">
              <a:buClr>
                <a:schemeClr val="accent2"/>
              </a:buClr>
              <a:buSzPct val="120000"/>
              <a:buFont typeface="Arial" panose="020B0604020202020204" pitchFamily="34" charset="0"/>
              <a:buChar char="•"/>
            </a:pPr>
            <a:r>
              <a:rPr lang="en-NZ" dirty="0"/>
              <a:t>Depression</a:t>
            </a:r>
          </a:p>
          <a:p>
            <a:pPr marL="285750" indent="-285750">
              <a:buClr>
                <a:schemeClr val="accent2"/>
              </a:buClr>
              <a:buSzPct val="120000"/>
              <a:buFont typeface="Arial" panose="020B0604020202020204" pitchFamily="34" charset="0"/>
              <a:buChar char="•"/>
            </a:pPr>
            <a:r>
              <a:rPr lang="en-NZ" dirty="0"/>
              <a:t>Apathy</a:t>
            </a:r>
          </a:p>
          <a:p>
            <a:pPr marL="285750" indent="-285750">
              <a:buClr>
                <a:schemeClr val="accent2"/>
              </a:buClr>
              <a:buSzPct val="120000"/>
              <a:buFont typeface="Arial" panose="020B0604020202020204" pitchFamily="34" charset="0"/>
              <a:buChar char="•"/>
            </a:pPr>
            <a:r>
              <a:rPr lang="en-NZ" dirty="0"/>
              <a:t>Irritability and agitation</a:t>
            </a:r>
          </a:p>
          <a:p>
            <a:pPr marL="285750" indent="-285750">
              <a:buClr>
                <a:schemeClr val="accent2"/>
              </a:buClr>
              <a:buSzPct val="120000"/>
              <a:buFont typeface="Arial" panose="020B0604020202020204" pitchFamily="34" charset="0"/>
              <a:buChar char="•"/>
            </a:pPr>
            <a:r>
              <a:rPr lang="en-NZ" dirty="0"/>
              <a:t>Obsessive-compulsive behaviour</a:t>
            </a:r>
          </a:p>
          <a:p>
            <a:pPr marL="285750" indent="-285750">
              <a:buClr>
                <a:schemeClr val="accent2"/>
              </a:buClr>
              <a:buSzPct val="120000"/>
              <a:buFont typeface="Arial" panose="020B0604020202020204" pitchFamily="34" charset="0"/>
              <a:buChar char="•"/>
            </a:pPr>
            <a:r>
              <a:rPr lang="en-NZ" dirty="0"/>
              <a:t>Psychosis</a:t>
            </a:r>
          </a:p>
          <a:p>
            <a:pPr marL="285750" indent="-285750">
              <a:buClr>
                <a:schemeClr val="accent2"/>
              </a:buClr>
              <a:buSzPct val="120000"/>
              <a:buFont typeface="Arial" panose="020B0604020202020204" pitchFamily="34" charset="0"/>
              <a:buChar char="•"/>
            </a:pPr>
            <a:r>
              <a:rPr lang="en-NZ" i="1" dirty="0"/>
              <a:t>Suicidal Ideation</a:t>
            </a:r>
          </a:p>
        </p:txBody>
      </p:sp>
      <p:pic>
        <p:nvPicPr>
          <p:cNvPr id="4" name="Picture 3">
            <a:extLst>
              <a:ext uri="{FF2B5EF4-FFF2-40B4-BE49-F238E27FC236}">
                <a16:creationId xmlns:a16="http://schemas.microsoft.com/office/drawing/2014/main" id="{1A5F897A-0CCF-19BA-EAD2-F8544D4A29E1}"/>
              </a:ext>
            </a:extLst>
          </p:cNvPr>
          <p:cNvPicPr>
            <a:picLocks noChangeAspect="1"/>
          </p:cNvPicPr>
          <p:nvPr/>
        </p:nvPicPr>
        <p:blipFill rotWithShape="1">
          <a:blip r:embed="rId5"/>
          <a:srcRect t="23784"/>
          <a:stretch/>
        </p:blipFill>
        <p:spPr>
          <a:xfrm>
            <a:off x="3288595" y="5555143"/>
            <a:ext cx="4941006" cy="932226"/>
          </a:xfrm>
          <a:prstGeom prst="rect">
            <a:avLst/>
          </a:prstGeom>
        </p:spPr>
      </p:pic>
      <p:sp>
        <p:nvSpPr>
          <p:cNvPr id="5" name="TextBox 4">
            <a:extLst>
              <a:ext uri="{FF2B5EF4-FFF2-40B4-BE49-F238E27FC236}">
                <a16:creationId xmlns:a16="http://schemas.microsoft.com/office/drawing/2014/main" id="{D59717A1-B73B-D086-FA1C-2AFE65640276}"/>
              </a:ext>
            </a:extLst>
          </p:cNvPr>
          <p:cNvSpPr txBox="1"/>
          <p:nvPr/>
        </p:nvSpPr>
        <p:spPr>
          <a:xfrm>
            <a:off x="6810703" y="76610"/>
            <a:ext cx="5202620" cy="307777"/>
          </a:xfrm>
          <a:prstGeom prst="rect">
            <a:avLst/>
          </a:prstGeom>
          <a:noFill/>
        </p:spPr>
        <p:txBody>
          <a:bodyPr wrap="square" rtlCol="0">
            <a:spAutoFit/>
          </a:bodyPr>
          <a:lstStyle/>
          <a:p>
            <a:r>
              <a:rPr lang="en-NZ" sz="1400" i="1" dirty="0" err="1">
                <a:solidFill>
                  <a:prstClr val="white">
                    <a:lumMod val="65000"/>
                  </a:prstClr>
                </a:solidFill>
                <a:latin typeface="Calibri" panose="020F0502020204030204"/>
              </a:rPr>
              <a:t>Tampi</a:t>
            </a:r>
            <a:r>
              <a:rPr lang="en-NZ" sz="1400" i="1" dirty="0">
                <a:solidFill>
                  <a:prstClr val="white">
                    <a:lumMod val="65000"/>
                  </a:prstClr>
                </a:solidFill>
                <a:latin typeface="Calibri" panose="020F0502020204030204"/>
              </a:rPr>
              <a:t> and Weber (2021) </a:t>
            </a:r>
            <a:r>
              <a:rPr lang="en-US" sz="1400" i="1" dirty="0">
                <a:solidFill>
                  <a:prstClr val="white">
                    <a:lumMod val="65000"/>
                  </a:prstClr>
                </a:solidFill>
                <a:latin typeface="Calibri" panose="020F0502020204030204"/>
              </a:rPr>
              <a:t>Psychiatric Times Vol 38, Issue 3 Volume 03</a:t>
            </a:r>
            <a:endParaRPr lang="en-NZ" sz="1400" i="1" dirty="0">
              <a:solidFill>
                <a:prstClr val="white">
                  <a:lumMod val="65000"/>
                </a:prstClr>
              </a:solidFill>
              <a:latin typeface="Calibri" panose="020F0502020204030204"/>
            </a:endParaRPr>
          </a:p>
        </p:txBody>
      </p:sp>
    </p:spTree>
    <p:extLst>
      <p:ext uri="{BB962C8B-B14F-4D97-AF65-F5344CB8AC3E}">
        <p14:creationId xmlns:p14="http://schemas.microsoft.com/office/powerpoint/2010/main" val="1033608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086E-26AE-FB60-147A-9267B46D4A98}"/>
              </a:ext>
            </a:extLst>
          </p:cNvPr>
          <p:cNvSpPr>
            <a:spLocks noGrp="1"/>
          </p:cNvSpPr>
          <p:nvPr>
            <p:ph type="title"/>
          </p:nvPr>
        </p:nvSpPr>
        <p:spPr>
          <a:xfrm>
            <a:off x="980823" y="436927"/>
            <a:ext cx="10515600" cy="1325563"/>
          </a:xfrm>
        </p:spPr>
        <p:txBody>
          <a:bodyPr/>
          <a:lstStyle/>
          <a:p>
            <a:r>
              <a:rPr lang="en-NZ" b="1" dirty="0">
                <a:solidFill>
                  <a:schemeClr val="accent1">
                    <a:lumMod val="75000"/>
                  </a:schemeClr>
                </a:solidFill>
                <a:latin typeface="Calibri" panose="020F0502020204030204"/>
                <a:ea typeface="+mn-ea"/>
                <a:cs typeface="Arial" panose="020B0604020202020204" pitchFamily="34" charset="0"/>
              </a:rPr>
              <a:t>EBM: A difficult goal in rare diseases</a:t>
            </a:r>
          </a:p>
        </p:txBody>
      </p:sp>
      <p:sp>
        <p:nvSpPr>
          <p:cNvPr id="4" name="TextBox 3">
            <a:extLst>
              <a:ext uri="{FF2B5EF4-FFF2-40B4-BE49-F238E27FC236}">
                <a16:creationId xmlns:a16="http://schemas.microsoft.com/office/drawing/2014/main" id="{C83C80C0-6543-55BC-6611-C45534923618}"/>
              </a:ext>
            </a:extLst>
          </p:cNvPr>
          <p:cNvSpPr txBox="1"/>
          <p:nvPr/>
        </p:nvSpPr>
        <p:spPr>
          <a:xfrm>
            <a:off x="2288976" y="2178021"/>
            <a:ext cx="6807727" cy="1015663"/>
          </a:xfrm>
          <a:prstGeom prst="rect">
            <a:avLst/>
          </a:prstGeom>
          <a:solidFill>
            <a:schemeClr val="accent5">
              <a:lumMod val="20000"/>
              <a:lumOff val="80000"/>
            </a:schemeClr>
          </a:solidFill>
        </p:spPr>
        <p:txBody>
          <a:bodyPr wrap="square" rtlCol="0">
            <a:spAutoFit/>
          </a:bodyPr>
          <a:lstStyle/>
          <a:p>
            <a:pPr marL="342900" indent="-342900">
              <a:buClr>
                <a:schemeClr val="accent2"/>
              </a:buClr>
              <a:buFont typeface="Arial" panose="020B0604020202020204" pitchFamily="34" charset="0"/>
              <a:buChar char="•"/>
            </a:pPr>
            <a:r>
              <a:rPr lang="en-NZ" sz="2000" b="1" dirty="0"/>
              <a:t>No cure</a:t>
            </a:r>
          </a:p>
          <a:p>
            <a:pPr marL="342900" indent="-342900">
              <a:buClr>
                <a:schemeClr val="accent2"/>
              </a:buClr>
              <a:buFont typeface="Arial" panose="020B0604020202020204" pitchFamily="34" charset="0"/>
              <a:buChar char="•"/>
            </a:pPr>
            <a:r>
              <a:rPr lang="en-NZ" sz="2000" dirty="0"/>
              <a:t>Few RCTs to guide symptom management</a:t>
            </a:r>
          </a:p>
          <a:p>
            <a:pPr marL="342900" indent="-342900">
              <a:buClr>
                <a:schemeClr val="accent2"/>
              </a:buClr>
              <a:buFont typeface="Arial" panose="020B0604020202020204" pitchFamily="34" charset="0"/>
              <a:buChar char="•"/>
            </a:pPr>
            <a:r>
              <a:rPr lang="en-NZ" sz="2000" i="1" dirty="0">
                <a:sym typeface="Wingdings" panose="05000000000000000000" pitchFamily="2" charset="2"/>
              </a:rPr>
              <a:t>Variation in care: experience &gt; scientific evidence</a:t>
            </a:r>
            <a:endParaRPr lang="en-NZ" sz="2000" i="1" dirty="0"/>
          </a:p>
        </p:txBody>
      </p:sp>
      <p:pic>
        <p:nvPicPr>
          <p:cNvPr id="6" name="Picture 5">
            <a:extLst>
              <a:ext uri="{FF2B5EF4-FFF2-40B4-BE49-F238E27FC236}">
                <a16:creationId xmlns:a16="http://schemas.microsoft.com/office/drawing/2014/main" id="{8B5FE6B4-59AE-710C-B514-E9613EA49086}"/>
              </a:ext>
            </a:extLst>
          </p:cNvPr>
          <p:cNvPicPr>
            <a:picLocks noChangeAspect="1"/>
          </p:cNvPicPr>
          <p:nvPr/>
        </p:nvPicPr>
        <p:blipFill rotWithShape="1">
          <a:blip r:embed="rId3"/>
          <a:srcRect b="24004"/>
          <a:stretch/>
        </p:blipFill>
        <p:spPr>
          <a:xfrm>
            <a:off x="742353" y="3732225"/>
            <a:ext cx="1691110" cy="1372891"/>
          </a:xfrm>
          <a:prstGeom prst="rect">
            <a:avLst/>
          </a:prstGeom>
        </p:spPr>
      </p:pic>
      <p:pic>
        <p:nvPicPr>
          <p:cNvPr id="8" name="Picture 7">
            <a:extLst>
              <a:ext uri="{FF2B5EF4-FFF2-40B4-BE49-F238E27FC236}">
                <a16:creationId xmlns:a16="http://schemas.microsoft.com/office/drawing/2014/main" id="{405A98D7-8083-24E6-80F6-95870E68000B}"/>
              </a:ext>
            </a:extLst>
          </p:cNvPr>
          <p:cNvPicPr>
            <a:picLocks noChangeAspect="1"/>
          </p:cNvPicPr>
          <p:nvPr/>
        </p:nvPicPr>
        <p:blipFill>
          <a:blip r:embed="rId4"/>
          <a:stretch>
            <a:fillRect/>
          </a:stretch>
        </p:blipFill>
        <p:spPr>
          <a:xfrm>
            <a:off x="742353" y="1921371"/>
            <a:ext cx="1691111" cy="1806523"/>
          </a:xfrm>
          <a:prstGeom prst="rect">
            <a:avLst/>
          </a:prstGeom>
        </p:spPr>
      </p:pic>
      <p:sp>
        <p:nvSpPr>
          <p:cNvPr id="32" name="TextBox 31">
            <a:extLst>
              <a:ext uri="{FF2B5EF4-FFF2-40B4-BE49-F238E27FC236}">
                <a16:creationId xmlns:a16="http://schemas.microsoft.com/office/drawing/2014/main" id="{5D371CEA-4C9E-99F3-FB2B-F316EEDD55D1}"/>
              </a:ext>
            </a:extLst>
          </p:cNvPr>
          <p:cNvSpPr txBox="1"/>
          <p:nvPr/>
        </p:nvSpPr>
        <p:spPr>
          <a:xfrm>
            <a:off x="2288976" y="5289715"/>
            <a:ext cx="3574292" cy="707886"/>
          </a:xfrm>
          <a:prstGeom prst="rect">
            <a:avLst/>
          </a:prstGeom>
          <a:solidFill>
            <a:schemeClr val="accent4">
              <a:lumMod val="40000"/>
              <a:lumOff val="60000"/>
            </a:schemeClr>
          </a:solidFill>
        </p:spPr>
        <p:txBody>
          <a:bodyPr wrap="square" rtlCol="0">
            <a:spAutoFit/>
          </a:bodyPr>
          <a:lstStyle/>
          <a:p>
            <a:pPr marL="342900" indent="-342900">
              <a:buClr>
                <a:schemeClr val="accent2"/>
              </a:buClr>
              <a:buFont typeface="Wingdings" panose="05000000000000000000" pitchFamily="2" charset="2"/>
              <a:buChar char="à"/>
            </a:pPr>
            <a:r>
              <a:rPr lang="en-NZ" sz="2000" dirty="0"/>
              <a:t>Standardise treatment </a:t>
            </a:r>
          </a:p>
          <a:p>
            <a:pPr marL="342900" indent="-342900">
              <a:buClr>
                <a:schemeClr val="accent2"/>
              </a:buClr>
              <a:buFont typeface="Wingdings" panose="05000000000000000000" pitchFamily="2" charset="2"/>
              <a:buChar char="à"/>
            </a:pPr>
            <a:r>
              <a:rPr lang="en-NZ" sz="2000" dirty="0">
                <a:sym typeface="Wingdings" panose="05000000000000000000" pitchFamily="2" charset="2"/>
              </a:rPr>
              <a:t>Improve care and QoL</a:t>
            </a:r>
            <a:r>
              <a:rPr lang="en-NZ" sz="2000" dirty="0"/>
              <a:t> </a:t>
            </a:r>
          </a:p>
        </p:txBody>
      </p:sp>
      <p:pic>
        <p:nvPicPr>
          <p:cNvPr id="7" name="Picture 6">
            <a:extLst>
              <a:ext uri="{FF2B5EF4-FFF2-40B4-BE49-F238E27FC236}">
                <a16:creationId xmlns:a16="http://schemas.microsoft.com/office/drawing/2014/main" id="{C26585A4-ACB7-5D51-4894-BF45BF9DB913}"/>
              </a:ext>
            </a:extLst>
          </p:cNvPr>
          <p:cNvPicPr>
            <a:picLocks noChangeAspect="1"/>
          </p:cNvPicPr>
          <p:nvPr/>
        </p:nvPicPr>
        <p:blipFill>
          <a:blip r:embed="rId5"/>
          <a:stretch>
            <a:fillRect/>
          </a:stretch>
        </p:blipFill>
        <p:spPr>
          <a:xfrm>
            <a:off x="2152894" y="3674499"/>
            <a:ext cx="4635309" cy="1488344"/>
          </a:xfrm>
          <a:prstGeom prst="rect">
            <a:avLst/>
          </a:prstGeom>
        </p:spPr>
      </p:pic>
      <p:pic>
        <p:nvPicPr>
          <p:cNvPr id="10" name="Picture 9">
            <a:extLst>
              <a:ext uri="{FF2B5EF4-FFF2-40B4-BE49-F238E27FC236}">
                <a16:creationId xmlns:a16="http://schemas.microsoft.com/office/drawing/2014/main" id="{57A97BC2-86AF-2178-4650-214F9EF02761}"/>
              </a:ext>
            </a:extLst>
          </p:cNvPr>
          <p:cNvPicPr>
            <a:picLocks noChangeAspect="1"/>
          </p:cNvPicPr>
          <p:nvPr/>
        </p:nvPicPr>
        <p:blipFill>
          <a:blip r:embed="rId6"/>
          <a:stretch>
            <a:fillRect/>
          </a:stretch>
        </p:blipFill>
        <p:spPr>
          <a:xfrm>
            <a:off x="6910024" y="3727893"/>
            <a:ext cx="4693644" cy="1434949"/>
          </a:xfrm>
          <a:prstGeom prst="rect">
            <a:avLst/>
          </a:prstGeom>
        </p:spPr>
      </p:pic>
    </p:spTree>
    <p:extLst>
      <p:ext uri="{BB962C8B-B14F-4D97-AF65-F5344CB8AC3E}">
        <p14:creationId xmlns:p14="http://schemas.microsoft.com/office/powerpoint/2010/main" val="357055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98BC-16F1-B9FE-173A-63F0CA8666DA}"/>
              </a:ext>
            </a:extLst>
          </p:cNvPr>
          <p:cNvSpPr>
            <a:spLocks noGrp="1"/>
          </p:cNvSpPr>
          <p:nvPr>
            <p:ph type="title"/>
          </p:nvPr>
        </p:nvSpPr>
        <p:spPr>
          <a:xfrm>
            <a:off x="955473" y="442279"/>
            <a:ext cx="10515600" cy="1325563"/>
          </a:xfrm>
        </p:spPr>
        <p:txBody>
          <a:bodyPr/>
          <a:lstStyle/>
          <a:p>
            <a:r>
              <a:rPr lang="en-NZ" b="1" dirty="0">
                <a:solidFill>
                  <a:schemeClr val="accent1">
                    <a:lumMod val="75000"/>
                  </a:schemeClr>
                </a:solidFill>
                <a:latin typeface="Calibri" panose="020F0502020204030204"/>
                <a:ea typeface="+mn-ea"/>
                <a:cs typeface="Arial" panose="020B0604020202020204" pitchFamily="34" charset="0"/>
              </a:rPr>
              <a:t>Guidelines</a:t>
            </a:r>
          </a:p>
        </p:txBody>
      </p:sp>
      <p:sp>
        <p:nvSpPr>
          <p:cNvPr id="3" name="TextBox 2">
            <a:extLst>
              <a:ext uri="{FF2B5EF4-FFF2-40B4-BE49-F238E27FC236}">
                <a16:creationId xmlns:a16="http://schemas.microsoft.com/office/drawing/2014/main" id="{741A621D-5704-8A8E-3343-44D0E4522441}"/>
              </a:ext>
            </a:extLst>
          </p:cNvPr>
          <p:cNvSpPr txBox="1"/>
          <p:nvPr/>
        </p:nvSpPr>
        <p:spPr>
          <a:xfrm>
            <a:off x="955473" y="1894962"/>
            <a:ext cx="10151049" cy="707886"/>
          </a:xfrm>
          <a:prstGeom prst="rect">
            <a:avLst/>
          </a:prstGeom>
          <a:noFill/>
        </p:spPr>
        <p:txBody>
          <a:bodyPr wrap="square" rtlCol="0">
            <a:spAutoFit/>
          </a:bodyPr>
          <a:lstStyle/>
          <a:p>
            <a:r>
              <a:rPr lang="en-NZ" sz="2000" i="1" dirty="0"/>
              <a:t>“ Symptoms worsened by stress, fatigue, and intercurrent disorders….treated appropriately and in parallel with the HD symptoms”</a:t>
            </a:r>
          </a:p>
        </p:txBody>
      </p:sp>
      <p:pic>
        <p:nvPicPr>
          <p:cNvPr id="9" name="Picture 8">
            <a:extLst>
              <a:ext uri="{FF2B5EF4-FFF2-40B4-BE49-F238E27FC236}">
                <a16:creationId xmlns:a16="http://schemas.microsoft.com/office/drawing/2014/main" id="{40307EAD-1715-13CA-38C0-7A8CB3484A63}"/>
              </a:ext>
            </a:extLst>
          </p:cNvPr>
          <p:cNvPicPr>
            <a:picLocks noChangeAspect="1"/>
          </p:cNvPicPr>
          <p:nvPr/>
        </p:nvPicPr>
        <p:blipFill rotWithShape="1">
          <a:blip r:embed="rId3"/>
          <a:srcRect l="4654" r="64657"/>
          <a:stretch/>
        </p:blipFill>
        <p:spPr>
          <a:xfrm>
            <a:off x="4937575" y="2720973"/>
            <a:ext cx="1544566" cy="1440228"/>
          </a:xfrm>
          <a:prstGeom prst="rect">
            <a:avLst/>
          </a:prstGeom>
        </p:spPr>
      </p:pic>
      <p:pic>
        <p:nvPicPr>
          <p:cNvPr id="11" name="Picture 10">
            <a:extLst>
              <a:ext uri="{FF2B5EF4-FFF2-40B4-BE49-F238E27FC236}">
                <a16:creationId xmlns:a16="http://schemas.microsoft.com/office/drawing/2014/main" id="{C6260A48-F475-2354-E482-44C81819BBC5}"/>
              </a:ext>
            </a:extLst>
          </p:cNvPr>
          <p:cNvPicPr>
            <a:picLocks noChangeAspect="1"/>
          </p:cNvPicPr>
          <p:nvPr/>
        </p:nvPicPr>
        <p:blipFill rotWithShape="1">
          <a:blip r:embed="rId3"/>
          <a:srcRect l="64627" r="4684"/>
          <a:stretch/>
        </p:blipFill>
        <p:spPr>
          <a:xfrm>
            <a:off x="2028399" y="2731477"/>
            <a:ext cx="1544565" cy="1440228"/>
          </a:xfrm>
          <a:prstGeom prst="rect">
            <a:avLst/>
          </a:prstGeom>
        </p:spPr>
      </p:pic>
      <p:pic>
        <p:nvPicPr>
          <p:cNvPr id="12" name="Picture 11">
            <a:extLst>
              <a:ext uri="{FF2B5EF4-FFF2-40B4-BE49-F238E27FC236}">
                <a16:creationId xmlns:a16="http://schemas.microsoft.com/office/drawing/2014/main" id="{470919D1-110B-A5CE-910F-6FE9C3DB9F07}"/>
              </a:ext>
            </a:extLst>
          </p:cNvPr>
          <p:cNvPicPr>
            <a:picLocks noChangeAspect="1"/>
          </p:cNvPicPr>
          <p:nvPr/>
        </p:nvPicPr>
        <p:blipFill rotWithShape="1">
          <a:blip r:embed="rId4"/>
          <a:srcRect l="65947" t="49300" r="3363" b="7837"/>
          <a:stretch/>
        </p:blipFill>
        <p:spPr>
          <a:xfrm>
            <a:off x="7846753" y="2723097"/>
            <a:ext cx="1544565" cy="1438104"/>
          </a:xfrm>
          <a:prstGeom prst="rect">
            <a:avLst/>
          </a:prstGeom>
        </p:spPr>
      </p:pic>
      <p:sp>
        <p:nvSpPr>
          <p:cNvPr id="6" name="TextBox 5">
            <a:extLst>
              <a:ext uri="{FF2B5EF4-FFF2-40B4-BE49-F238E27FC236}">
                <a16:creationId xmlns:a16="http://schemas.microsoft.com/office/drawing/2014/main" id="{F15D23B2-304D-7072-437E-37D4A2EBFBFA}"/>
              </a:ext>
            </a:extLst>
          </p:cNvPr>
          <p:cNvSpPr txBox="1"/>
          <p:nvPr/>
        </p:nvSpPr>
        <p:spPr>
          <a:xfrm>
            <a:off x="1619687" y="4386436"/>
            <a:ext cx="3179262" cy="1477328"/>
          </a:xfrm>
          <a:prstGeom prst="rect">
            <a:avLst/>
          </a:prstGeom>
          <a:noFill/>
        </p:spPr>
        <p:txBody>
          <a:bodyPr wrap="square" rtlCol="0">
            <a:spAutoFit/>
          </a:bodyPr>
          <a:lstStyle/>
          <a:p>
            <a:r>
              <a:rPr lang="en-NZ" b="1" dirty="0">
                <a:solidFill>
                  <a:schemeClr val="accent1">
                    <a:lumMod val="75000"/>
                  </a:schemeClr>
                </a:solidFill>
              </a:rPr>
              <a:t>Tetrabenazine</a:t>
            </a:r>
            <a:r>
              <a:rPr lang="en-NZ" dirty="0"/>
              <a:t> </a:t>
            </a:r>
            <a:r>
              <a:rPr lang="en-NZ" b="1" dirty="0">
                <a:solidFill>
                  <a:srgbClr val="00B050"/>
                </a:solidFill>
              </a:rPr>
              <a:t>(A)</a:t>
            </a:r>
          </a:p>
          <a:p>
            <a:r>
              <a:rPr lang="en-NZ" i="1" dirty="0"/>
              <a:t>Contraindicated: depression, suicidal thoughts</a:t>
            </a:r>
          </a:p>
          <a:p>
            <a:endParaRPr lang="en-NZ" dirty="0"/>
          </a:p>
          <a:p>
            <a:r>
              <a:rPr lang="en-NZ" b="1" dirty="0">
                <a:solidFill>
                  <a:schemeClr val="accent1">
                    <a:lumMod val="75000"/>
                  </a:schemeClr>
                </a:solidFill>
              </a:rPr>
              <a:t>Haloperidol</a:t>
            </a:r>
            <a:r>
              <a:rPr lang="en-NZ" dirty="0"/>
              <a:t> </a:t>
            </a:r>
            <a:r>
              <a:rPr lang="en-NZ" b="1" dirty="0">
                <a:solidFill>
                  <a:srgbClr val="C00000"/>
                </a:solidFill>
              </a:rPr>
              <a:t>(C)</a:t>
            </a:r>
          </a:p>
        </p:txBody>
      </p:sp>
      <p:sp>
        <p:nvSpPr>
          <p:cNvPr id="7" name="TextBox 6">
            <a:extLst>
              <a:ext uri="{FF2B5EF4-FFF2-40B4-BE49-F238E27FC236}">
                <a16:creationId xmlns:a16="http://schemas.microsoft.com/office/drawing/2014/main" id="{9A3EB5D3-91C8-C568-7E0A-2396EF760EDE}"/>
              </a:ext>
            </a:extLst>
          </p:cNvPr>
          <p:cNvSpPr txBox="1"/>
          <p:nvPr/>
        </p:nvSpPr>
        <p:spPr>
          <a:xfrm>
            <a:off x="4853997" y="4386436"/>
            <a:ext cx="1683192" cy="923330"/>
          </a:xfrm>
          <a:prstGeom prst="rect">
            <a:avLst/>
          </a:prstGeom>
          <a:noFill/>
        </p:spPr>
        <p:txBody>
          <a:bodyPr wrap="square" rtlCol="0">
            <a:spAutoFit/>
          </a:bodyPr>
          <a:lstStyle/>
          <a:p>
            <a:pPr algn="ctr"/>
            <a:r>
              <a:rPr lang="en-NZ" i="1" dirty="0"/>
              <a:t>No recommended Tx</a:t>
            </a:r>
          </a:p>
        </p:txBody>
      </p:sp>
      <p:sp>
        <p:nvSpPr>
          <p:cNvPr id="14" name="TextBox 13">
            <a:extLst>
              <a:ext uri="{FF2B5EF4-FFF2-40B4-BE49-F238E27FC236}">
                <a16:creationId xmlns:a16="http://schemas.microsoft.com/office/drawing/2014/main" id="{B8079C54-6FF2-199A-9A75-D7BCAE047377}"/>
              </a:ext>
            </a:extLst>
          </p:cNvPr>
          <p:cNvSpPr txBox="1"/>
          <p:nvPr/>
        </p:nvSpPr>
        <p:spPr>
          <a:xfrm>
            <a:off x="7683361" y="4418043"/>
            <a:ext cx="4197616" cy="2031325"/>
          </a:xfrm>
          <a:prstGeom prst="rect">
            <a:avLst/>
          </a:prstGeom>
          <a:noFill/>
        </p:spPr>
        <p:txBody>
          <a:bodyPr wrap="square" rtlCol="0">
            <a:spAutoFit/>
          </a:bodyPr>
          <a:lstStyle/>
          <a:p>
            <a:r>
              <a:rPr lang="en-NZ" b="1" dirty="0"/>
              <a:t>Depression:  </a:t>
            </a:r>
            <a:r>
              <a:rPr lang="en-NZ" b="1" dirty="0">
                <a:solidFill>
                  <a:schemeClr val="accent1">
                    <a:lumMod val="75000"/>
                  </a:schemeClr>
                </a:solidFill>
              </a:rPr>
              <a:t>SSRI, SNRI, Mirtazapine</a:t>
            </a:r>
            <a:r>
              <a:rPr lang="en-NZ" dirty="0"/>
              <a:t> (sleep disturbances) </a:t>
            </a:r>
            <a:r>
              <a:rPr lang="en-NZ" b="1" dirty="0">
                <a:solidFill>
                  <a:schemeClr val="accent2"/>
                </a:solidFill>
              </a:rPr>
              <a:t>(B)</a:t>
            </a:r>
          </a:p>
          <a:p>
            <a:endParaRPr lang="en-NZ" b="1" dirty="0">
              <a:solidFill>
                <a:schemeClr val="accent1">
                  <a:lumMod val="75000"/>
                </a:schemeClr>
              </a:solidFill>
            </a:endParaRPr>
          </a:p>
          <a:p>
            <a:r>
              <a:rPr lang="en-NZ" b="1" dirty="0"/>
              <a:t>Anxiety, irritability</a:t>
            </a:r>
            <a:r>
              <a:rPr lang="en-NZ" dirty="0"/>
              <a:t>: </a:t>
            </a:r>
            <a:r>
              <a:rPr lang="en-NZ" b="1" dirty="0">
                <a:solidFill>
                  <a:schemeClr val="accent1">
                    <a:lumMod val="75000"/>
                  </a:schemeClr>
                </a:solidFill>
              </a:rPr>
              <a:t>SSRI</a:t>
            </a:r>
            <a:r>
              <a:rPr lang="en-NZ" dirty="0"/>
              <a:t> or </a:t>
            </a:r>
            <a:r>
              <a:rPr lang="en-NZ" b="1" dirty="0">
                <a:solidFill>
                  <a:schemeClr val="accent1">
                    <a:lumMod val="75000"/>
                  </a:schemeClr>
                </a:solidFill>
              </a:rPr>
              <a:t>SNRI</a:t>
            </a:r>
            <a:r>
              <a:rPr lang="en-NZ" dirty="0"/>
              <a:t> </a:t>
            </a:r>
            <a:r>
              <a:rPr lang="en-NZ" b="1" dirty="0">
                <a:solidFill>
                  <a:srgbClr val="C00000"/>
                </a:solidFill>
              </a:rPr>
              <a:t>(C)</a:t>
            </a:r>
          </a:p>
          <a:p>
            <a:endParaRPr lang="en-NZ" dirty="0"/>
          </a:p>
          <a:p>
            <a:r>
              <a:rPr lang="en-NZ" b="1" dirty="0"/>
              <a:t>Obsessions:</a:t>
            </a:r>
            <a:r>
              <a:rPr lang="en-NZ" dirty="0"/>
              <a:t> </a:t>
            </a:r>
            <a:r>
              <a:rPr lang="en-NZ" b="1" dirty="0">
                <a:solidFill>
                  <a:schemeClr val="accent1">
                    <a:lumMod val="75000"/>
                  </a:schemeClr>
                </a:solidFill>
              </a:rPr>
              <a:t>SSRI</a:t>
            </a:r>
            <a:r>
              <a:rPr lang="en-NZ" dirty="0"/>
              <a:t> (anxiety), </a:t>
            </a:r>
            <a:r>
              <a:rPr lang="en-NZ" b="1" dirty="0">
                <a:solidFill>
                  <a:schemeClr val="accent1">
                    <a:lumMod val="75000"/>
                  </a:schemeClr>
                </a:solidFill>
              </a:rPr>
              <a:t>olanzapine/risperidone </a:t>
            </a:r>
            <a:r>
              <a:rPr lang="en-NZ" dirty="0"/>
              <a:t>(irritability) </a:t>
            </a:r>
            <a:r>
              <a:rPr lang="en-NZ" b="1" dirty="0">
                <a:solidFill>
                  <a:srgbClr val="C00000"/>
                </a:solidFill>
              </a:rPr>
              <a:t>(C)</a:t>
            </a:r>
          </a:p>
        </p:txBody>
      </p:sp>
      <p:sp>
        <p:nvSpPr>
          <p:cNvPr id="16" name="TextBox 15">
            <a:extLst>
              <a:ext uri="{FF2B5EF4-FFF2-40B4-BE49-F238E27FC236}">
                <a16:creationId xmlns:a16="http://schemas.microsoft.com/office/drawing/2014/main" id="{6E1D4A82-0C36-334D-817E-F4ECB0BF5398}"/>
              </a:ext>
            </a:extLst>
          </p:cNvPr>
          <p:cNvSpPr txBox="1"/>
          <p:nvPr/>
        </p:nvSpPr>
        <p:spPr>
          <a:xfrm>
            <a:off x="9782169" y="2943759"/>
            <a:ext cx="1544564" cy="1015663"/>
          </a:xfrm>
          <a:prstGeom prst="rect">
            <a:avLst/>
          </a:prstGeom>
          <a:solidFill>
            <a:schemeClr val="accent5">
              <a:lumMod val="40000"/>
              <a:lumOff val="60000"/>
            </a:schemeClr>
          </a:solidFill>
        </p:spPr>
        <p:txBody>
          <a:bodyPr wrap="square">
            <a:spAutoFit/>
          </a:bodyPr>
          <a:lstStyle/>
          <a:p>
            <a:pPr algn="ctr"/>
            <a:r>
              <a:rPr lang="en-NZ" sz="2000" b="1" i="1" dirty="0"/>
              <a:t>At / near maximum dose</a:t>
            </a:r>
          </a:p>
        </p:txBody>
      </p:sp>
      <p:sp>
        <p:nvSpPr>
          <p:cNvPr id="20" name="TextBox 19">
            <a:extLst>
              <a:ext uri="{FF2B5EF4-FFF2-40B4-BE49-F238E27FC236}">
                <a16:creationId xmlns:a16="http://schemas.microsoft.com/office/drawing/2014/main" id="{DDE13D88-68F0-5E17-49C1-44A54471C5CF}"/>
              </a:ext>
            </a:extLst>
          </p:cNvPr>
          <p:cNvSpPr txBox="1"/>
          <p:nvPr/>
        </p:nvSpPr>
        <p:spPr>
          <a:xfrm flipH="1">
            <a:off x="8057265" y="613182"/>
            <a:ext cx="3179262" cy="923330"/>
          </a:xfrm>
          <a:prstGeom prst="rect">
            <a:avLst/>
          </a:prstGeom>
          <a:noFill/>
        </p:spPr>
        <p:txBody>
          <a:bodyPr wrap="square" rtlCol="0">
            <a:spAutoFit/>
          </a:bodyPr>
          <a:lstStyle/>
          <a:p>
            <a:r>
              <a:rPr lang="en-NZ" b="1" dirty="0">
                <a:solidFill>
                  <a:srgbClr val="00B050"/>
                </a:solidFill>
              </a:rPr>
              <a:t>A</a:t>
            </a:r>
            <a:r>
              <a:rPr lang="en-NZ" dirty="0">
                <a:solidFill>
                  <a:srgbClr val="00B050"/>
                </a:solidFill>
              </a:rPr>
              <a:t> = Established scientific proof</a:t>
            </a:r>
          </a:p>
          <a:p>
            <a:r>
              <a:rPr lang="en-NZ" b="1" dirty="0">
                <a:solidFill>
                  <a:schemeClr val="accent2"/>
                </a:solidFill>
              </a:rPr>
              <a:t>B</a:t>
            </a:r>
            <a:r>
              <a:rPr lang="en-NZ" dirty="0">
                <a:solidFill>
                  <a:schemeClr val="accent2"/>
                </a:solidFill>
              </a:rPr>
              <a:t> = Scientific presumption</a:t>
            </a:r>
          </a:p>
          <a:p>
            <a:r>
              <a:rPr lang="en-NZ" b="1" dirty="0">
                <a:solidFill>
                  <a:srgbClr val="C00000"/>
                </a:solidFill>
              </a:rPr>
              <a:t>C</a:t>
            </a:r>
            <a:r>
              <a:rPr lang="en-NZ" dirty="0">
                <a:solidFill>
                  <a:srgbClr val="C00000"/>
                </a:solidFill>
              </a:rPr>
              <a:t> = Low level of scientific proof</a:t>
            </a:r>
          </a:p>
        </p:txBody>
      </p:sp>
    </p:spTree>
    <p:extLst>
      <p:ext uri="{BB962C8B-B14F-4D97-AF65-F5344CB8AC3E}">
        <p14:creationId xmlns:p14="http://schemas.microsoft.com/office/powerpoint/2010/main" val="192538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8376" y="2109073"/>
            <a:ext cx="10515600" cy="2852737"/>
          </a:xfrm>
        </p:spPr>
        <p:txBody>
          <a:bodyPr>
            <a:normAutofit/>
          </a:bodyPr>
          <a:lstStyle/>
          <a:p>
            <a:r>
              <a:rPr lang="en-NZ" sz="4400" b="1" i="1" dirty="0">
                <a:solidFill>
                  <a:schemeClr val="accent5">
                    <a:lumMod val="75000"/>
                  </a:schemeClr>
                </a:solidFill>
                <a:latin typeface="Calibri" panose="020F0502020204030204"/>
                <a:ea typeface="+mn-ea"/>
                <a:cs typeface="Arial" panose="020B0604020202020204" pitchFamily="34" charset="0"/>
              </a:rPr>
              <a:t>Beyond the clinical context</a:t>
            </a:r>
            <a:br>
              <a:rPr lang="en-NZ" sz="4400" b="1" i="1" dirty="0">
                <a:solidFill>
                  <a:srgbClr val="0070C0"/>
                </a:solidFill>
                <a:latin typeface="+mn-lt"/>
                <a:cs typeface="Arial" panose="020B0604020202020204" pitchFamily="34" charset="0"/>
              </a:rPr>
            </a:br>
            <a:r>
              <a:rPr lang="en-NZ" sz="4400" i="1" dirty="0">
                <a:latin typeface="+mn-lt"/>
                <a:cs typeface="Arial" panose="020B0604020202020204" pitchFamily="34" charset="0"/>
              </a:rPr>
              <a:t>……the reality for people living with HD…</a:t>
            </a:r>
            <a:endParaRPr lang="en-NZ" sz="3600" b="1" i="1" dirty="0">
              <a:latin typeface="+mn-lt"/>
              <a:cs typeface="Arial" panose="020B0604020202020204" pitchFamily="34" charset="0"/>
            </a:endParaRPr>
          </a:p>
        </p:txBody>
      </p:sp>
    </p:spTree>
    <p:extLst>
      <p:ext uri="{BB962C8B-B14F-4D97-AF65-F5344CB8AC3E}">
        <p14:creationId xmlns:p14="http://schemas.microsoft.com/office/powerpoint/2010/main" val="2809115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3C4D43-57CB-9CBE-F289-3CF167792B04}"/>
              </a:ext>
            </a:extLst>
          </p:cNvPr>
          <p:cNvPicPr>
            <a:picLocks noChangeAspect="1"/>
          </p:cNvPicPr>
          <p:nvPr/>
        </p:nvPicPr>
        <p:blipFill rotWithShape="1">
          <a:blip r:embed="rId3"/>
          <a:srcRect l="10345" r="9899"/>
          <a:stretch/>
        </p:blipFill>
        <p:spPr>
          <a:xfrm rot="304424">
            <a:off x="10116339" y="270316"/>
            <a:ext cx="1709467" cy="1607505"/>
          </a:xfrm>
          <a:prstGeom prst="rect">
            <a:avLst/>
          </a:prstGeom>
        </p:spPr>
      </p:pic>
      <p:sp>
        <p:nvSpPr>
          <p:cNvPr id="5" name="Text Box 3">
            <a:extLst>
              <a:ext uri="{FF2B5EF4-FFF2-40B4-BE49-F238E27FC236}">
                <a16:creationId xmlns:a16="http://schemas.microsoft.com/office/drawing/2014/main" id="{74FD33DB-045D-6663-DBA7-FB5C1725EA82}"/>
              </a:ext>
            </a:extLst>
          </p:cNvPr>
          <p:cNvSpPr txBox="1">
            <a:spLocks noChangeArrowheads="1"/>
          </p:cNvSpPr>
          <p:nvPr/>
        </p:nvSpPr>
        <p:spPr bwMode="auto">
          <a:xfrm>
            <a:off x="925852" y="689349"/>
            <a:ext cx="912275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lang="en-NZ" sz="4400" b="1" dirty="0">
                <a:solidFill>
                  <a:schemeClr val="accent1">
                    <a:lumMod val="75000"/>
                  </a:schemeClr>
                </a:solidFill>
                <a:latin typeface="Calibri" panose="020F0502020204030204"/>
                <a:cs typeface="Arial" panose="020B0604020202020204" pitchFamily="34" charset="0"/>
              </a:rPr>
              <a:t>Symptom incidence &amp; medication use </a:t>
            </a:r>
            <a:endParaRPr lang="en-US" altLang="en-US" sz="4400" b="1" dirty="0">
              <a:solidFill>
                <a:schemeClr val="accent1">
                  <a:lumMod val="75000"/>
                </a:schemeClr>
              </a:solidFill>
              <a:latin typeface="Calibri" panose="020F0502020204030204"/>
              <a:cs typeface="Arial" panose="020B0604020202020204" pitchFamily="34" charset="0"/>
            </a:endParaRPr>
          </a:p>
        </p:txBody>
      </p:sp>
      <p:sp>
        <p:nvSpPr>
          <p:cNvPr id="6" name="TextBox 5">
            <a:extLst>
              <a:ext uri="{FF2B5EF4-FFF2-40B4-BE49-F238E27FC236}">
                <a16:creationId xmlns:a16="http://schemas.microsoft.com/office/drawing/2014/main" id="{48AE29DE-325A-FE84-3B56-5DCFE7F8AB65}"/>
              </a:ext>
            </a:extLst>
          </p:cNvPr>
          <p:cNvSpPr txBox="1"/>
          <p:nvPr/>
        </p:nvSpPr>
        <p:spPr>
          <a:xfrm>
            <a:off x="925852" y="2916341"/>
            <a:ext cx="3199915" cy="3046988"/>
          </a:xfrm>
          <a:prstGeom prst="rect">
            <a:avLst/>
          </a:prstGeom>
          <a:noFill/>
        </p:spPr>
        <p:txBody>
          <a:bodyPr wrap="none" rtlCol="0">
            <a:spAutoFit/>
          </a:bodyPr>
          <a:lstStyle/>
          <a:p>
            <a:r>
              <a:rPr lang="en-NZ" dirty="0"/>
              <a:t>85% response rate</a:t>
            </a:r>
          </a:p>
          <a:p>
            <a:r>
              <a:rPr lang="en-NZ" dirty="0"/>
              <a:t>64% analysis rate</a:t>
            </a:r>
          </a:p>
          <a:p>
            <a:endParaRPr lang="en-NZ" sz="1000" dirty="0"/>
          </a:p>
          <a:p>
            <a:r>
              <a:rPr lang="en-NZ" dirty="0"/>
              <a:t>NZ European cohort</a:t>
            </a:r>
          </a:p>
          <a:p>
            <a:endParaRPr lang="en-NZ" sz="1000" dirty="0"/>
          </a:p>
          <a:p>
            <a:r>
              <a:rPr lang="en-NZ" i="1" dirty="0">
                <a:solidFill>
                  <a:schemeClr val="accent5">
                    <a:lumMod val="75000"/>
                  </a:schemeClr>
                </a:solidFill>
              </a:rPr>
              <a:t>At risk (n=8)</a:t>
            </a:r>
          </a:p>
          <a:p>
            <a:r>
              <a:rPr lang="en-NZ" i="1" dirty="0">
                <a:solidFill>
                  <a:schemeClr val="accent5">
                    <a:lumMod val="75000"/>
                  </a:schemeClr>
                </a:solidFill>
              </a:rPr>
              <a:t>Gene positive prodromal (n=19)</a:t>
            </a:r>
          </a:p>
          <a:p>
            <a:r>
              <a:rPr lang="en-NZ" dirty="0"/>
              <a:t>Younger, female</a:t>
            </a:r>
          </a:p>
          <a:p>
            <a:endParaRPr lang="en-NZ" sz="1000" dirty="0"/>
          </a:p>
          <a:p>
            <a:r>
              <a:rPr lang="en-NZ" i="1" dirty="0">
                <a:solidFill>
                  <a:schemeClr val="accent5">
                    <a:lumMod val="75000"/>
                  </a:schemeClr>
                </a:solidFill>
              </a:rPr>
              <a:t>Diagnosed (n=10)</a:t>
            </a:r>
          </a:p>
          <a:p>
            <a:r>
              <a:rPr lang="en-NZ" dirty="0"/>
              <a:t>Older, male, carer assisted</a:t>
            </a:r>
          </a:p>
          <a:p>
            <a:endParaRPr lang="en-NZ" dirty="0"/>
          </a:p>
        </p:txBody>
      </p:sp>
      <p:pic>
        <p:nvPicPr>
          <p:cNvPr id="8" name="Picture 7">
            <a:extLst>
              <a:ext uri="{FF2B5EF4-FFF2-40B4-BE49-F238E27FC236}">
                <a16:creationId xmlns:a16="http://schemas.microsoft.com/office/drawing/2014/main" id="{FC7E9584-A735-EC0A-3F99-3D4FAC359C21}"/>
              </a:ext>
            </a:extLst>
          </p:cNvPr>
          <p:cNvPicPr>
            <a:picLocks noChangeAspect="1"/>
          </p:cNvPicPr>
          <p:nvPr/>
        </p:nvPicPr>
        <p:blipFill rotWithShape="1">
          <a:blip r:embed="rId4"/>
          <a:srcRect t="25835" b="24074"/>
          <a:stretch/>
        </p:blipFill>
        <p:spPr>
          <a:xfrm>
            <a:off x="925852" y="2007626"/>
            <a:ext cx="2050765" cy="769441"/>
          </a:xfrm>
          <a:prstGeom prst="rect">
            <a:avLst/>
          </a:prstGeom>
        </p:spPr>
      </p:pic>
      <p:sp>
        <p:nvSpPr>
          <p:cNvPr id="15" name="TextBox 14">
            <a:extLst>
              <a:ext uri="{FF2B5EF4-FFF2-40B4-BE49-F238E27FC236}">
                <a16:creationId xmlns:a16="http://schemas.microsoft.com/office/drawing/2014/main" id="{3E1AEA26-1F99-1FBB-46C7-6F90F96DB204}"/>
              </a:ext>
            </a:extLst>
          </p:cNvPr>
          <p:cNvSpPr txBox="1"/>
          <p:nvPr/>
        </p:nvSpPr>
        <p:spPr>
          <a:xfrm>
            <a:off x="5397873" y="4770346"/>
            <a:ext cx="4934250" cy="1477328"/>
          </a:xfrm>
          <a:prstGeom prst="rect">
            <a:avLst/>
          </a:prstGeom>
          <a:solidFill>
            <a:schemeClr val="accent1">
              <a:lumMod val="20000"/>
              <a:lumOff val="80000"/>
            </a:schemeClr>
          </a:solidFill>
        </p:spPr>
        <p:txBody>
          <a:bodyPr wrap="square" rtlCol="0">
            <a:spAutoFit/>
          </a:bodyPr>
          <a:lstStyle/>
          <a:p>
            <a:pPr marL="342900" indent="-342900">
              <a:buClr>
                <a:schemeClr val="accent2"/>
              </a:buClr>
              <a:buSzPct val="120000"/>
              <a:buFont typeface="Arial" panose="020B0604020202020204" pitchFamily="34" charset="0"/>
              <a:buChar char="•"/>
            </a:pPr>
            <a:r>
              <a:rPr lang="en-NZ" dirty="0"/>
              <a:t>Neuropsychiatric symptoms higher than reported (~80% c.f. 30%)</a:t>
            </a:r>
          </a:p>
          <a:p>
            <a:pPr marL="342900" indent="-342900">
              <a:buClr>
                <a:schemeClr val="accent2"/>
              </a:buClr>
              <a:buSzPct val="120000"/>
              <a:buFont typeface="Arial" panose="020B0604020202020204" pitchFamily="34" charset="0"/>
              <a:buChar char="•"/>
            </a:pPr>
            <a:r>
              <a:rPr lang="en-NZ" dirty="0"/>
              <a:t>SSRIs most widely prescribed</a:t>
            </a:r>
          </a:p>
          <a:p>
            <a:pPr marL="342900" indent="-342900">
              <a:buClr>
                <a:schemeClr val="accent2"/>
              </a:buClr>
              <a:buSzPct val="120000"/>
              <a:buFont typeface="Arial" panose="020B0604020202020204" pitchFamily="34" charset="0"/>
              <a:buChar char="•"/>
            </a:pPr>
            <a:r>
              <a:rPr lang="en-NZ" dirty="0"/>
              <a:t>Rated “moderately effective”</a:t>
            </a:r>
          </a:p>
          <a:p>
            <a:pPr marL="342900" indent="-342900">
              <a:buClr>
                <a:schemeClr val="accent2"/>
              </a:buClr>
              <a:buSzPct val="120000"/>
              <a:buFont typeface="Arial" panose="020B0604020202020204" pitchFamily="34" charset="0"/>
              <a:buChar char="•"/>
            </a:pPr>
            <a:r>
              <a:rPr lang="en-NZ" i="1" dirty="0"/>
              <a:t>Supplemented with counselling, mindfulness</a:t>
            </a:r>
          </a:p>
        </p:txBody>
      </p:sp>
      <p:sp>
        <p:nvSpPr>
          <p:cNvPr id="17" name="Rectangle 16">
            <a:extLst>
              <a:ext uri="{FF2B5EF4-FFF2-40B4-BE49-F238E27FC236}">
                <a16:creationId xmlns:a16="http://schemas.microsoft.com/office/drawing/2014/main" id="{53ADFBFF-9C8E-0DB3-B7C0-1EE86B4C5DE6}"/>
              </a:ext>
            </a:extLst>
          </p:cNvPr>
          <p:cNvSpPr/>
          <p:nvPr/>
        </p:nvSpPr>
        <p:spPr>
          <a:xfrm>
            <a:off x="5160723" y="1878904"/>
            <a:ext cx="2279737" cy="325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a:extLst>
              <a:ext uri="{FF2B5EF4-FFF2-40B4-BE49-F238E27FC236}">
                <a16:creationId xmlns:a16="http://schemas.microsoft.com/office/drawing/2014/main" id="{2C8C0ADD-F2FA-36E0-617F-19C5D5EF241F}"/>
              </a:ext>
            </a:extLst>
          </p:cNvPr>
          <p:cNvPicPr>
            <a:picLocks noChangeAspect="1"/>
          </p:cNvPicPr>
          <p:nvPr/>
        </p:nvPicPr>
        <p:blipFill>
          <a:blip r:embed="rId5"/>
          <a:stretch>
            <a:fillRect/>
          </a:stretch>
        </p:blipFill>
        <p:spPr>
          <a:xfrm>
            <a:off x="5397871" y="1950263"/>
            <a:ext cx="4934249" cy="2677328"/>
          </a:xfrm>
          <a:prstGeom prst="rect">
            <a:avLst/>
          </a:prstGeom>
        </p:spPr>
      </p:pic>
    </p:spTree>
    <p:extLst>
      <p:ext uri="{BB962C8B-B14F-4D97-AF65-F5344CB8AC3E}">
        <p14:creationId xmlns:p14="http://schemas.microsoft.com/office/powerpoint/2010/main" val="203873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err="1" smtClean="0">
            <a:solidFill>
              <a:srgbClr val="454545"/>
            </a:solidFill>
          </a:defRPr>
        </a:defPPr>
      </a:lstStyle>
    </a:txDef>
  </a:objectDefaults>
  <a:extraClrSchemeLst/>
  <a:extLst>
    <a:ext uri="{05A4C25C-085E-4340-85A3-A5531E510DB2}">
      <thm15:themeFamily xmlns:thm15="http://schemas.microsoft.com/office/thememl/2012/main" name="Presentation1" id="{45D8C580-B684-4590-9FF5-7DE0485E4080}" vid="{476D5362-409B-402C-8839-6F71DDA734F7}"/>
    </a:ext>
  </a:extLst>
</a:theme>
</file>

<file path=ppt/theme/theme2.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err="1" smtClean="0">
            <a:solidFill>
              <a:srgbClr val="454545"/>
            </a:solidFill>
          </a:defRPr>
        </a:defPPr>
      </a:lstStyle>
    </a:txDef>
  </a:objectDefaults>
  <a:extraClrSchemeLst/>
  <a:extLst>
    <a:ext uri="{05A4C25C-085E-4340-85A3-A5531E510DB2}">
      <thm15:themeFamily xmlns:thm15="http://schemas.microsoft.com/office/thememl/2012/main" name="Presentation1" id="{45D8C580-B684-4590-9FF5-7DE0485E4080}" vid="{476D5362-409B-402C-8839-6F71DDA734F7}"/>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Pharmacy Power Point Template</Template>
  <TotalTime>4140</TotalTime>
  <Words>2962</Words>
  <Application>Microsoft Office PowerPoint</Application>
  <PresentationFormat>Widescreen</PresentationFormat>
  <Paragraphs>361</Paragraphs>
  <Slides>28</Slides>
  <Notes>26</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28</vt:i4>
      </vt:variant>
    </vt:vector>
  </HeadingPairs>
  <TitlesOfParts>
    <vt:vector size="49" baseType="lpstr">
      <vt:lpstr>Arial</vt:lpstr>
      <vt:lpstr>Arial Narrow</vt:lpstr>
      <vt:lpstr>BlinkMacSystemFont</vt:lpstr>
      <vt:lpstr>Calibri</vt:lpstr>
      <vt:lpstr>Calibri Light</vt:lpstr>
      <vt:lpstr>Cambria</vt:lpstr>
      <vt:lpstr>ElsevierGulliver</vt:lpstr>
      <vt:lpstr>Georgia</vt:lpstr>
      <vt:lpstr>Gill Sans MT</vt:lpstr>
      <vt:lpstr>Helvetica Neue LT W05_65 Medium</vt:lpstr>
      <vt:lpstr>Inter</vt:lpstr>
      <vt:lpstr>Symbol</vt:lpstr>
      <vt:lpstr>Times New Roman</vt:lpstr>
      <vt:lpstr>ui-sans-serif</vt:lpstr>
      <vt:lpstr>Verdana</vt:lpstr>
      <vt:lpstr>Wingdings</vt:lpstr>
      <vt:lpstr>Office Theme</vt:lpstr>
      <vt:lpstr>1_Office Theme</vt:lpstr>
      <vt:lpstr>2_Office Theme</vt:lpstr>
      <vt:lpstr>3_Office Theme</vt:lpstr>
      <vt:lpstr>Prism 8</vt:lpstr>
      <vt:lpstr>PowerPoint Presentation</vt:lpstr>
      <vt:lpstr>PowerPoint Presentation</vt:lpstr>
      <vt:lpstr>PowerPoint Presentation</vt:lpstr>
      <vt:lpstr>PowerPoint Presentation</vt:lpstr>
      <vt:lpstr>PowerPoint Presentation</vt:lpstr>
      <vt:lpstr>EBM: A difficult goal in rare diseases</vt:lpstr>
      <vt:lpstr>Guidelines</vt:lpstr>
      <vt:lpstr>Beyond the clinical context ……the reality for people living with HD…</vt:lpstr>
      <vt:lpstr>PowerPoint Presentation</vt:lpstr>
      <vt:lpstr>A difference in perspectives…</vt:lpstr>
      <vt:lpstr>Hope on the horizon? ……clinical trials landscape… </vt:lpstr>
      <vt:lpstr>PowerPoint Presentation</vt:lpstr>
      <vt:lpstr>PowerPoint Presentation</vt:lpstr>
      <vt:lpstr>Are new drugs the best option? ……might people benefit more from identifying new uses for approved drugs? </vt:lpstr>
      <vt:lpstr>A translational approach</vt:lpstr>
      <vt:lpstr>Cholinergic dysfunction in HD</vt:lpstr>
      <vt:lpstr>Proof of principle - preclinical</vt:lpstr>
      <vt:lpstr>Proof of principle – safety/tolerability</vt:lpstr>
      <vt:lpstr>VCAS-HD study</vt:lpstr>
      <vt:lpstr>VCAS study protocol</vt:lpstr>
      <vt:lpstr>Primary Endpoint</vt:lpstr>
      <vt:lpstr>Secondary Endpoint</vt:lpstr>
      <vt:lpstr>Tertiary Endpoint</vt:lpstr>
      <vt:lpstr>What’s the impact?</vt:lpstr>
      <vt:lpstr>What’s next?</vt:lpstr>
      <vt:lpstr>Acknowledgements</vt:lpstr>
      <vt:lpstr>Results</vt:lpstr>
      <vt:lpstr>Blood levels correlate with response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Tyndall</dc:creator>
  <cp:lastModifiedBy>Linda McLay</cp:lastModifiedBy>
  <cp:revision>104</cp:revision>
  <dcterms:created xsi:type="dcterms:W3CDTF">2015-11-26T19:29:35Z</dcterms:created>
  <dcterms:modified xsi:type="dcterms:W3CDTF">2023-09-06T23:24:25Z</dcterms:modified>
</cp:coreProperties>
</file>