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DFE7D3"/>
          </a:solidFill>
        </a:fill>
      </a:tcStyle>
    </a:wholeTbl>
    <a:band2H>
      <a:tcTxStyle/>
      <a:tcStyle>
        <a:tcBdr/>
        <a:fill>
          <a:solidFill>
            <a:srgbClr val="F0F4EA"/>
          </a:solidFill>
        </a:fill>
      </a:tcStyle>
    </a:band2H>
    <a:firstCol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381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381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381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381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381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381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EFDE3"/>
          </a:solidFill>
        </a:fill>
      </a:tcStyle>
    </a:band2H>
    <a:firstCol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DE3"/>
          </a:solidFill>
        </a:fill>
      </a:tcStyle>
    </a:lastRow>
    <a:firstRow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381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EFDE3"/>
        </a:fontRef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381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8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Long term vascular access for parenteral nutrition 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insult to the endothelial vessel wall causes inflammation, redness, pain and possible extravasation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May have lipid and clear phase administered separately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it comes to dispensing and ordering we need to calculate how many bags to supply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nvas"/>
          <p:cNvSpPr/>
          <p:nvPr/>
        </p:nvSpPr>
        <p:spPr>
          <a:xfrm>
            <a:off x="528637" y="201612"/>
            <a:ext cx="8397876" cy="646747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pic>
        <p:nvPicPr>
          <p:cNvPr id="23" name="A:\minispir.GIF" descr="A:\minispir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800"/>
            <a:ext cx="1181100" cy="428625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pic>
        <p:nvPicPr>
          <p:cNvPr id="25" name="A:\minispir.GIF" descr="A:\minispir.GIF"/>
          <p:cNvPicPr>
            <a:picLocks noChangeAspect="1"/>
          </p:cNvPicPr>
          <p:nvPr/>
        </p:nvPicPr>
        <p:blipFill>
          <a:blip r:embed="rId3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22" y="6096000"/>
            <a:ext cx="281941" cy="2870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/>
        </p:nvSpPr>
        <p:spPr>
          <a:xfrm>
            <a:off x="609600" y="228599"/>
            <a:ext cx="8239125" cy="6391277"/>
          </a:xfrm>
          <a:prstGeom prst="rect">
            <a:avLst/>
          </a:prstGeom>
          <a:solidFill>
            <a:srgbClr val="EDE7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34" name="Line"/>
          <p:cNvSpPr/>
          <p:nvPr/>
        </p:nvSpPr>
        <p:spPr>
          <a:xfrm>
            <a:off x="1016000" y="1600200"/>
            <a:ext cx="7670800" cy="0"/>
          </a:xfrm>
          <a:prstGeom prst="line">
            <a:avLst/>
          </a:prstGeom>
          <a:ln w="3175">
            <a:solidFill>
              <a:srgbClr val="CBBD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" name="A:\minispir.GIF" descr="A:\minispir.GIF"/>
          <p:cNvPicPr>
            <a:picLocks noChangeAspect="1"/>
          </p:cNvPicPr>
          <p:nvPr/>
        </p:nvPicPr>
        <p:blipFill>
          <a:blip r:embed="rId2">
            <a:extLst/>
          </a:blip>
          <a:srcRect b="5332"/>
          <a:stretch>
            <a:fillRect/>
          </a:stretch>
        </p:blipFill>
        <p:spPr>
          <a:xfrm>
            <a:off x="0" y="50799"/>
            <a:ext cx="1181100" cy="405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A:\minispir.GIF" descr="A:\minispir.GIF"/>
          <p:cNvPicPr>
            <a:picLocks noChangeAspect="1"/>
          </p:cNvPicPr>
          <p:nvPr/>
        </p:nvPicPr>
        <p:blipFill>
          <a:blip r:embed="rId2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609600" y="228599"/>
            <a:ext cx="8239125" cy="6391277"/>
          </a:xfrm>
          <a:prstGeom prst="rect">
            <a:avLst/>
          </a:prstGeom>
          <a:solidFill>
            <a:srgbClr val="EDE7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1016000" y="1600200"/>
            <a:ext cx="7670800" cy="0"/>
          </a:xfrm>
          <a:prstGeom prst="line">
            <a:avLst/>
          </a:prstGeom>
          <a:ln w="3175">
            <a:solidFill>
              <a:srgbClr val="CBBD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A:\minispir.GIF" descr="A:\minispir.GIF"/>
          <p:cNvPicPr>
            <a:picLocks noChangeAspect="1"/>
          </p:cNvPicPr>
          <p:nvPr/>
        </p:nvPicPr>
        <p:blipFill>
          <a:blip r:embed="rId5">
            <a:extLst/>
          </a:blip>
          <a:srcRect b="5332"/>
          <a:stretch>
            <a:fillRect/>
          </a:stretch>
        </p:blipFill>
        <p:spPr>
          <a:xfrm>
            <a:off x="0" y="50799"/>
            <a:ext cx="1181100" cy="405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A:\minispir.GIF" descr="A:\minispir.GIF"/>
          <p:cNvPicPr>
            <a:picLocks noChangeAspect="1"/>
          </p:cNvPicPr>
          <p:nvPr/>
        </p:nvPicPr>
        <p:blipFill>
          <a:blip r:embed="rId5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872" y="6107112"/>
            <a:ext cx="281941" cy="2870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1304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1304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1304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1304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1304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1304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1304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1304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21304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arenteral Nutrition"/>
          <p:cNvSpPr txBox="1">
            <a:spLocks noGrp="1"/>
          </p:cNvSpPr>
          <p:nvPr>
            <p:ph type="title" idx="4294967295"/>
          </p:nvPr>
        </p:nvSpPr>
        <p:spPr>
          <a:xfrm>
            <a:off x="1219200" y="609599"/>
            <a:ext cx="70358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r>
              <a:t>Parenteral Nutrition</a:t>
            </a:r>
          </a:p>
        </p:txBody>
      </p:sp>
      <p:pic>
        <p:nvPicPr>
          <p:cNvPr id="47" name="buffet" descr="buffe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0175" y="1752600"/>
            <a:ext cx="3905250" cy="27257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Presented by Ivana Jovicic…"/>
          <p:cNvSpPr txBox="1"/>
          <p:nvPr/>
        </p:nvSpPr>
        <p:spPr>
          <a:xfrm>
            <a:off x="2534920" y="4869180"/>
            <a:ext cx="440436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000" b="1">
                <a:solidFill>
                  <a:srgbClr val="221304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Presented by Ivana Jovicic</a:t>
            </a:r>
          </a:p>
          <a:p>
            <a:pPr algn="ctr">
              <a:defRPr sz="2000" b="1">
                <a:solidFill>
                  <a:srgbClr val="221304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Associate Lead Pharmacist - Surgical</a:t>
            </a:r>
          </a:p>
          <a:p>
            <a:pPr algn="ctr">
              <a:defRPr sz="2000" b="1">
                <a:solidFill>
                  <a:srgbClr val="221304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July 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8180" t="16763" r="19253" b="15426"/>
          <a:stretch>
            <a:fillRect/>
          </a:stretch>
        </p:blipFill>
        <p:spPr>
          <a:xfrm>
            <a:off x="1447800" y="1622424"/>
            <a:ext cx="6553200" cy="49847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What is in IVN?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What is in IVN?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Lipid…"/>
          <p:cNvSpPr txBox="1">
            <a:spLocks noGrp="1"/>
          </p:cNvSpPr>
          <p:nvPr>
            <p:ph type="body" sz="half" idx="4294967295"/>
          </p:nvPr>
        </p:nvSpPr>
        <p:spPr>
          <a:xfrm>
            <a:off x="1219200" y="1905000"/>
            <a:ext cx="41148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52006" defTabSz="832104">
              <a:spcBef>
                <a:spcPts val="600"/>
              </a:spcBef>
              <a:buSzTx/>
              <a:buNone/>
              <a:defRPr sz="2912">
                <a:solidFill>
                  <a:srgbClr val="22130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Lipid</a:t>
            </a:r>
            <a:endParaRPr sz="2184"/>
          </a:p>
          <a:p>
            <a:pPr marL="0" indent="52006" defTabSz="832104">
              <a:spcBef>
                <a:spcPts val="300"/>
              </a:spcBef>
              <a:buSzTx/>
              <a:buNone/>
              <a:defRPr sz="1638">
                <a:solidFill>
                  <a:srgbClr val="22130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Energy source &amp; essential fatty acids</a:t>
            </a:r>
          </a:p>
          <a:p>
            <a:pPr marL="0" indent="52006" defTabSz="832104">
              <a:spcBef>
                <a:spcPts val="300"/>
              </a:spcBef>
              <a:buSzTx/>
              <a:buNone/>
              <a:defRPr sz="1638">
                <a:solidFill>
                  <a:srgbClr val="22130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 sz="1820"/>
          </a:p>
          <a:p>
            <a:pPr marL="0" indent="52006" defTabSz="832104">
              <a:spcBef>
                <a:spcPts val="600"/>
              </a:spcBef>
              <a:buSzTx/>
              <a:buNone/>
              <a:defRPr sz="2912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Amino Acid  </a:t>
            </a:r>
          </a:p>
          <a:p>
            <a:pPr marL="0" indent="52006" defTabSz="832104">
              <a:spcBef>
                <a:spcPts val="400"/>
              </a:spcBef>
              <a:buSzTx/>
              <a:buNone/>
              <a:defRPr sz="182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nitrogen/protein source</a:t>
            </a:r>
          </a:p>
          <a:p>
            <a:pPr marL="0" indent="52006" defTabSz="832104">
              <a:spcBef>
                <a:spcPts val="400"/>
              </a:spcBef>
              <a:buSzTx/>
              <a:buNone/>
              <a:defRPr sz="182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indent="0" defTabSz="832104">
              <a:spcBef>
                <a:spcPts val="600"/>
              </a:spcBef>
              <a:buSzTx/>
              <a:buNone/>
              <a:defRPr sz="2912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Glucose </a:t>
            </a:r>
            <a:endParaRPr>
              <a:solidFill>
                <a:srgbClr val="221304"/>
              </a:solidFill>
            </a:endParaRPr>
          </a:p>
          <a:p>
            <a:pPr marL="0" indent="0" defTabSz="832104">
              <a:spcBef>
                <a:spcPts val="400"/>
              </a:spcBef>
              <a:buSzTx/>
              <a:buNone/>
              <a:defRPr sz="1820">
                <a:solidFill>
                  <a:srgbClr val="22130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Most common energy source</a:t>
            </a:r>
          </a:p>
          <a:p>
            <a:pPr marL="0" indent="0" defTabSz="832104">
              <a:spcBef>
                <a:spcPts val="600"/>
              </a:spcBef>
              <a:buSzTx/>
              <a:buNone/>
              <a:defRPr sz="2912">
                <a:solidFill>
                  <a:srgbClr val="22130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indent="0" defTabSz="832104">
              <a:spcBef>
                <a:spcPts val="600"/>
              </a:spcBef>
              <a:buSzTx/>
              <a:buNone/>
              <a:defRPr sz="2912">
                <a:solidFill>
                  <a:srgbClr val="22130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 sz="1820"/>
          </a:p>
        </p:txBody>
      </p:sp>
      <p:pic>
        <p:nvPicPr>
          <p:cNvPr id="87" name="Tpn 3bag.jpg" descr="Tpn 3ba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762000"/>
            <a:ext cx="3352800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IVN Composition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27432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IVN Composition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What is in IV nutrition bags?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418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What is in IV nutrition bags? </a:t>
            </a:r>
          </a:p>
        </p:txBody>
      </p:sp>
      <p:sp>
        <p:nvSpPr>
          <p:cNvPr id="91" name="Intravenous administration of:…"/>
          <p:cNvSpPr txBox="1">
            <a:spLocks noGrp="1"/>
          </p:cNvSpPr>
          <p:nvPr>
            <p:ph type="body" idx="4294967295"/>
          </p:nvPr>
        </p:nvSpPr>
        <p:spPr>
          <a:xfrm>
            <a:off x="1066800" y="1752600"/>
            <a:ext cx="73152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Intravenous administration of:</a:t>
            </a:r>
          </a:p>
          <a:p>
            <a:pPr marL="742950" lvl="1" indent="-285750">
              <a:spcBef>
                <a:spcPts val="0"/>
              </a:spcBef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Fluid - water</a:t>
            </a:r>
          </a:p>
          <a:p>
            <a:pPr marL="742950" lvl="1" indent="-285750">
              <a:spcBef>
                <a:spcPts val="0"/>
              </a:spcBef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Protein (amino acid mixture)</a:t>
            </a:r>
            <a:endParaRPr sz="2000"/>
          </a:p>
          <a:p>
            <a:pPr marL="742950" lvl="1" indent="-285750">
              <a:spcBef>
                <a:spcPts val="0"/>
              </a:spcBef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Carbohydrate (Glucose)</a:t>
            </a:r>
          </a:p>
          <a:p>
            <a:pPr marL="742950" lvl="1" indent="-285750">
              <a:spcBef>
                <a:spcPts val="0"/>
              </a:spcBef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Fat (lipid emulsions) </a:t>
            </a:r>
            <a:endParaRPr sz="2000"/>
          </a:p>
          <a:p>
            <a:pPr marL="742950" lvl="1" indent="-285750">
              <a:spcBef>
                <a:spcPts val="0"/>
              </a:spcBef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Electrolytes</a:t>
            </a:r>
          </a:p>
          <a:p>
            <a:pPr marL="742950" lvl="1" indent="-285750">
              <a:spcBef>
                <a:spcPts val="0"/>
              </a:spcBef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Minerals (trace elements)</a:t>
            </a:r>
          </a:p>
          <a:p>
            <a:pPr marL="742950" lvl="1" indent="-285750">
              <a:spcBef>
                <a:spcPts val="0"/>
              </a:spcBef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Vitamins</a:t>
            </a:r>
          </a:p>
        </p:txBody>
      </p:sp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7425" y="2362200"/>
            <a:ext cx="264953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pids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Lipids</a:t>
            </a:r>
          </a:p>
        </p:txBody>
      </p:sp>
      <p:graphicFrame>
        <p:nvGraphicFramePr>
          <p:cNvPr id="95" name="Table 1"/>
          <p:cNvGraphicFramePr/>
          <p:nvPr/>
        </p:nvGraphicFramePr>
        <p:xfrm>
          <a:off x="1752600" y="1752600"/>
          <a:ext cx="6019800" cy="4114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7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Brand name 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Intralipid 20%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ClinOleic 20%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Omegaven 10%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SMOFlipid 20%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8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Oil source (% by wt) 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CFD5E4"/>
                      </a:solidFill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Soybean 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CFD5E4"/>
                      </a:solidFill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Olive (80%), soybean (20%) 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CFD5E4"/>
                      </a:solidFill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Fish 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CFD5E4"/>
                      </a:solidFill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latin typeface="inherit"/>
                          <a:ea typeface="inherit"/>
                          <a:cs typeface="inherit"/>
                          <a:sym typeface="inherit"/>
                        </a:rPr>
                        <a:t>Soybean (30%), coconut (30%), olive (25%), fish (15%) </a:t>
                      </a:r>
                    </a:p>
                  </a:txBody>
                  <a:tcPr marL="43774" marR="43774" marT="43774" marB="43774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CFD5E4"/>
                      </a:solidFill>
                    </a:lnT>
                    <a:lnB>
                      <a:solidFill>
                        <a:srgbClr val="CFD5E4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VN Administration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IVN Administration</a:t>
            </a:r>
          </a:p>
        </p:txBody>
      </p:sp>
      <p:sp>
        <p:nvSpPr>
          <p:cNvPr id="98" name="What are our options for IV nutrition administration?…"/>
          <p:cNvSpPr txBox="1"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What are our options for IV nutrition administration?</a:t>
            </a:r>
          </a:p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Central vs peripheral lines</a:t>
            </a:r>
          </a:p>
          <a:p>
            <a:pPr marL="0" lvl="1" indent="400050">
              <a:spcBef>
                <a:spcPts val="0"/>
              </a:spcBef>
              <a:buSzTx/>
              <a:buNone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- what is the difference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54012"/>
            <a:ext cx="8153400" cy="6092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entral Venous Access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Central Venous Access</a:t>
            </a:r>
          </a:p>
        </p:txBody>
      </p:sp>
      <p:pic>
        <p:nvPicPr>
          <p:cNvPr id="103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676400"/>
            <a:ext cx="3292475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3137" y="1676400"/>
            <a:ext cx="3390901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entral Venous Catheter (“Hickmans”)"/>
          <p:cNvSpPr txBox="1"/>
          <p:nvPr/>
        </p:nvSpPr>
        <p:spPr>
          <a:xfrm>
            <a:off x="1569719" y="6376987"/>
            <a:ext cx="1961665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Central Venous Catheter (“Hickmans”)</a:t>
            </a:r>
          </a:p>
        </p:txBody>
      </p:sp>
      <p:sp>
        <p:nvSpPr>
          <p:cNvPr id="106" name="Peripherally inserted Central Catheter (PICC)"/>
          <p:cNvSpPr txBox="1"/>
          <p:nvPr/>
        </p:nvSpPr>
        <p:spPr>
          <a:xfrm>
            <a:off x="5455920" y="6353175"/>
            <a:ext cx="2266564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Peripherally inserted Central Catheter (PICC)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b="3121"/>
          <a:stretch>
            <a:fillRect/>
          </a:stretch>
        </p:blipFill>
        <p:spPr>
          <a:xfrm>
            <a:off x="-3271838" y="-1772540"/>
            <a:ext cx="16002001" cy="9689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eripheral venous access"/>
          <p:cNvSpPr txBox="1">
            <a:spLocks noGrp="1"/>
          </p:cNvSpPr>
          <p:nvPr>
            <p:ph type="title" idx="4294967295"/>
          </p:nvPr>
        </p:nvSpPr>
        <p:spPr>
          <a:xfrm>
            <a:off x="1069975" y="3047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Peripheral venous access</a:t>
            </a:r>
          </a:p>
        </p:txBody>
      </p:sp>
      <p:sp>
        <p:nvSpPr>
          <p:cNvPr id="113" name="suitable for short term use…"/>
          <p:cNvSpPr txBox="1">
            <a:spLocks noGrp="1"/>
          </p:cNvSpPr>
          <p:nvPr>
            <p:ph type="body" idx="4294967295"/>
          </p:nvPr>
        </p:nvSpPr>
        <p:spPr>
          <a:xfrm>
            <a:off x="1066800" y="1600200"/>
            <a:ext cx="76200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suitable for short term use</a:t>
            </a:r>
          </a:p>
          <a:p>
            <a:pPr>
              <a:spcBef>
                <a:spcPts val="400"/>
              </a:spcBef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	- weeks </a:t>
            </a:r>
          </a:p>
          <a:p>
            <a:pPr>
              <a:spcBef>
                <a:spcPts val="400"/>
              </a:spcBef>
              <a:buChar char="•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greater care with solution choice </a:t>
            </a:r>
          </a:p>
          <a:p>
            <a:pPr>
              <a:spcBef>
                <a:spcPts val="400"/>
              </a:spcBef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	(lower osmolarity, pH, dextrose)</a:t>
            </a:r>
          </a:p>
          <a:p>
            <a:pPr>
              <a:buChar char="•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increased risk of thrombophlebitis</a:t>
            </a:r>
          </a:p>
        </p:txBody>
      </p:sp>
      <p:pic>
        <p:nvPicPr>
          <p:cNvPr id="11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rcRect l="51432"/>
          <a:stretch>
            <a:fillRect/>
          </a:stretch>
        </p:blipFill>
        <p:spPr>
          <a:xfrm>
            <a:off x="6172200" y="1905000"/>
            <a:ext cx="2546350" cy="4511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hlebitis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Phlebitis</a:t>
            </a:r>
          </a:p>
        </p:txBody>
      </p:sp>
      <p:sp>
        <p:nvSpPr>
          <p:cNvPr id="117" name="chrome-extension://efaidnbmnnnibpcajpcglclefindmkaj/http://www.midcentraldhb.govt.nz/WorkingMDHB/CareerInformation/Nursing/Documents/Students%20IV%20Resource%20Book.pdf"/>
          <p:cNvSpPr txBox="1">
            <a:spLocks noGrp="1"/>
          </p:cNvSpPr>
          <p:nvPr>
            <p:ph type="body" sz="quarter" idx="4294967295"/>
          </p:nvPr>
        </p:nvSpPr>
        <p:spPr>
          <a:xfrm>
            <a:off x="1219200" y="6076950"/>
            <a:ext cx="7772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>
              <a:spcBef>
                <a:spcPts val="200"/>
              </a:spcBef>
              <a:buSzTx/>
              <a:buNone/>
              <a:defRPr sz="1000"/>
            </a:lvl1pPr>
          </a:lstStyle>
          <a:p>
            <a:r>
              <a:t>chrome-extension://efaidnbmnnnibpcajpcglclefindmkaj/http://www.midcentraldhb.govt.nz/WorkingMDHB/CareerInformation/Nursing/Documents/Students%20IV%20Resource%20Book.pdf</a:t>
            </a:r>
          </a:p>
        </p:txBody>
      </p:sp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1676400"/>
            <a:ext cx="5283200" cy="4449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lnutrition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3152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Malnutrition</a:t>
            </a:r>
          </a:p>
        </p:txBody>
      </p:sp>
      <p:sp>
        <p:nvSpPr>
          <p:cNvPr id="51" name="What is it?…"/>
          <p:cNvSpPr txBox="1">
            <a:spLocks noGrp="1"/>
          </p:cNvSpPr>
          <p:nvPr>
            <p:ph type="body" idx="4294967295"/>
          </p:nvPr>
        </p:nvSpPr>
        <p:spPr>
          <a:xfrm>
            <a:off x="1081087" y="1752600"/>
            <a:ext cx="7681913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What is it?</a:t>
            </a:r>
          </a:p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Prevalence in hospitalised patients?</a:t>
            </a:r>
          </a:p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Why does malnutrition matter?</a:t>
            </a:r>
          </a:p>
        </p:txBody>
      </p:sp>
      <p:pic>
        <p:nvPicPr>
          <p:cNvPr id="52" name="https://onlinepublichealth.gwu.edu/wp-content/uploads/sites/47/2014/04/HospitalNutrition-300x180-1.jpeg?w=300" descr="https://onlinepublichealth.gwu.edu/wp-content/uploads/sites/47/2014/04/HospitalNutrition-300x180-1.jpeg?w=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4038600"/>
            <a:ext cx="2857500" cy="17145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https://onlinepublichealth.gwu.edu/resources/hospital-nutrition/"/>
          <p:cNvSpPr txBox="1"/>
          <p:nvPr/>
        </p:nvSpPr>
        <p:spPr>
          <a:xfrm>
            <a:off x="2788920" y="5867400"/>
            <a:ext cx="3521710" cy="22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https://onlinepublichealth.gwu.edu/resources/hospital-nutrition/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VN Administration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IVN Administration </a:t>
            </a:r>
          </a:p>
        </p:txBody>
      </p:sp>
      <p:sp>
        <p:nvSpPr>
          <p:cNvPr id="123" name="Before starting IVN…"/>
          <p:cNvSpPr txBox="1"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Before starting IVN</a:t>
            </a:r>
          </a:p>
          <a:p>
            <a:pPr marL="0" indent="0">
              <a:buSzTx/>
              <a:buNone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indent="0">
              <a:spcBef>
                <a:spcPts val="500"/>
              </a:spcBef>
              <a:buChar char="•"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Baseline weight and height, baseline BGL </a:t>
            </a:r>
          </a:p>
          <a:p>
            <a:pPr marL="0" indent="0">
              <a:spcBef>
                <a:spcPts val="500"/>
              </a:spcBef>
              <a:buChar char="•"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Ensure appropriate iv access</a:t>
            </a:r>
          </a:p>
          <a:p>
            <a:pPr marL="0" indent="0">
              <a:spcBef>
                <a:spcPts val="500"/>
              </a:spcBef>
              <a:buChar char="•"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Electrolytes (CBC, LFTs, U+E, PO₄³⁻, Mg</a:t>
            </a:r>
            <a:r>
              <a:rPr baseline="30000"/>
              <a:t>2+</a:t>
            </a:r>
            <a:r>
              <a:t>)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Daily bloods for the first week</a:t>
            </a:r>
          </a:p>
          <a:p>
            <a:pPr marL="0" indent="0">
              <a:spcBef>
                <a:spcPts val="500"/>
              </a:spcBef>
              <a:buChar char="•"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Ensure insulin is charted 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4 hourly BGLs for 24 hrs or with rate increase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VN Administration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IVN Administration </a:t>
            </a:r>
          </a:p>
        </p:txBody>
      </p:sp>
      <p:sp>
        <p:nvSpPr>
          <p:cNvPr id="126" name="Rate…"/>
          <p:cNvSpPr txBox="1">
            <a:spLocks noGrp="1"/>
          </p:cNvSpPr>
          <p:nvPr>
            <p:ph type="body" idx="4294967295"/>
          </p:nvPr>
        </p:nvSpPr>
        <p:spPr>
          <a:xfrm>
            <a:off x="1066800" y="1523999"/>
            <a:ext cx="73914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	</a:t>
            </a:r>
          </a:p>
          <a:p>
            <a:pPr marL="0" indent="0">
              <a:lnSpc>
                <a:spcPct val="90000"/>
              </a:lnSpc>
              <a:buSzTx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Rate</a:t>
            </a:r>
          </a:p>
          <a:p>
            <a:pPr marL="0" indent="0">
              <a:lnSpc>
                <a:spcPct val="90000"/>
              </a:lnSpc>
              <a:buSzTx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lvl="1" indent="457200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Start slowly for first 24 hrs</a:t>
            </a:r>
          </a:p>
          <a:p>
            <a:pPr marL="0" lvl="1" indent="457200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lvl="1" indent="457200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Infusion pump is used to ensure proper rate</a:t>
            </a:r>
          </a:p>
          <a:p>
            <a:pPr marL="0" lvl="1" indent="457200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lvl="1" indent="457200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Example:  Start at 40ml/hr x 24hr.  Then progress to 80ml/hr x 24h, etc. until goal rate has been reached</a:t>
            </a:r>
          </a:p>
          <a:p>
            <a:pPr marL="0" lvl="1" indent="457200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lvl="1" indent="457200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Cyclic IVN – daily requirements are administered over shorter time – more natural</a:t>
            </a:r>
          </a:p>
          <a:p>
            <a:pPr marL="0" lvl="1" indent="457200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lvl="1" indent="457200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-feeding Syndrome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Re-feeding Syndrome</a:t>
            </a:r>
          </a:p>
        </p:txBody>
      </p:sp>
      <p:sp>
        <p:nvSpPr>
          <p:cNvPr id="129" name="Electrolyte disturbances…"/>
          <p:cNvSpPr txBox="1">
            <a:spLocks noGrp="1"/>
          </p:cNvSpPr>
          <p:nvPr>
            <p:ph type="body" sz="half" idx="4294967295"/>
          </p:nvPr>
        </p:nvSpPr>
        <p:spPr>
          <a:xfrm>
            <a:off x="1066800" y="1828800"/>
            <a:ext cx="7620000" cy="168288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Electrolyte disturbances </a:t>
            </a:r>
          </a:p>
          <a:p>
            <a:pPr>
              <a:buChar char="•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>
              <a:spcBef>
                <a:spcPts val="400"/>
              </a:spcBef>
              <a:buChar char="•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This can lead to serious complications </a:t>
            </a:r>
          </a:p>
          <a:p>
            <a:pPr marL="0" lvl="1" indent="400050">
              <a:spcBef>
                <a:spcPts val="0"/>
              </a:spcBef>
              <a:buSzTx/>
              <a:buNone/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- heart failure, seizures, coma, sepsis and sometimes death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3738697"/>
            <a:ext cx="3302000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dvantage of IVN"/>
          <p:cNvSpPr txBox="1">
            <a:spLocks noGrp="1"/>
          </p:cNvSpPr>
          <p:nvPr>
            <p:ph type="title" idx="4294967295"/>
          </p:nvPr>
        </p:nvSpPr>
        <p:spPr>
          <a:xfrm>
            <a:off x="1049337" y="380999"/>
            <a:ext cx="7620001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Advantage of IVN</a:t>
            </a:r>
          </a:p>
        </p:txBody>
      </p:sp>
      <p:sp>
        <p:nvSpPr>
          <p:cNvPr id="133" name="Potentially life-saving…"/>
          <p:cNvSpPr txBox="1">
            <a:spLocks noGrp="1"/>
          </p:cNvSpPr>
          <p:nvPr>
            <p:ph type="body" idx="4294967295"/>
          </p:nvPr>
        </p:nvSpPr>
        <p:spPr>
          <a:xfrm>
            <a:off x="1066800" y="18288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SzTx/>
              <a:buNone/>
              <a:defRPr b="1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285750" indent="171450">
              <a:spcBef>
                <a:spcPts val="0"/>
              </a:spcBef>
              <a:buSzTx/>
              <a:buNone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lvl2pPr>
          </a:lstStyle>
          <a:p>
            <a:r>
              <a:t>Potentially life-saving </a:t>
            </a:r>
          </a:p>
          <a:p>
            <a:pPr lvl="1"/>
            <a:r>
              <a:t>…when GI tract cannot be used or when oral/enteral nutrition cannot meet patients’ nutrient requirements</a:t>
            </a:r>
          </a:p>
        </p:txBody>
      </p:sp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6921" t="21333" r="21968" b="14666"/>
          <a:stretch>
            <a:fillRect/>
          </a:stretch>
        </p:blipFill>
        <p:spPr>
          <a:xfrm>
            <a:off x="2667000" y="3657600"/>
            <a:ext cx="4191000" cy="274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isadvantages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Disadvantages </a:t>
            </a:r>
          </a:p>
        </p:txBody>
      </p:sp>
      <p:sp>
        <p:nvSpPr>
          <p:cNvPr id="137" name="Costly…"/>
          <p:cNvSpPr txBox="1">
            <a:spLocks noGrp="1"/>
          </p:cNvSpPr>
          <p:nvPr>
            <p:ph type="body" idx="4294967295"/>
          </p:nvPr>
        </p:nvSpPr>
        <p:spPr>
          <a:xfrm>
            <a:off x="1295400" y="1676400"/>
            <a:ext cx="71628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Costly</a:t>
            </a:r>
          </a:p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Increased infection risk</a:t>
            </a:r>
          </a:p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Non-physiological</a:t>
            </a:r>
          </a:p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Long term risks </a:t>
            </a:r>
          </a:p>
          <a:p>
            <a:pPr marL="0" lvl="1" indent="400050">
              <a:spcBef>
                <a:spcPts val="0"/>
              </a:spcBef>
              <a:buSzTx/>
              <a:buNone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- liver dysfunction, kidney &amp; bone disease</a:t>
            </a:r>
          </a:p>
        </p:txBody>
      </p:sp>
      <p:pic>
        <p:nvPicPr>
          <p:cNvPr id="1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4587875"/>
            <a:ext cx="2743200" cy="1949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fries" descr="fri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862" y="1598753"/>
            <a:ext cx="4038601" cy="4524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dult Waikato  Hospital  Formulations"/>
          <p:cNvSpPr txBox="1">
            <a:spLocks noGrp="1"/>
          </p:cNvSpPr>
          <p:nvPr>
            <p:ph type="title" idx="4294967295"/>
          </p:nvPr>
        </p:nvSpPr>
        <p:spPr>
          <a:xfrm>
            <a:off x="1066800" y="1676400"/>
            <a:ext cx="1828800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Adult Waikato </a:t>
            </a:r>
            <a:br/>
            <a:r>
              <a:t>Hospital </a:t>
            </a:r>
            <a:br/>
            <a:r>
              <a:t>Formulations</a:t>
            </a:r>
          </a:p>
        </p:txBody>
      </p:sp>
      <p:pic>
        <p:nvPicPr>
          <p:cNvPr id="143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28575"/>
            <a:ext cx="4953000" cy="6688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eonates &amp; young children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Neonates &amp; young children</a:t>
            </a:r>
          </a:p>
        </p:txBody>
      </p:sp>
      <p:sp>
        <p:nvSpPr>
          <p:cNvPr id="146" name="Two phase bags…"/>
          <p:cNvSpPr txBox="1">
            <a:spLocks noGrp="1"/>
          </p:cNvSpPr>
          <p:nvPr>
            <p:ph type="body" idx="4294967295"/>
          </p:nvPr>
        </p:nvSpPr>
        <p:spPr>
          <a:xfrm>
            <a:off x="1082675" y="1981200"/>
            <a:ext cx="76200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Two phase bags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glucose and amino acid 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Vitamins and trace elements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“Reg96”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>
              <a:buChar char="•"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Lipids separate 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SMOF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vitamins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7022" y="4271826"/>
            <a:ext cx="3448144" cy="1939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aikato Neonatal Formulations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Waikato Neonatal Formulations</a:t>
            </a:r>
          </a:p>
        </p:txBody>
      </p:sp>
      <p:graphicFrame>
        <p:nvGraphicFramePr>
          <p:cNvPr id="152" name="Table 1"/>
          <p:cNvGraphicFramePr/>
          <p:nvPr/>
        </p:nvGraphicFramePr>
        <p:xfrm>
          <a:off x="4364037" y="1177925"/>
          <a:ext cx="4443413" cy="34702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100" b="1">
                          <a:solidFill>
                            <a:srgbClr val="FEFDE3"/>
                          </a:solidFill>
                        </a:defRPr>
                      </a:pPr>
                      <a:r>
                        <a:t>Volume: 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sz="1100" b="1">
                          <a:solidFill>
                            <a:srgbClr val="FEFDE3"/>
                          </a:solidFill>
                        </a:defRPr>
                      </a:pPr>
                      <a:r>
                        <a:t>Composition: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EFDE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300 mL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EFDE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600 mL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EFDE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1000 mL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EFDE3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Protein g</a:t>
                      </a:r>
                    </a:p>
                  </a:txBody>
                  <a:tcPr marL="0" marR="0" marT="0" marB="0" horzOverflow="overflow">
                    <a:lnT w="38100">
                      <a:solidFill>
                        <a:srgbClr val="FEFDE3"/>
                      </a:solidFill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12.6</a:t>
                      </a:r>
                    </a:p>
                  </a:txBody>
                  <a:tcPr marL="0" marR="0" marT="0" marB="0" horzOverflow="overflow">
                    <a:lnT w="38100">
                      <a:solidFill>
                        <a:srgbClr val="FEFDE3"/>
                      </a:solidFill>
                    </a:lnT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25.2</a:t>
                      </a:r>
                    </a:p>
                  </a:txBody>
                  <a:tcPr marL="0" marR="0" marT="0" marB="0" horzOverflow="overflow">
                    <a:lnT w="38100">
                      <a:solidFill>
                        <a:srgbClr val="FEFDE3"/>
                      </a:solidFill>
                    </a:lnT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42</a:t>
                      </a:r>
                    </a:p>
                  </a:txBody>
                  <a:tcPr marL="0" marR="0" marT="0" marB="0" horzOverflow="overflow">
                    <a:lnT w="38100">
                      <a:solidFill>
                        <a:srgbClr val="FEFDE3"/>
                      </a:solidFill>
                    </a:lnT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Glucose g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30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60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100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Sodium mmol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16.5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33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55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Potassium mmol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8.4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16.8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28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Chloride mmol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6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15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?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Acetate mmol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11.4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19.8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41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Calcium mmol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5.1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10.2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17.02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Phosphate mmol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5.7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11.4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19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Magnesium mmol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0.9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1.8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2.8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Zinc mg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1.32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2.64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4.4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Heparin units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150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300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500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Manganese mcg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3.51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6.48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11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Copper mcg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66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132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220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Chromium mcg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0.64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1.31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2.21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Iodine mcg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3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6.6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11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Selenium mcg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9.3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18.6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30.9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53" name="Table 1"/>
          <p:cNvGraphicFramePr/>
          <p:nvPr/>
        </p:nvGraphicFramePr>
        <p:xfrm>
          <a:off x="1195387" y="4651375"/>
          <a:ext cx="4467226" cy="188753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433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60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100" b="1">
                          <a:solidFill>
                            <a:srgbClr val="FEFDE3"/>
                          </a:solidFill>
                        </a:defRPr>
                      </a:pPr>
                      <a:r>
                        <a:t>Volume: 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sz="1100" b="1">
                          <a:solidFill>
                            <a:srgbClr val="FEFDE3"/>
                          </a:solidFill>
                        </a:defRPr>
                      </a:pPr>
                      <a:r>
                        <a:t>Composition: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EFDE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100" b="1">
                          <a:solidFill>
                            <a:srgbClr val="FEFDE3"/>
                          </a:solidFill>
                        </a:defRPr>
                      </a:pPr>
                      <a:r>
                        <a:t>Pre-Term Neonatal Lipid emulsion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100" b="1">
                          <a:solidFill>
                            <a:srgbClr val="FEFDE3"/>
                          </a:solidFill>
                        </a:defRPr>
                      </a:pPr>
                      <a:r>
                        <a:t>55 mL syringe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EFDE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Term Neonatal Lipid emulsion 150 mL bag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EFDE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Term Neonatal Lipid emulsion 300 mL bag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EFDE3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Lipid (SMOF) g</a:t>
                      </a:r>
                    </a:p>
                  </a:txBody>
                  <a:tcPr marL="0" marR="0" marT="0" marB="0" horzOverflow="overflow">
                    <a:lnT w="38100">
                      <a:solidFill>
                        <a:srgbClr val="FEFDE3"/>
                      </a:solidFill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10</a:t>
                      </a:r>
                    </a:p>
                  </a:txBody>
                  <a:tcPr marL="0" marR="0" marT="0" marB="0" horzOverflow="overflow">
                    <a:lnT w="38100">
                      <a:solidFill>
                        <a:srgbClr val="FEFDE3"/>
                      </a:solidFill>
                    </a:lnT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28</a:t>
                      </a:r>
                    </a:p>
                  </a:txBody>
                  <a:tcPr marL="0" marR="0" marT="0" marB="0" horzOverflow="overflow">
                    <a:lnT w="38100">
                      <a:solidFill>
                        <a:srgbClr val="FEFDE3"/>
                      </a:solidFill>
                    </a:lnT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56</a:t>
                      </a:r>
                    </a:p>
                  </a:txBody>
                  <a:tcPr marL="0" marR="0" marT="0" marB="0" horzOverflow="overflow">
                    <a:lnT w="38100">
                      <a:solidFill>
                        <a:srgbClr val="FEFDE3"/>
                      </a:solidFill>
                    </a:lnT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Multivit. (Infuvite) mL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5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10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20</a:t>
                      </a:r>
                    </a:p>
                  </a:txBody>
                  <a:tcPr marL="0" marR="0" marT="0" marB="0" horzOverflow="overflow">
                    <a:solidFill>
                      <a:srgbClr val="F0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b="1">
                          <a:solidFill>
                            <a:srgbClr val="FEFDE3"/>
                          </a:solidFill>
                        </a:rPr>
                        <a:t>Phosphate mmol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0.8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2.1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/>
                        <a:t>4.2</a:t>
                      </a:r>
                    </a:p>
                  </a:txBody>
                  <a:tcPr marL="0" marR="0" marT="0" marB="0" horzOverflow="overflow">
                    <a:solidFill>
                      <a:srgbClr val="E0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" name="Neonatal Reg96 Solution"/>
          <p:cNvSpPr txBox="1"/>
          <p:nvPr/>
        </p:nvSpPr>
        <p:spPr>
          <a:xfrm>
            <a:off x="1722120" y="2387123"/>
            <a:ext cx="227076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 b="1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Neonatal Reg96 Solution</a:t>
            </a:r>
          </a:p>
        </p:txBody>
      </p:sp>
      <p:sp>
        <p:nvSpPr>
          <p:cNvPr id="155" name="Neonatal Lipid Formulations"/>
          <p:cNvSpPr txBox="1"/>
          <p:nvPr/>
        </p:nvSpPr>
        <p:spPr>
          <a:xfrm>
            <a:off x="5949632" y="5439886"/>
            <a:ext cx="227076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 b="1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Neonatal Lipid Formulations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aikato Hospital Formulations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Waikato Hospital Formulations</a:t>
            </a:r>
          </a:p>
        </p:txBody>
      </p:sp>
      <p:sp>
        <p:nvSpPr>
          <p:cNvPr id="158" name="Different formulations…"/>
          <p:cNvSpPr txBox="1"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Different formulations </a:t>
            </a:r>
          </a:p>
          <a:p>
            <a:pPr marL="0" lvl="1" indent="400050">
              <a:spcBef>
                <a:spcPts val="0"/>
              </a:spcBef>
              <a:buSzTx/>
              <a:buNone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– advantages and disadvantages </a:t>
            </a:r>
          </a:p>
          <a:p>
            <a:pPr marL="0" indent="0">
              <a:buSzTx/>
              <a:buNone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indent="0">
              <a:spcBef>
                <a:spcPts val="600"/>
              </a:spcBef>
              <a:buChar char="•"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Vitamins</a:t>
            </a:r>
          </a:p>
          <a:p>
            <a:pPr marL="0" indent="0">
              <a:spcBef>
                <a:spcPts val="600"/>
              </a:spcBef>
              <a:buChar char="•"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Electrolytes </a:t>
            </a:r>
          </a:p>
          <a:p>
            <a:pPr marL="0" indent="0">
              <a:spcBef>
                <a:spcPts val="600"/>
              </a:spcBef>
              <a:buChar char="•"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Expiries </a:t>
            </a:r>
          </a:p>
          <a:p>
            <a:pPr marL="0" indent="0">
              <a:spcBef>
                <a:spcPts val="600"/>
              </a:spcBef>
              <a:buChar char="•"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Storage/temperature</a:t>
            </a:r>
          </a:p>
          <a:p>
            <a:pPr marL="0" indent="0">
              <a:spcBef>
                <a:spcPts val="600"/>
              </a:spcBef>
              <a:buChar char="•"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Ordering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“Malnutrition refers to deficiencies or excesses in nutrient intake, imbalance of essential nutrients or impaired nutrient utilization.”…"/>
          <p:cNvSpPr txBox="1">
            <a:spLocks noGrp="1"/>
          </p:cNvSpPr>
          <p:nvPr>
            <p:ph type="body" sz="half" idx="4294967295"/>
          </p:nvPr>
        </p:nvSpPr>
        <p:spPr>
          <a:xfrm>
            <a:off x="1371600" y="1752600"/>
            <a:ext cx="7315200" cy="2286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“</a:t>
            </a:r>
            <a:r>
              <a:rPr>
                <a:latin typeface="+mn-lt"/>
                <a:ea typeface="+mn-ea"/>
                <a:cs typeface="+mn-cs"/>
                <a:sym typeface="Times New Roman"/>
              </a:rPr>
              <a:t>Malnutrition refers to </a:t>
            </a:r>
            <a:r>
              <a:rPr>
                <a:solidFill>
                  <a:srgbClr val="00B050"/>
                </a:solidFill>
                <a:latin typeface="+mn-lt"/>
                <a:ea typeface="+mn-ea"/>
                <a:cs typeface="+mn-cs"/>
                <a:sym typeface="Times New Roman"/>
              </a:rPr>
              <a:t>deficiencies</a:t>
            </a:r>
            <a:r>
              <a:rPr>
                <a:latin typeface="+mn-lt"/>
                <a:ea typeface="+mn-ea"/>
                <a:cs typeface="+mn-cs"/>
                <a:sym typeface="Times New Roman"/>
              </a:rPr>
              <a:t> or </a:t>
            </a:r>
            <a:r>
              <a:rPr>
                <a:solidFill>
                  <a:srgbClr val="00B050"/>
                </a:solidFill>
                <a:latin typeface="+mn-lt"/>
                <a:ea typeface="+mn-ea"/>
                <a:cs typeface="+mn-cs"/>
                <a:sym typeface="Times New Roman"/>
              </a:rPr>
              <a:t>excesses</a:t>
            </a:r>
            <a:r>
              <a:rPr>
                <a:latin typeface="+mn-lt"/>
                <a:ea typeface="+mn-ea"/>
                <a:cs typeface="+mn-cs"/>
                <a:sym typeface="Times New Roman"/>
              </a:rPr>
              <a:t> in nutrient intake, </a:t>
            </a:r>
            <a:r>
              <a:rPr>
                <a:solidFill>
                  <a:srgbClr val="00B050"/>
                </a:solidFill>
                <a:latin typeface="+mn-lt"/>
                <a:ea typeface="+mn-ea"/>
                <a:cs typeface="+mn-cs"/>
                <a:sym typeface="Times New Roman"/>
              </a:rPr>
              <a:t>imbalance</a:t>
            </a:r>
            <a:r>
              <a:rPr>
                <a:latin typeface="+mn-lt"/>
                <a:ea typeface="+mn-ea"/>
                <a:cs typeface="+mn-cs"/>
                <a:sym typeface="Times New Roman"/>
              </a:rPr>
              <a:t> of essential nutrients or impaired nutrient utilization.” 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– World Health Organization</a:t>
            </a:r>
          </a:p>
        </p:txBody>
      </p:sp>
      <p:sp>
        <p:nvSpPr>
          <p:cNvPr id="56" name="Malnutrition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3152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Malnutrition</a:t>
            </a:r>
          </a:p>
        </p:txBody>
      </p:sp>
      <p:pic>
        <p:nvPicPr>
          <p:cNvPr id="57" name="https://www.hcbh.org/media/rdynpnx4/nutrition.png?anchor=center&amp;mode=crop&amp;width=1200&amp;height=630&amp;rnd=132948539369930000" descr="https://www.hcbh.org/media/rdynpnx4/nutrition.png?anchor=center&amp;mode=crop&amp;width=1200&amp;height=630&amp;rnd=1329485393699300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3962400"/>
            <a:ext cx="4495800" cy="236061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https://www.hcbh.org/blog/posts/2022/april/cultivating-mental-health-how-to-improve-your-mental-health-through-nutrition/"/>
          <p:cNvSpPr txBox="1"/>
          <p:nvPr/>
        </p:nvSpPr>
        <p:spPr>
          <a:xfrm>
            <a:off x="2331719" y="6292850"/>
            <a:ext cx="4480562" cy="34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/>
            </a:lvl1pPr>
          </a:lstStyle>
          <a:p>
            <a:r>
              <a:t>https://www.hcbh.org/blog/posts/2022/april/cultivating-mental-health-how-to-improve-your-mental-health-through-nutrition/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harmacy Role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Pharmacy Role</a:t>
            </a:r>
          </a:p>
        </p:txBody>
      </p:sp>
      <p:sp>
        <p:nvSpPr>
          <p:cNvPr id="161" name="Optimising composition of IVN…"/>
          <p:cNvSpPr txBox="1">
            <a:spLocks noGrp="1"/>
          </p:cNvSpPr>
          <p:nvPr>
            <p:ph type="body" idx="4294967295"/>
          </p:nvPr>
        </p:nvSpPr>
        <p:spPr>
          <a:xfrm>
            <a:off x="1066800" y="1752599"/>
            <a:ext cx="76200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•"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Optimising composition of IVN </a:t>
            </a:r>
          </a:p>
          <a:p>
            <a:pPr marL="857250" lvl="1" indent="-457200">
              <a:spcBef>
                <a:spcPts val="0"/>
              </a:spcBef>
              <a:buChar char="-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Products available</a:t>
            </a:r>
          </a:p>
          <a:p>
            <a:pPr marL="857250" lvl="1" indent="-457200">
              <a:spcBef>
                <a:spcPts val="0"/>
              </a:spcBef>
              <a:buChar char="-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Compatibilities </a:t>
            </a:r>
          </a:p>
          <a:p>
            <a:pPr>
              <a:spcBef>
                <a:spcPts val="500"/>
              </a:spcBef>
              <a:buChar char="•"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Dispensing and ordering IVN </a:t>
            </a:r>
          </a:p>
          <a:p>
            <a:pPr>
              <a:spcBef>
                <a:spcPts val="500"/>
              </a:spcBef>
              <a:buChar char="•"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Advice on supplementary electrolytes and medicines </a:t>
            </a:r>
          </a:p>
          <a:p>
            <a:pPr>
              <a:spcBef>
                <a:spcPts val="500"/>
              </a:spcBef>
              <a:buChar char="•"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Advice on infection prevention, n&amp;v, reducing stoma output/diarrhoea, formulations available</a:t>
            </a:r>
          </a:p>
          <a:p>
            <a:pPr>
              <a:spcBef>
                <a:spcPts val="500"/>
              </a:spcBef>
              <a:buChar char="•"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Prescribing role</a:t>
            </a:r>
          </a:p>
        </p:txBody>
      </p:sp>
      <p:pic>
        <p:nvPicPr>
          <p:cNvPr id="162" name="7 Ways to Improve Your Nutrition" descr="7 Ways to Improve Your Nutri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1719262"/>
            <a:ext cx="2362200" cy="1593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xample 1  Figure out how many bags to dispense to this patient:…"/>
          <p:cNvSpPr txBox="1">
            <a:spLocks noGrp="1"/>
          </p:cNvSpPr>
          <p:nvPr>
            <p:ph type="body" idx="4294967295"/>
          </p:nvPr>
        </p:nvSpPr>
        <p:spPr>
          <a:xfrm>
            <a:off x="1295400" y="609600"/>
            <a:ext cx="71628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Tx/>
              <a:buNone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Example 1  Figure out </a:t>
            </a:r>
            <a:r>
              <a:rPr i="1"/>
              <a:t>how many </a:t>
            </a:r>
            <a:r>
              <a:t>bags to dispense to this patient:</a:t>
            </a:r>
          </a:p>
          <a:p>
            <a:pPr>
              <a:buSzTx/>
              <a:buNone/>
            </a:pPr>
            <a:r>
              <a:t>	</a:t>
            </a:r>
            <a:r>
              <a:rPr sz="2000"/>
              <a:t>Adult patient using: </a:t>
            </a:r>
          </a:p>
          <a:p>
            <a:pPr>
              <a:buSzTx/>
              <a:buNone/>
              <a:defRPr sz="2000"/>
            </a:pPr>
            <a:endParaRPr sz="2000"/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- Olimel N9 (2022 mL bag) 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	80ml/hr via PICC over 24 hours</a:t>
            </a:r>
          </a:p>
          <a:p>
            <a:pPr>
              <a:buSzTx/>
              <a:buNone/>
              <a:defRPr sz="2000"/>
            </a:pPr>
            <a:endParaRPr/>
          </a:p>
          <a:p>
            <a:pPr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- Low potassium low phosphate bag (1554 mL)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	via PICC line 80ml/hr via PICC over 24 hrs 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 </a:t>
            </a:r>
          </a:p>
        </p:txBody>
      </p:sp>
      <p:sp>
        <p:nvSpPr>
          <p:cNvPr id="165" name="= __ bag/s per 24 hours"/>
          <p:cNvSpPr txBox="1"/>
          <p:nvPr/>
        </p:nvSpPr>
        <p:spPr>
          <a:xfrm>
            <a:off x="5303520" y="3121025"/>
            <a:ext cx="319151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</a:lvl1pPr>
          </a:lstStyle>
          <a:p>
            <a:r>
              <a:t>= __ bag/s per 24 hours</a:t>
            </a:r>
          </a:p>
        </p:txBody>
      </p:sp>
      <p:sp>
        <p:nvSpPr>
          <p:cNvPr id="166" name="= __ bag/s per 24 hours"/>
          <p:cNvSpPr txBox="1"/>
          <p:nvPr/>
        </p:nvSpPr>
        <p:spPr>
          <a:xfrm>
            <a:off x="5330507" y="5181600"/>
            <a:ext cx="319151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</a:lvl1pPr>
          </a:lstStyle>
          <a:p>
            <a:r>
              <a:t>= __ bag/s per 24 hours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  <p:bldP spid="165" grpId="2" animBg="1" advAuto="0"/>
      <p:bldP spid="166" grpId="3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xample 2  Figure out how many bags to dispense to this patient:…"/>
          <p:cNvSpPr txBox="1">
            <a:spLocks noGrp="1"/>
          </p:cNvSpPr>
          <p:nvPr>
            <p:ph type="body" idx="4294967295"/>
          </p:nvPr>
        </p:nvSpPr>
        <p:spPr>
          <a:xfrm>
            <a:off x="1295400" y="609600"/>
            <a:ext cx="71628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Tx/>
              <a:buNone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Example 2  Figure out </a:t>
            </a:r>
            <a:r>
              <a:rPr i="1"/>
              <a:t>how many </a:t>
            </a:r>
            <a:r>
              <a:t>bags to dispense to this patient:</a:t>
            </a:r>
          </a:p>
          <a:p>
            <a:pPr>
              <a:buSzTx/>
              <a:buNone/>
            </a:pPr>
            <a:r>
              <a:t>	</a:t>
            </a:r>
            <a:r>
              <a:rPr sz="2000"/>
              <a:t>Adult patient using: 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- Olimel N9 (2022 mL bag)  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	90 ml/hr via PICC over 24 hours</a:t>
            </a:r>
          </a:p>
          <a:p>
            <a:pPr>
              <a:buSzTx/>
              <a:buNone/>
              <a:defRPr sz="2000"/>
            </a:pPr>
            <a:endParaRPr/>
          </a:p>
          <a:p>
            <a:pPr>
              <a:buSzTx/>
              <a:buNone/>
              <a:defRPr sz="2000"/>
            </a:pPr>
            <a:endParaRPr/>
          </a:p>
          <a:p>
            <a:pPr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- Olimel N9 (2022 mL bag) 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	120 ml/hr via PICC over 18 hours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 </a:t>
            </a:r>
          </a:p>
        </p:txBody>
      </p:sp>
      <p:sp>
        <p:nvSpPr>
          <p:cNvPr id="171" name="= ___ bag/s per 24 hours"/>
          <p:cNvSpPr txBox="1"/>
          <p:nvPr/>
        </p:nvSpPr>
        <p:spPr>
          <a:xfrm>
            <a:off x="5455920" y="2890837"/>
            <a:ext cx="319151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</a:lvl1pPr>
          </a:lstStyle>
          <a:p>
            <a:r>
              <a:t>= ___ bag/s per 24 hours</a:t>
            </a:r>
          </a:p>
        </p:txBody>
      </p:sp>
      <p:sp>
        <p:nvSpPr>
          <p:cNvPr id="172" name="= ___ bag/s per 24 hours"/>
          <p:cNvSpPr txBox="1"/>
          <p:nvPr/>
        </p:nvSpPr>
        <p:spPr>
          <a:xfrm>
            <a:off x="5151120" y="5334000"/>
            <a:ext cx="319151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</a:lvl1pPr>
          </a:lstStyle>
          <a:p>
            <a:r>
              <a:t>= ___ bag/s per 24 hours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build="p" bldLvl="5" animBg="1" advAuto="0"/>
      <p:bldP spid="171" grpId="2" animBg="1" advAuto="0"/>
      <p:bldP spid="172" grpId="3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s this appropriate charting:…"/>
          <p:cNvSpPr txBox="1">
            <a:spLocks noGrp="1"/>
          </p:cNvSpPr>
          <p:nvPr>
            <p:ph type="body" idx="4294967295"/>
          </p:nvPr>
        </p:nvSpPr>
        <p:spPr>
          <a:xfrm>
            <a:off x="1295400" y="609600"/>
            <a:ext cx="71628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8322" indent="-298322" defTabSz="795527">
              <a:buSzTx/>
              <a:buNone/>
              <a:defRPr sz="3132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Is this appropriate charting:</a:t>
            </a:r>
          </a:p>
          <a:p>
            <a:pPr marL="298322" indent="-298322" defTabSz="795527">
              <a:spcBef>
                <a:spcPts val="600"/>
              </a:spcBef>
              <a:buSzTx/>
              <a:buNone/>
              <a:defRPr sz="2784"/>
            </a:pPr>
            <a:r>
              <a:t>	</a:t>
            </a:r>
          </a:p>
          <a:p>
            <a:pPr marL="298322" indent="-298322" defTabSz="795527">
              <a:spcBef>
                <a:spcPts val="4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Paediatric patient charted: </a:t>
            </a:r>
          </a:p>
          <a:p>
            <a:pPr marL="298322" indent="-298322" defTabSz="795527">
              <a:spcBef>
                <a:spcPts val="4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- Olimel N9 </a:t>
            </a:r>
          </a:p>
          <a:p>
            <a:pPr marL="298322" indent="-298322" defTabSz="795527">
              <a:spcBef>
                <a:spcPts val="4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	40 ml/hr IV over 12 hours</a:t>
            </a:r>
          </a:p>
          <a:p>
            <a:pPr marL="298322" indent="-298322" defTabSz="795527">
              <a:spcBef>
                <a:spcPts val="6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298322" indent="-298322" defTabSz="795527">
              <a:spcBef>
                <a:spcPts val="6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298322" indent="-298322" defTabSz="795527">
              <a:spcBef>
                <a:spcPts val="4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- Olimel N7 </a:t>
            </a:r>
          </a:p>
          <a:p>
            <a:pPr marL="298322" indent="-298322" defTabSz="795527">
              <a:spcBef>
                <a:spcPts val="4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	120 ml/hr via midline over 24 hours</a:t>
            </a:r>
          </a:p>
          <a:p>
            <a:pPr marL="298322" indent="-298322" defTabSz="795527">
              <a:spcBef>
                <a:spcPts val="6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298322" indent="-298322" defTabSz="795527">
              <a:spcBef>
                <a:spcPts val="6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298322" indent="-298322" defTabSz="795527">
              <a:spcBef>
                <a:spcPts val="4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- PeriOlimel N4 </a:t>
            </a:r>
          </a:p>
          <a:p>
            <a:pPr marL="298322" indent="-298322" defTabSz="795527">
              <a:spcBef>
                <a:spcPts val="400"/>
              </a:spcBef>
              <a:buSzTx/>
              <a:buNone/>
              <a:defRPr sz="174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	50 ml/hr via PICC over 24 hours</a:t>
            </a:r>
          </a:p>
          <a:p>
            <a:pPr marL="298322" indent="-298322" defTabSz="795527">
              <a:spcBef>
                <a:spcPts val="600"/>
              </a:spcBef>
              <a:buSzTx/>
              <a:buNone/>
              <a:defRPr sz="2088"/>
            </a:pPr>
            <a:endParaRPr/>
          </a:p>
          <a:p>
            <a:pPr marL="298322" indent="-298322" defTabSz="795527">
              <a:spcBef>
                <a:spcPts val="600"/>
              </a:spcBef>
              <a:buSzTx/>
              <a:buNone/>
              <a:defRPr sz="2784"/>
            </a:pP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Questions?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Questions?</a:t>
            </a:r>
          </a:p>
        </p:txBody>
      </p:sp>
      <p:pic>
        <p:nvPicPr>
          <p:cNvPr id="177" name="Nutrition Then and Now - Tufts Health &amp; Nutrition Letter" descr="Nutrition Then and Now - Tufts Health &amp; Nutrition Lett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2667000"/>
            <a:ext cx="2359025" cy="2376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https://www.nutritionletter.tufts.edu/general-nutrition/nutrition-then-and-now/"/>
          <p:cNvSpPr txBox="1"/>
          <p:nvPr/>
        </p:nvSpPr>
        <p:spPr>
          <a:xfrm>
            <a:off x="3627120" y="5043487"/>
            <a:ext cx="2651761" cy="36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https://www.nutritionletter.tufts.edu/general-nutrition/nutrition-then-and-now/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Malnutrition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Malnutrition</a:t>
            </a:r>
          </a:p>
        </p:txBody>
      </p:sp>
      <p:sp>
        <p:nvSpPr>
          <p:cNvPr id="61" name="Prevalence in hospitalised patients?…"/>
          <p:cNvSpPr txBox="1">
            <a:spLocks noGrp="1"/>
          </p:cNvSpPr>
          <p:nvPr>
            <p:ph type="body" idx="4294967295"/>
          </p:nvPr>
        </p:nvSpPr>
        <p:spPr>
          <a:xfrm>
            <a:off x="1120775" y="1905000"/>
            <a:ext cx="7620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Prevalence in hospitalised patients?</a:t>
            </a:r>
          </a:p>
          <a:p>
            <a:pPr marL="742950" lvl="1" indent="-285750">
              <a:spcBef>
                <a:spcPts val="0"/>
              </a:spcBef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Literature reports 20-50% of hospitalised patients are malnourished </a:t>
            </a:r>
          </a:p>
          <a:p>
            <a:pPr marL="742950" lvl="1" indent="-285750">
              <a:spcBef>
                <a:spcPts val="0"/>
              </a:spcBef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 sz="2800"/>
          </a:p>
          <a:p>
            <a:pPr>
              <a:spcBef>
                <a:spcPts val="600"/>
              </a:spcBef>
              <a:buChar char="•"/>
              <a:defRPr sz="2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Why does malnutrition matter?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Impaired wound healing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Longer length of hospital stay</a:t>
            </a:r>
          </a:p>
          <a:p>
            <a:pPr marL="742950" lvl="1" indent="-285750">
              <a:spcBef>
                <a:spcPts val="0"/>
              </a:spcBef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Increased healthcare costs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Higher infection and complication rates </a:t>
            </a:r>
          </a:p>
        </p:txBody>
      </p:sp>
      <p:pic>
        <p:nvPicPr>
          <p:cNvPr id="62" name="Clinical Dietitian: What Is It? and How to Become One? | Ziprecruiter" descr="Clinical Dietitian: What Is It? and How to Become One? | Ziprecruit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5225" y="4910137"/>
            <a:ext cx="2441575" cy="1628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unctioning gut…"/>
          <p:cNvSpPr txBox="1">
            <a:spLocks noGrp="1"/>
          </p:cNvSpPr>
          <p:nvPr>
            <p:ph type="body" sz="half" idx="4294967295"/>
          </p:nvPr>
        </p:nvSpPr>
        <p:spPr>
          <a:xfrm>
            <a:off x="982294" y="1600200"/>
            <a:ext cx="5406698" cy="457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228600">
              <a:spcBef>
                <a:spcPts val="0"/>
              </a:spcBef>
              <a:buSzTx/>
              <a:buNone/>
              <a:defRPr sz="3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Functioning gut </a:t>
            </a:r>
          </a:p>
          <a:p>
            <a:pPr marL="0" lvl="2" indent="457200">
              <a:spcBef>
                <a:spcPts val="0"/>
              </a:spcBef>
              <a:buSzTx/>
              <a:buNone/>
              <a:defRPr sz="3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absorbs required nutrition</a:t>
            </a:r>
          </a:p>
          <a:p>
            <a:pPr marL="228600" lvl="2" indent="228600">
              <a:spcBef>
                <a:spcPts val="0"/>
              </a:spcBef>
              <a:buSzTx/>
              <a:buNone/>
              <a:defRPr sz="2400"/>
            </a:pPr>
            <a:r>
              <a:t>- water, protein, carbohydrates, fat, vitamins, minerals, electrolytes</a:t>
            </a:r>
          </a:p>
          <a:p>
            <a:pPr marL="0" lvl="1" indent="228600">
              <a:spcBef>
                <a:spcPts val="0"/>
              </a:spcBef>
              <a:buSzTx/>
              <a:buNone/>
              <a:defRPr sz="3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0" lvl="1" indent="228600">
              <a:spcBef>
                <a:spcPts val="0"/>
              </a:spcBef>
              <a:buSzTx/>
              <a:buNone/>
              <a:defRPr sz="3000"/>
            </a:pPr>
            <a:r>
              <a:t>Specialised nutrition products </a:t>
            </a:r>
          </a:p>
          <a:p>
            <a:pPr marL="228600" lvl="2" indent="228600">
              <a:spcBef>
                <a:spcPts val="0"/>
              </a:spcBef>
              <a:buSzTx/>
              <a:buNone/>
              <a:defRPr sz="3000"/>
            </a:pPr>
            <a:r>
              <a:t>- </a:t>
            </a:r>
            <a:r>
              <a:rPr sz="2400"/>
              <a:t>used to prevent or treat malnutrition </a:t>
            </a:r>
          </a:p>
        </p:txBody>
      </p:sp>
      <p:sp>
        <p:nvSpPr>
          <p:cNvPr id="65" name="Nutrition support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Nutrition support</a:t>
            </a:r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7814" y="1579396"/>
            <a:ext cx="2350251" cy="2422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nteral nutrition…"/>
          <p:cNvSpPr txBox="1">
            <a:spLocks noGrp="1"/>
          </p:cNvSpPr>
          <p:nvPr>
            <p:ph type="body" idx="4294967295"/>
          </p:nvPr>
        </p:nvSpPr>
        <p:spPr>
          <a:xfrm>
            <a:off x="1066800" y="1828799"/>
            <a:ext cx="80010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Enteral nutrition </a:t>
            </a:r>
          </a:p>
          <a:p>
            <a:pPr marL="742950" lvl="1" indent="-285750">
              <a:spcBef>
                <a:spcPts val="0"/>
              </a:spcBef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functioning gut</a:t>
            </a:r>
          </a:p>
          <a:p>
            <a:pPr marL="742950" lvl="1" indent="-285750">
              <a:spcBef>
                <a:spcPts val="0"/>
              </a:spcBef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may need feeding tube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8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>
              <a:spcBef>
                <a:spcPts val="600"/>
              </a:spcBef>
              <a:buChar char="•"/>
              <a:defRPr sz="2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Parenteral nutrition </a:t>
            </a:r>
          </a:p>
          <a:p>
            <a:pPr marL="742950" lvl="1" indent="-285750">
              <a:spcBef>
                <a:spcPts val="0"/>
              </a:spcBef>
              <a:defRPr sz="22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bypass GI tract – IV</a:t>
            </a:r>
          </a:p>
          <a:p>
            <a:pPr>
              <a:buSzTx/>
              <a:buNone/>
              <a:defRPr sz="2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>
              <a:spcBef>
                <a:spcPts val="400"/>
              </a:spcBef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Intravenously administered nutrition</a:t>
            </a:r>
          </a:p>
          <a:p>
            <a:pPr>
              <a:spcBef>
                <a:spcPts val="400"/>
              </a:spcBef>
              <a:buChar char="•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TPN = Total Parenteral Nutrition or</a:t>
            </a:r>
          </a:p>
          <a:p>
            <a:pPr>
              <a:spcBef>
                <a:spcPts val="400"/>
              </a:spcBef>
              <a:buChar char="•"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IVN = Intravenous Nutrition </a:t>
            </a:r>
          </a:p>
        </p:txBody>
      </p:sp>
      <p:sp>
        <p:nvSpPr>
          <p:cNvPr id="69" name="Nutrition Support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Nutrition Support</a:t>
            </a:r>
          </a:p>
        </p:txBody>
      </p:sp>
      <p:pic>
        <p:nvPicPr>
          <p:cNvPr id="70" name="https://cdnintech.com/media/chapter/65073/1512345123/media/F1.png" descr="https://cdnintech.com/media/chapter/65073/1512345123/media/F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0254" y="1600200"/>
            <a:ext cx="2900364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https://www.intechopen.com/chapters/65073"/>
          <p:cNvSpPr txBox="1"/>
          <p:nvPr/>
        </p:nvSpPr>
        <p:spPr>
          <a:xfrm>
            <a:off x="6141720" y="4572000"/>
            <a:ext cx="2499361" cy="22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https://www.intechopen.com/chapters/65073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nteral feeding should always be considered as first line option for feeding."/>
          <p:cNvSpPr txBox="1"/>
          <p:nvPr/>
        </p:nvSpPr>
        <p:spPr>
          <a:xfrm>
            <a:off x="1391920" y="5094604"/>
            <a:ext cx="69189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algn="ctr">
              <a:defRPr b="1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Enteral feeding </a:t>
            </a:r>
            <a:r>
              <a:rPr b="0"/>
              <a:t>should always be considered as first line option for feeding.</a:t>
            </a:r>
          </a:p>
        </p:txBody>
      </p:sp>
      <p:sp>
        <p:nvSpPr>
          <p:cNvPr id="74" name="Golden Rule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Golden Rule</a:t>
            </a:r>
          </a:p>
        </p:txBody>
      </p:sp>
      <p:pic>
        <p:nvPicPr>
          <p:cNvPr id="75" name="Gold | Bulwik Jewellery" descr="Gold | Bulwik Jeweller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7362" y="2270918"/>
            <a:ext cx="3089276" cy="2316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enteral-access_660" descr="enteral-access_66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9375" y="228600"/>
            <a:ext cx="7413625" cy="632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The role of the clinical dietitian" descr="The role of the clinical dietitia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9800" y="1666875"/>
            <a:ext cx="2667000" cy="168592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Examples when to use…"/>
          <p:cNvSpPr txBox="1">
            <a:spLocks noGrp="1"/>
          </p:cNvSpPr>
          <p:nvPr>
            <p:ph type="body" idx="4294967295"/>
          </p:nvPr>
        </p:nvSpPr>
        <p:spPr>
          <a:xfrm>
            <a:off x="1066800" y="1828800"/>
            <a:ext cx="8001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457200">
              <a:spcBef>
                <a:spcPts val="0"/>
              </a:spcBef>
              <a:buSzTx/>
              <a:buNone/>
              <a:defRPr sz="2400">
                <a:solidFill>
                  <a:srgbClr val="22130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Examples when to use </a:t>
            </a:r>
          </a:p>
          <a:p>
            <a:pPr marL="0" lvl="1" indent="457200">
              <a:spcBef>
                <a:spcPts val="0"/>
              </a:spcBef>
              <a:buSzTx/>
              <a:buNone/>
              <a:defRPr sz="2400">
                <a:solidFill>
                  <a:srgbClr val="22130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IV nutrition</a:t>
            </a:r>
          </a:p>
          <a:p>
            <a:pPr marL="0" lvl="1" indent="457200">
              <a:spcBef>
                <a:spcPts val="0"/>
              </a:spcBef>
              <a:buSzTx/>
              <a:buNone/>
              <a:defRPr sz="1200">
                <a:solidFill>
                  <a:srgbClr val="22130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257175" indent="-257175">
              <a:spcBef>
                <a:spcPts val="300"/>
              </a:spcBef>
              <a:buChar char="•"/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rPr sz="1200">
                <a:solidFill>
                  <a:srgbClr val="221304"/>
                </a:solidFill>
              </a:rPr>
              <a:t>‘</a:t>
            </a:r>
            <a:r>
              <a:t>Nil by mouth’ for extended periods</a:t>
            </a:r>
          </a:p>
          <a:p>
            <a:pPr>
              <a:spcBef>
                <a:spcPts val="300"/>
              </a:spcBef>
              <a:buChar char="•"/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Intestinal obstruction, bowel injury, surgery</a:t>
            </a:r>
          </a:p>
          <a:p>
            <a:pPr>
              <a:spcBef>
                <a:spcPts val="300"/>
              </a:spcBef>
              <a:buChar char="•"/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Malabsorption – eg cancer, Crohn’s Disease</a:t>
            </a:r>
          </a:p>
          <a:p>
            <a:pPr>
              <a:spcBef>
                <a:spcPts val="300"/>
              </a:spcBef>
              <a:buChar char="•"/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Fistulas with high output</a:t>
            </a:r>
          </a:p>
          <a:p>
            <a:pPr>
              <a:spcBef>
                <a:spcPts val="300"/>
              </a:spcBef>
              <a:buChar char="•"/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Intestinal ischaemia</a:t>
            </a:r>
          </a:p>
          <a:p>
            <a:pPr>
              <a:spcBef>
                <a:spcPts val="300"/>
              </a:spcBef>
              <a:buChar char="•"/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Short bowel syndrome</a:t>
            </a:r>
          </a:p>
          <a:p>
            <a:pPr>
              <a:spcBef>
                <a:spcPts val="500"/>
              </a:spcBef>
              <a:buSzTx/>
              <a:buNone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 </a:t>
            </a:r>
          </a:p>
          <a:p>
            <a:pPr>
              <a:spcBef>
                <a:spcPts val="500"/>
              </a:spcBef>
              <a:buSzTx/>
              <a:buNone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Nutrition support team </a:t>
            </a:r>
          </a:p>
          <a:p>
            <a:pPr>
              <a:spcBef>
                <a:spcPts val="500"/>
              </a:spcBef>
              <a:buSzTx/>
              <a:buNone/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		</a:t>
            </a:r>
            <a:r>
              <a:rPr sz="2000"/>
              <a:t>– multidisciplinary team</a:t>
            </a:r>
          </a:p>
        </p:txBody>
      </p:sp>
      <p:sp>
        <p:nvSpPr>
          <p:cNvPr id="81" name="Nutrition support"/>
          <p:cNvSpPr txBox="1"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Nutrition support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1" build="p" bldLvl="5" animBg="1" advAuto="0"/>
    </p:bldLst>
  </p:timing>
</p:sld>
</file>

<file path=ppt/theme/theme1.xml><?xml version="1.0" encoding="utf-8"?>
<a:theme xmlns:a="http://schemas.openxmlformats.org/drawingml/2006/main" name="Notebook">
  <a:themeElements>
    <a:clrScheme name="Notebook">
      <a:dk1>
        <a:srgbClr val="000000"/>
      </a:dk1>
      <a:lt1>
        <a:srgbClr val="906D58"/>
      </a:lt1>
      <a:dk2>
        <a:srgbClr val="A7A7A7"/>
      </a:dk2>
      <a:lt2>
        <a:srgbClr val="535353"/>
      </a:lt2>
      <a:accent1>
        <a:srgbClr val="A1BD69"/>
      </a:accent1>
      <a:accent2>
        <a:srgbClr val="3694B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otebook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Note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E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otebook">
  <a:themeElements>
    <a:clrScheme name="Noteboo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BD69"/>
      </a:accent1>
      <a:accent2>
        <a:srgbClr val="3694B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otebook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Note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E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On-screen Show (4:3)</PresentationFormat>
  <Paragraphs>301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Berlin Sans FB Demi</vt:lpstr>
      <vt:lpstr>Bookman Old Style</vt:lpstr>
      <vt:lpstr>inherit</vt:lpstr>
      <vt:lpstr>Times New Roman</vt:lpstr>
      <vt:lpstr>Notebook</vt:lpstr>
      <vt:lpstr>Parenteral Nutrition</vt:lpstr>
      <vt:lpstr>Malnutrition</vt:lpstr>
      <vt:lpstr>Malnutrition</vt:lpstr>
      <vt:lpstr>Malnutrition</vt:lpstr>
      <vt:lpstr>Nutrition support</vt:lpstr>
      <vt:lpstr>Nutrition Support</vt:lpstr>
      <vt:lpstr>Golden Rule</vt:lpstr>
      <vt:lpstr>PowerPoint Presentation</vt:lpstr>
      <vt:lpstr>Nutrition support</vt:lpstr>
      <vt:lpstr>What is in IVN? </vt:lpstr>
      <vt:lpstr>IVN Composition </vt:lpstr>
      <vt:lpstr>What is in IV nutrition bags? </vt:lpstr>
      <vt:lpstr>Lipids</vt:lpstr>
      <vt:lpstr>IVN Administration</vt:lpstr>
      <vt:lpstr>PowerPoint Presentation</vt:lpstr>
      <vt:lpstr>Central Venous Access</vt:lpstr>
      <vt:lpstr>PowerPoint Presentation</vt:lpstr>
      <vt:lpstr>Peripheral venous access</vt:lpstr>
      <vt:lpstr>Phlebitis</vt:lpstr>
      <vt:lpstr>IVN Administration </vt:lpstr>
      <vt:lpstr>IVN Administration </vt:lpstr>
      <vt:lpstr>Re-feeding Syndrome</vt:lpstr>
      <vt:lpstr>Advantage of IVN</vt:lpstr>
      <vt:lpstr>Disadvantages </vt:lpstr>
      <vt:lpstr>PowerPoint Presentation</vt:lpstr>
      <vt:lpstr>Adult Waikato  Hospital  Formulations</vt:lpstr>
      <vt:lpstr>Neonates &amp; young children</vt:lpstr>
      <vt:lpstr>Waikato Neonatal Formulations</vt:lpstr>
      <vt:lpstr>Waikato Hospital Formulations</vt:lpstr>
      <vt:lpstr>Pharmacy Role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Parenteral Nutrition</dc:title>
  <dc:creator>Jan Goddard</dc:creator>
  <cp:lastModifiedBy>Jan Goddard</cp:lastModifiedBy>
  <cp:revision>2</cp:revision>
  <dcterms:modified xsi:type="dcterms:W3CDTF">2023-08-03T00:45:36Z</dcterms:modified>
</cp:coreProperties>
</file>