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86" r:id="rId6"/>
    <p:sldId id="292" r:id="rId7"/>
    <p:sldId id="268" r:id="rId8"/>
    <p:sldId id="287" r:id="rId9"/>
    <p:sldId id="262" r:id="rId10"/>
    <p:sldId id="266" r:id="rId11"/>
    <p:sldId id="275" r:id="rId12"/>
    <p:sldId id="285" r:id="rId13"/>
    <p:sldId id="294" r:id="rId14"/>
    <p:sldId id="293" r:id="rId15"/>
    <p:sldId id="270" r:id="rId16"/>
    <p:sldId id="289" r:id="rId17"/>
    <p:sldId id="267" r:id="rId18"/>
    <p:sldId id="295" r:id="rId19"/>
    <p:sldId id="272" r:id="rId20"/>
    <p:sldId id="273" r:id="rId21"/>
    <p:sldId id="274" r:id="rId22"/>
    <p:sldId id="276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18F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727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7D10C-4194-9B47-9AC4-16D4870BB9B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E8F9B-E7AF-A742-BEFE-CED1584F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7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F5D71D-1107-AC30-1C3B-7DD38AC98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06B29-9804-B245-B86F-1FA80830A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333" y="2110260"/>
            <a:ext cx="9996668" cy="2387600"/>
          </a:xfrm>
        </p:spPr>
        <p:txBody>
          <a:bodyPr anchor="b">
            <a:normAutofit/>
          </a:bodyPr>
          <a:lstStyle>
            <a:lvl1pPr algn="l">
              <a:defRPr lang="en-NZ" sz="7000" b="1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NZ" b="1" dirty="0">
                <a:solidFill>
                  <a:srgbClr val="CDEBEF"/>
                </a:solidFill>
                <a:effectLst/>
                <a:latin typeface="Arial" panose="020B0604020202020204" pitchFamily="34" charset="0"/>
              </a:rPr>
              <a:t>Cover page </a:t>
            </a:r>
            <a:br>
              <a:rPr lang="en-NZ" b="1" dirty="0">
                <a:solidFill>
                  <a:srgbClr val="CDEBEF"/>
                </a:solidFill>
                <a:effectLst/>
                <a:latin typeface="Arial" panose="020B0604020202020204" pitchFamily="34" charset="0"/>
              </a:rPr>
            </a:br>
            <a:r>
              <a:rPr lang="en-NZ" b="1" dirty="0">
                <a:solidFill>
                  <a:srgbClr val="CDEBEF"/>
                </a:solidFill>
                <a:effectLst/>
                <a:latin typeface="Arial" panose="020B0604020202020204" pitchFamily="34" charset="0"/>
              </a:rPr>
              <a:t>option one</a:t>
            </a:r>
            <a:endParaRPr lang="en-NZ" dirty="0">
              <a:solidFill>
                <a:srgbClr val="CDEBE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E590B-CF11-1141-9EC0-24B006302A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355" y="4758654"/>
            <a:ext cx="9915645" cy="485442"/>
          </a:xfrm>
        </p:spPr>
        <p:txBody>
          <a:bodyPr/>
          <a:lstStyle>
            <a:lvl1pPr marL="0" indent="0" algn="l">
              <a:buNone/>
              <a:defRPr lang="en-NZ" b="1" smtClean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b="1" dirty="0">
                <a:solidFill>
                  <a:srgbClr val="00B2B9"/>
                </a:solidFill>
                <a:effectLst/>
                <a:latin typeface="Arial" panose="020B0604020202020204" pitchFamily="34" charset="0"/>
              </a:rPr>
              <a:t>Subheading</a:t>
            </a:r>
            <a:endParaRPr lang="en-NZ" dirty="0">
              <a:solidFill>
                <a:srgbClr val="00B2B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D1E8C-F4B6-9447-BFE8-9A5892CF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5" y="5244097"/>
            <a:ext cx="9915644" cy="365125"/>
          </a:xfrm>
        </p:spPr>
        <p:txBody>
          <a:bodyPr/>
          <a:lstStyle>
            <a:lvl1pPr algn="l">
              <a:defRPr sz="2400" b="1">
                <a:solidFill>
                  <a:schemeClr val="bg2"/>
                </a:solidFill>
              </a:defRPr>
            </a:lvl1pPr>
          </a:lstStyle>
          <a:p>
            <a:fld id="{760D1E2C-25B0-4F41-B0D0-99B7BBE766BA}" type="datetimeFigureOut">
              <a:rPr lang="en-US" smtClean="0"/>
              <a:pPr/>
              <a:t>7/31/2023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4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2C28B7-469F-3E0F-1AFF-C354A8BC9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3187" y="0"/>
            <a:ext cx="5738813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E41406C-1EF4-0342-8803-18CB2EFD09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4944979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073020-E4E0-9547-9869-7F76D393CE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138" y="2124827"/>
            <a:ext cx="4944978" cy="3826712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E2D0EF0-0639-F24A-8776-BDEA2DA54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8713" y="890588"/>
            <a:ext cx="5092700" cy="5060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9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C50FDA-4D64-D4FF-FD58-F8869D88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5687" y="0"/>
            <a:ext cx="4786313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E41406C-1EF4-0342-8803-18CB2EFD09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4944979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E2D0EF0-0639-F24A-8776-BDEA2DA54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138" y="2124826"/>
            <a:ext cx="10487276" cy="38267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4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20E4A-39EE-A928-0FF6-374D8843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32909"/>
            <a:ext cx="12192000" cy="3325091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BEE3B4B-E739-954D-B290-F6295F7866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10487276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3FDB6C1F-5349-374A-88E7-0D8122E02E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8713" y="2124825"/>
            <a:ext cx="5092700" cy="38267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2BB2FD4-C845-7440-B204-8ACE87C144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137" y="2124825"/>
            <a:ext cx="5092700" cy="38267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9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/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B3B09-EB7F-1FF0-3E71-63B6C5A88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1452"/>
            <a:ext cx="12192000" cy="5966548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8449011-4DB6-7843-A7BF-92C8DD0917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3596" y="3481137"/>
            <a:ext cx="2627395" cy="227396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A9B624A-E79B-1D4C-8FBE-83631AE8F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8291" y="3481137"/>
            <a:ext cx="2627395" cy="227396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539133A-E48F-E74B-9BF0-B73EB9D4B6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1007" y="3481137"/>
            <a:ext cx="2627395" cy="227396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74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F72E8-AE7B-3320-FC4E-18D265896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DBD6B0-5AD0-734E-8148-EE19B36306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213" y="1508125"/>
            <a:ext cx="10331450" cy="38338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Quote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1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BD903-2DB0-B22C-A01B-8E550E3A7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B4771FA-A523-7C48-A713-5D4D6CD36A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377" y="2110260"/>
            <a:ext cx="9834623" cy="3498962"/>
          </a:xfrm>
        </p:spPr>
        <p:txBody>
          <a:bodyPr anchor="ctr">
            <a:normAutofit/>
          </a:bodyPr>
          <a:lstStyle>
            <a:lvl1pPr algn="l">
              <a:defRPr lang="en-NZ" b="1" smtClean="0">
                <a:effectLst/>
              </a:defRPr>
            </a:lvl1pPr>
          </a:lstStyle>
          <a:p>
            <a:r>
              <a:rPr lang="en-NZ" b="1" dirty="0" err="1">
                <a:solidFill>
                  <a:srgbClr val="D3ECE7"/>
                </a:solidFill>
                <a:effectLst/>
                <a:latin typeface="Arial" panose="020B0604020202020204" pitchFamily="34" charset="0"/>
              </a:rPr>
              <a:t>Ngā</a:t>
            </a:r>
            <a:r>
              <a:rPr lang="en-NZ" b="1" dirty="0">
                <a:solidFill>
                  <a:srgbClr val="D3ECE7"/>
                </a:solidFill>
                <a:effectLst/>
                <a:latin typeface="Arial" panose="020B0604020202020204" pitchFamily="34" charset="0"/>
              </a:rPr>
              <a:t> mihi </a:t>
            </a:r>
            <a:r>
              <a:rPr lang="en-NZ" b="1" dirty="0" err="1">
                <a:solidFill>
                  <a:srgbClr val="D3ECE7"/>
                </a:solidFill>
                <a:effectLst/>
                <a:latin typeface="Arial" panose="020B0604020202020204" pitchFamily="34" charset="0"/>
              </a:rPr>
              <a:t>nui</a:t>
            </a:r>
            <a:endParaRPr lang="en-NZ" dirty="0">
              <a:solidFill>
                <a:srgbClr val="D3ECE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2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4A48-8799-0A4B-A902-DA857E25B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73" y="196683"/>
            <a:ext cx="5530516" cy="292601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Numbers and symbols for use in infographics</a:t>
            </a:r>
            <a:endParaRPr lang="en-US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10D8DB19-7D95-9047-9D7B-A7FF902FCA3D}"/>
              </a:ext>
            </a:extLst>
          </p:cNvPr>
          <p:cNvSpPr txBox="1">
            <a:spLocks/>
          </p:cNvSpPr>
          <p:nvPr userDrawn="1"/>
        </p:nvSpPr>
        <p:spPr>
          <a:xfrm>
            <a:off x="180473" y="553647"/>
            <a:ext cx="5530516" cy="29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Can change the colours with the graphics fill tool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81A915-63BF-4F4D-92AD-FF8479577C73}"/>
              </a:ext>
            </a:extLst>
          </p:cNvPr>
          <p:cNvSpPr/>
          <p:nvPr userDrawn="1"/>
        </p:nvSpPr>
        <p:spPr>
          <a:xfrm>
            <a:off x="496111" y="1108953"/>
            <a:ext cx="11245174" cy="536966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7C6DA2-1D97-FC4E-BEF7-4E783336C3F7}"/>
              </a:ext>
            </a:extLst>
          </p:cNvPr>
          <p:cNvSpPr/>
          <p:nvPr userDrawn="1"/>
        </p:nvSpPr>
        <p:spPr>
          <a:xfrm>
            <a:off x="1567543" y="1947553"/>
            <a:ext cx="1465663" cy="146066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5A67FE-4664-F54A-87A5-17B14C6E082D}"/>
              </a:ext>
            </a:extLst>
          </p:cNvPr>
          <p:cNvSpPr/>
          <p:nvPr userDrawn="1"/>
        </p:nvSpPr>
        <p:spPr>
          <a:xfrm>
            <a:off x="3858438" y="1947553"/>
            <a:ext cx="1465663" cy="14606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9645A0-D402-FA4C-B603-94400E630216}"/>
              </a:ext>
            </a:extLst>
          </p:cNvPr>
          <p:cNvSpPr/>
          <p:nvPr userDrawn="1"/>
        </p:nvSpPr>
        <p:spPr>
          <a:xfrm>
            <a:off x="6118698" y="1947553"/>
            <a:ext cx="1465663" cy="146066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C63008-89AA-F047-8422-A7F74BEFBD94}"/>
              </a:ext>
            </a:extLst>
          </p:cNvPr>
          <p:cNvSpPr/>
          <p:nvPr userDrawn="1"/>
        </p:nvSpPr>
        <p:spPr>
          <a:xfrm>
            <a:off x="1567543" y="3670923"/>
            <a:ext cx="1465663" cy="146066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FAAE81-AF75-B94A-813B-FDFCE3DD0DB5}"/>
              </a:ext>
            </a:extLst>
          </p:cNvPr>
          <p:cNvSpPr/>
          <p:nvPr userDrawn="1"/>
        </p:nvSpPr>
        <p:spPr>
          <a:xfrm>
            <a:off x="3858438" y="3670923"/>
            <a:ext cx="1465663" cy="146066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260620-8C25-8141-AEC0-04D23BCE8724}"/>
              </a:ext>
            </a:extLst>
          </p:cNvPr>
          <p:cNvSpPr/>
          <p:nvPr userDrawn="1"/>
        </p:nvSpPr>
        <p:spPr>
          <a:xfrm>
            <a:off x="6118698" y="3670923"/>
            <a:ext cx="1465663" cy="1460665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7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625F5D-4745-E3D5-AE58-E39F63907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A6BFD9-C9B2-E74C-8E1D-A85AFE1903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063" y="480971"/>
            <a:ext cx="7724274" cy="2387600"/>
          </a:xfrm>
        </p:spPr>
        <p:txBody>
          <a:bodyPr anchor="b">
            <a:normAutofit/>
          </a:bodyPr>
          <a:lstStyle>
            <a:lvl1pPr algn="l">
              <a:defRPr lang="en-NZ" sz="64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NZ" b="1" dirty="0">
                <a:solidFill>
                  <a:srgbClr val="CDEBEF"/>
                </a:solidFill>
                <a:effectLst/>
                <a:latin typeface="Arial" panose="020B0604020202020204" pitchFamily="34" charset="0"/>
              </a:rPr>
              <a:t>COVER PAGE OPTION TWO</a:t>
            </a:r>
            <a:endParaRPr lang="en-NZ" dirty="0">
              <a:solidFill>
                <a:srgbClr val="CDEBE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8BAB750-98F9-D145-AFF8-ECA56CC31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031" y="3083719"/>
            <a:ext cx="7780337" cy="6905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81D71ECB-95FF-844F-BDD6-C4E7A5628E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58031" y="3429000"/>
            <a:ext cx="9143999" cy="365125"/>
          </a:xfrm>
        </p:spPr>
        <p:txBody>
          <a:bodyPr/>
          <a:lstStyle>
            <a:lvl1pPr algn="l">
              <a:defRPr sz="2400" b="1">
                <a:solidFill>
                  <a:schemeClr val="bg2"/>
                </a:solidFill>
              </a:defRPr>
            </a:lvl1pPr>
          </a:lstStyle>
          <a:p>
            <a:fld id="{760D1E2C-25B0-4F41-B0D0-99B7BBE766BA}" type="datetimeFigureOut">
              <a:rPr lang="en-US" smtClean="0"/>
              <a:pPr/>
              <a:t>7/31/2023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1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C1A844-8C4C-14A8-1E65-B1489BFB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9650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5230C-F485-5344-B8E0-03253F1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3620" y="2638926"/>
            <a:ext cx="4786229" cy="2348665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Divider page option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9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13FFE-6152-EE53-DD7D-C89AC1800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126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5230C-F485-5344-B8E0-03253F1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3620" y="2638926"/>
            <a:ext cx="4786229" cy="2348665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Divider page option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2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6692B5-43DE-E21D-B770-19F43A3BF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B6746-019B-394B-B840-5C421AFE3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609" y="429126"/>
            <a:ext cx="4526296" cy="5999747"/>
          </a:xfrm>
        </p:spPr>
        <p:txBody>
          <a:bodyPr>
            <a:normAutofit/>
          </a:bodyPr>
          <a:lstStyle>
            <a:lvl1pPr>
              <a:defRPr sz="5500"/>
            </a:lvl1pPr>
          </a:lstStyle>
          <a:p>
            <a:r>
              <a:rPr lang="en-GB" dirty="0"/>
              <a:t>DIVIDER PAGE OPTION TWO 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6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26F38C-E22A-5492-A48D-89728535F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85"/>
          <a:stretch/>
        </p:blipFill>
        <p:spPr>
          <a:xfrm>
            <a:off x="0" y="-1"/>
            <a:ext cx="12192000" cy="6857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DBEC8-ACBC-F5F2-B934-6DD5CD147F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2010" y="-3"/>
            <a:ext cx="4109990" cy="4851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FAA063-AAB5-D9B5-D2EF-2F341B5BC3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72020" y="-4"/>
            <a:ext cx="4109990" cy="48511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85457F-FA47-4DBD-85FE-4656C30B05D6}"/>
              </a:ext>
            </a:extLst>
          </p:cNvPr>
          <p:cNvSpPr/>
          <p:nvPr userDrawn="1"/>
        </p:nvSpPr>
        <p:spPr>
          <a:xfrm>
            <a:off x="896644" y="-1"/>
            <a:ext cx="5086905" cy="6858000"/>
          </a:xfrm>
          <a:prstGeom prst="rect">
            <a:avLst/>
          </a:prstGeom>
          <a:solidFill>
            <a:srgbClr val="0F818F"/>
          </a:solidFill>
          <a:ln>
            <a:solidFill>
              <a:srgbClr val="00B2B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B6746-019B-394B-B840-5C421AFE3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609" y="429126"/>
            <a:ext cx="4526296" cy="5999747"/>
          </a:xfrm>
        </p:spPr>
        <p:txBody>
          <a:bodyPr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PAGE OPTION TWO 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4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32030-7B97-421C-6B37-357C4E9E3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5687" y="0"/>
            <a:ext cx="4786313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34AE92-42F8-9C49-AC1B-479290E3D9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10335126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97B82A-BCB6-4E49-BD01-8BDF288185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4138" y="2125244"/>
            <a:ext cx="5017168" cy="3950537"/>
          </a:xfrm>
        </p:spPr>
        <p:txBody>
          <a:bodyPr/>
          <a:lstStyle>
            <a:lvl1pPr marL="0" indent="0">
              <a:buNone/>
              <a:defRPr sz="2600" b="1"/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2DF885-1649-5A48-85F5-F398B30576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2095" y="2125243"/>
            <a:ext cx="5017168" cy="395053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87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97BED-000D-AA23-1D1A-0F2423526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8511" y="-1"/>
            <a:ext cx="3357563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E41406C-1EF4-0342-8803-18CB2EFD09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6396789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073020-E4E0-9547-9869-7F76D393CE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138" y="2124826"/>
            <a:ext cx="6396788" cy="3950537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BBA1DF4-9224-B144-8338-BF6D2E5DA3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3596" y="3428999"/>
            <a:ext cx="2627395" cy="2646363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1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A18CC-DA4B-CBE4-FEC4-E2071AE49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5281" y="-7937"/>
            <a:ext cx="4226719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E41406C-1EF4-0342-8803-18CB2EFD09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4944979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073020-E4E0-9547-9869-7F76D393CE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138" y="2124827"/>
            <a:ext cx="4944978" cy="3826712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E2D0EF0-0639-F24A-8776-BDEA2DA54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8713" y="890588"/>
            <a:ext cx="5092700" cy="5060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2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A75B0-8DEE-864F-8366-3018AEE7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A1138-0685-AF41-A775-2098C17D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772D-A20E-C94C-B691-EEA8EE412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0D1E2C-25B0-4F41-B0D0-99B7BBE766BA}" type="datetimeFigureOut">
              <a:rPr lang="en-US" smtClean="0"/>
              <a:pPr/>
              <a:t>7/31/2023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A630-2D7D-4045-B9B2-19BB61A0A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AD720-42F8-1C4B-9C73-5566967AF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0F8484-9D1C-2441-8AA2-C328067DF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9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1" r:id="rId6"/>
    <p:sldLayoutId id="2147483655" r:id="rId7"/>
    <p:sldLayoutId id="2147483662" r:id="rId8"/>
    <p:sldLayoutId id="2147483656" r:id="rId9"/>
    <p:sldLayoutId id="2147483663" r:id="rId10"/>
    <p:sldLayoutId id="2147483666" r:id="rId11"/>
    <p:sldLayoutId id="2147483657" r:id="rId12"/>
    <p:sldLayoutId id="2147483658" r:id="rId13"/>
    <p:sldLayoutId id="2147483659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pharmac.govt.nz/apptracker/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CC2C-A18E-4F7B-BEF0-98C10DB03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PHARMAC, HML &amp; </a:t>
            </a: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NPPAs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427D8-6FBA-4C3A-9280-6DADB09A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844" y="5399314"/>
            <a:ext cx="9915645" cy="1081399"/>
          </a:xfrm>
        </p:spPr>
        <p:txBody>
          <a:bodyPr/>
          <a:lstStyle/>
          <a:p>
            <a:r>
              <a:rPr lang="en-NZ" dirty="0" smtClean="0"/>
              <a:t>Jan Goddard</a:t>
            </a:r>
            <a:endParaRPr lang="en-NZ" dirty="0"/>
          </a:p>
          <a:p>
            <a:r>
              <a:rPr lang="en-NZ" dirty="0" smtClean="0"/>
              <a:t>29 July 2023</a:t>
            </a:r>
          </a:p>
        </p:txBody>
      </p:sp>
    </p:spTree>
    <p:extLst>
      <p:ext uri="{BB962C8B-B14F-4D97-AF65-F5344CB8AC3E}">
        <p14:creationId xmlns:p14="http://schemas.microsoft.com/office/powerpoint/2010/main" val="276757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48149" y="2676509"/>
            <a:ext cx="6396789" cy="753979"/>
          </a:xfrm>
        </p:spPr>
        <p:txBody>
          <a:bodyPr/>
          <a:lstStyle/>
          <a:p>
            <a:r>
              <a:rPr lang="en-US" dirty="0" smtClean="0"/>
              <a:t>HML development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783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sz="5400" dirty="0"/>
              <a:t>PTAC &amp; sub-committees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2" y="2125244"/>
            <a:ext cx="11149262" cy="29817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14137" y="2125244"/>
            <a:ext cx="10335125" cy="3950537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2612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814137" y="782219"/>
            <a:ext cx="7415463" cy="753979"/>
          </a:xfrm>
        </p:spPr>
        <p:txBody>
          <a:bodyPr/>
          <a:lstStyle/>
          <a:p>
            <a:r>
              <a:rPr lang="en-NZ" dirty="0" smtClean="0"/>
              <a:t>Who is using what?</a:t>
            </a:r>
            <a:endParaRPr lang="en-NZ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1698" b="11698"/>
          <a:stretch>
            <a:fillRect/>
          </a:stretch>
        </p:blipFill>
        <p:spPr>
          <a:xfrm>
            <a:off x="360860" y="1959430"/>
            <a:ext cx="10940554" cy="39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1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56843" y="2376138"/>
            <a:ext cx="5448031" cy="753979"/>
          </a:xfrm>
        </p:spPr>
        <p:txBody>
          <a:bodyPr/>
          <a:lstStyle/>
          <a:p>
            <a:r>
              <a:rPr lang="en-US" sz="3600" dirty="0" smtClean="0"/>
              <a:t>HML birth</a:t>
            </a:r>
            <a:endParaRPr lang="en-NZ" sz="36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0149" r="10149"/>
          <a:stretch>
            <a:fillRect/>
          </a:stretch>
        </p:blipFill>
        <p:spPr>
          <a:xfrm>
            <a:off x="6004874" y="890588"/>
            <a:ext cx="5296539" cy="5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01015" y="226037"/>
            <a:ext cx="4944979" cy="753979"/>
          </a:xfrm>
        </p:spPr>
        <p:txBody>
          <a:bodyPr/>
          <a:lstStyle/>
          <a:p>
            <a:r>
              <a:rPr lang="en-NZ" sz="4000" dirty="0" smtClean="0"/>
              <a:t>Implementation + </a:t>
            </a:r>
            <a:r>
              <a:rPr lang="en-NZ" sz="4000" dirty="0"/>
              <a:t>Communication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05353" y="1809948"/>
            <a:ext cx="5325483" cy="4793119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/>
              <a:t>From 1 July 2013 the Hospital Medicines List (HML), or Pharmaceutical Schedule Section H, replaced the different formularies and preferred medicines lists used in DHB hospitals.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/>
              <a:t>Long consultation phase leading up to 1</a:t>
            </a:r>
            <a:r>
              <a:rPr lang="en-NZ" baseline="30000" dirty="0"/>
              <a:t>st</a:t>
            </a:r>
            <a:r>
              <a:rPr lang="en-NZ" dirty="0"/>
              <a:t> July.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/>
              <a:t>Phased transition from 1 July, so PHARMAC can monitor what is happening on the ground, be responsive to DHB feedback and update the list as it is tested against actual practice.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/>
              <a:t>To ensure appropriate clinical decisions can be made for patients, the transition phase will be flexible and make allowances for clinical decision making. PHARMAC</a:t>
            </a:r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2008" b="2008"/>
          <a:stretch>
            <a:fillRect/>
          </a:stretch>
        </p:blipFill>
        <p:spPr>
          <a:xfrm>
            <a:off x="6578827" y="1104084"/>
            <a:ext cx="5092700" cy="5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6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764"/>
            <a:ext cx="6591993" cy="65365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312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5926" y="520962"/>
            <a:ext cx="6815001" cy="753979"/>
          </a:xfrm>
        </p:spPr>
        <p:txBody>
          <a:bodyPr/>
          <a:lstStyle/>
          <a:p>
            <a:r>
              <a:rPr lang="en-NZ" sz="3600" dirty="0" smtClean="0"/>
              <a:t>General rules and exceptions</a:t>
            </a:r>
            <a:r>
              <a:rPr lang="en-NZ" dirty="0" smtClean="0"/>
              <a:t>	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14138" y="1717766"/>
            <a:ext cx="6396788" cy="47091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Grand-parenting (pre-existing use, pre-2013)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Clinical trials – Ethics approved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Free stock</a:t>
            </a:r>
          </a:p>
          <a:p>
            <a:pPr marL="1143000" lvl="1" indent="-457200">
              <a:lnSpc>
                <a:spcPct val="100000"/>
              </a:lnSpc>
            </a:pPr>
            <a:r>
              <a:rPr lang="en-NZ" dirty="0" smtClean="0"/>
              <a:t>Familiarisation programmes</a:t>
            </a:r>
          </a:p>
          <a:p>
            <a:pPr marL="1143000" lvl="1" indent="-457200">
              <a:lnSpc>
                <a:spcPct val="100000"/>
              </a:lnSpc>
            </a:pPr>
            <a:r>
              <a:rPr lang="en-NZ" dirty="0" smtClean="0"/>
              <a:t>Not privately funded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Patient’s own (continuation only)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ACC and other government entities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Paediatric oncology (although…)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23596" y="2508068"/>
            <a:ext cx="2627395" cy="2646363"/>
          </a:xfrm>
        </p:spPr>
        <p:txBody>
          <a:bodyPr/>
          <a:lstStyle/>
          <a:p>
            <a:r>
              <a:rPr lang="en-NZ" dirty="0" smtClean="0"/>
              <a:t>Pharmaceutical Schedule General rules, Part 8.0: Funding exceptions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639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77952" y="161733"/>
            <a:ext cx="6396789" cy="753979"/>
          </a:xfrm>
        </p:spPr>
        <p:txBody>
          <a:bodyPr/>
          <a:lstStyle/>
          <a:p>
            <a:r>
              <a:rPr lang="en-NZ" dirty="0" smtClean="0"/>
              <a:t>Exceptions…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21" y="1280317"/>
            <a:ext cx="8443181" cy="54013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819985" y="2521131"/>
            <a:ext cx="2627395" cy="2646363"/>
          </a:xfrm>
        </p:spPr>
        <p:txBody>
          <a:bodyPr/>
          <a:lstStyle/>
          <a:p>
            <a:r>
              <a:rPr lang="en-NZ" dirty="0" smtClean="0"/>
              <a:t>Out of scope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421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 smtClean="0"/>
              <a:t>Exceptions: NPPA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b="0" dirty="0" smtClean="0"/>
              <a:t>“An </a:t>
            </a:r>
            <a:r>
              <a:rPr lang="en-NZ" b="0" dirty="0"/>
              <a:t>Unlisted pharmaceutical or a Hospital Pharmaceutical outside of any relevant Restrictions may be Given in accordance with the NPPA </a:t>
            </a:r>
            <a:r>
              <a:rPr lang="en-NZ" b="0" dirty="0" smtClean="0"/>
              <a:t>Policy”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401973" y="2534193"/>
            <a:ext cx="2627395" cy="2646363"/>
          </a:xfrm>
        </p:spPr>
        <p:txBody>
          <a:bodyPr/>
          <a:lstStyle/>
          <a:p>
            <a:r>
              <a:rPr lang="en-NZ" dirty="0" smtClean="0"/>
              <a:t>Named Patient </a:t>
            </a:r>
            <a:r>
              <a:rPr lang="en-NZ" dirty="0" err="1" smtClean="0"/>
              <a:t>Pharmacuetical</a:t>
            </a:r>
            <a:r>
              <a:rPr lang="en-NZ" dirty="0" smtClean="0"/>
              <a:t> Assessment (NPPA)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3689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814136" y="259705"/>
            <a:ext cx="10335126" cy="753979"/>
          </a:xfrm>
        </p:spPr>
        <p:txBody>
          <a:bodyPr/>
          <a:lstStyle/>
          <a:p>
            <a:r>
              <a:rPr lang="en-NZ" dirty="0" smtClean="0"/>
              <a:t>NPPA policy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14137" y="1482634"/>
            <a:ext cx="10335125" cy="4593147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NZ" b="0" dirty="0"/>
              <a:t>1. </a:t>
            </a:r>
            <a:r>
              <a:rPr lang="en-NZ" sz="3800" dirty="0"/>
              <a:t>Does the person have exceptional clinical circumstances</a:t>
            </a:r>
            <a:r>
              <a:rPr lang="en-NZ" sz="3800" b="0" dirty="0"/>
              <a:t>?</a:t>
            </a:r>
          </a:p>
          <a:p>
            <a:pPr fontAlgn="base"/>
            <a:r>
              <a:rPr lang="en-NZ" b="0" dirty="0"/>
              <a:t>The purpose of the NPPA policy is to consider those patients whose needs can’t feasibly be met by the Pharmaceutical Schedule process.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 smtClean="0"/>
              <a:t>an </a:t>
            </a:r>
            <a:r>
              <a:rPr lang="en-NZ" b="0" dirty="0"/>
              <a:t>urgent clinical need or their clinical circumstances are unusual.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/>
              <a:t>NPPA is for individual people. </a:t>
            </a:r>
            <a:r>
              <a:rPr lang="en-NZ" b="0" dirty="0" smtClean="0"/>
              <a:t>How does the patient’s </a:t>
            </a:r>
            <a:r>
              <a:rPr lang="en-NZ" b="0" dirty="0"/>
              <a:t>circumstances differ from the wider patient population.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/>
              <a:t>Pharmac will consider whether funding this person will have an implication for the wider patient population</a:t>
            </a:r>
            <a:r>
              <a:rPr lang="en-NZ" b="0" dirty="0" smtClean="0"/>
              <a:t>.</a:t>
            </a:r>
            <a:br>
              <a:rPr lang="en-NZ" b="0" dirty="0" smtClean="0"/>
            </a:br>
            <a:endParaRPr lang="en-NZ" sz="3800" b="0" dirty="0"/>
          </a:p>
          <a:p>
            <a:pPr fontAlgn="base"/>
            <a:r>
              <a:rPr lang="en-NZ" sz="3800" b="0" dirty="0"/>
              <a:t>2. </a:t>
            </a:r>
            <a:r>
              <a:rPr lang="en-NZ" sz="3800" dirty="0"/>
              <a:t>Has the person tried all existing funded alternative treatments?</a:t>
            </a:r>
          </a:p>
          <a:p>
            <a:pPr fontAlgn="base"/>
            <a:r>
              <a:rPr lang="en-NZ" b="0" dirty="0"/>
              <a:t>The patient must have tried all suitable funded options before seeking funding for a treatment through NPPA. </a:t>
            </a:r>
            <a:endParaRPr lang="en-NZ" b="0" dirty="0" smtClean="0"/>
          </a:p>
          <a:p>
            <a:pPr fontAlgn="base"/>
            <a:r>
              <a:rPr lang="en-NZ" b="0" dirty="0" smtClean="0"/>
              <a:t>This </a:t>
            </a:r>
            <a:r>
              <a:rPr lang="en-NZ" b="0" dirty="0"/>
              <a:t>may include non-pharmaceutical treatments, such as surgery, physiotherapy or lifestyle changes.</a:t>
            </a:r>
          </a:p>
          <a:p>
            <a:pPr fontAlgn="base"/>
            <a:r>
              <a:rPr lang="en-NZ" b="0" dirty="0"/>
              <a:t>Treatments funded through NPPA must be “end of spectrum”. This means that there are no other clinically suitable funded options for the person.</a:t>
            </a:r>
          </a:p>
          <a:p>
            <a:pPr fontAlgn="base"/>
            <a:r>
              <a:rPr lang="en-NZ" b="0" dirty="0"/>
              <a:t>NPPA cannot be used to undermine the Pharmaceutical Schedule by providing a competing pathway to access funded treatment.</a:t>
            </a:r>
          </a:p>
          <a:p>
            <a:pPr fontAlgn="base"/>
            <a:endParaRPr lang="en-NZ" b="0" dirty="0" smtClean="0"/>
          </a:p>
          <a:p>
            <a:pPr fontAlgn="base"/>
            <a:r>
              <a:rPr lang="en-NZ" sz="3800" b="0" dirty="0" smtClean="0"/>
              <a:t>3</a:t>
            </a:r>
            <a:r>
              <a:rPr lang="en-NZ" sz="3800" b="0" dirty="0"/>
              <a:t>. </a:t>
            </a:r>
            <a:r>
              <a:rPr lang="en-NZ" sz="3800" dirty="0"/>
              <a:t>Has Pharmac considered the treatment for funding previously?</a:t>
            </a:r>
          </a:p>
          <a:p>
            <a:pPr fontAlgn="base"/>
            <a:r>
              <a:rPr lang="en-NZ" b="0" u="sng" dirty="0">
                <a:hlinkClick r:id="rId2" tooltip="Open external link"/>
              </a:rPr>
              <a:t>Check the Application Tracker(external link)</a:t>
            </a:r>
            <a:endParaRPr lang="en-NZ" b="0" dirty="0"/>
          </a:p>
          <a:p>
            <a:pPr fontAlgn="base"/>
            <a:r>
              <a:rPr lang="en-NZ" b="0" dirty="0" smtClean="0"/>
              <a:t>Already considered? Unlikely </a:t>
            </a:r>
            <a:r>
              <a:rPr lang="en-NZ" b="0" dirty="0"/>
              <a:t>to fund it through NPPA unless: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/>
              <a:t>there's something exceptional about </a:t>
            </a:r>
            <a:r>
              <a:rPr lang="en-NZ" b="0" dirty="0" smtClean="0"/>
              <a:t>patient’s </a:t>
            </a:r>
            <a:r>
              <a:rPr lang="en-NZ" b="0" dirty="0"/>
              <a:t>clinical circumstances, or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/>
              <a:t>we've approved similar NPPA applications in the past.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564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What is PHARMAC?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NZ" sz="3100" b="0" dirty="0"/>
              <a:t>Section </a:t>
            </a:r>
            <a:r>
              <a:rPr lang="en-NZ" sz="3100" b="0" dirty="0" smtClean="0"/>
              <a:t>67 </a:t>
            </a:r>
            <a:r>
              <a:rPr lang="en-NZ" sz="3100" b="0" dirty="0" err="1"/>
              <a:t>Pae</a:t>
            </a:r>
            <a:r>
              <a:rPr lang="en-NZ" sz="3100" b="0" dirty="0"/>
              <a:t> Ora (Healthy Futures) Act 2022 </a:t>
            </a:r>
          </a:p>
          <a:p>
            <a:pPr fontAlgn="base"/>
            <a:r>
              <a:rPr lang="en-NZ" b="0" dirty="0" smtClean="0"/>
              <a:t>(replaced the New Zealand Health and Disability Act 2000 (repealed))</a:t>
            </a:r>
          </a:p>
          <a:p>
            <a:pPr fontAlgn="base"/>
            <a:endParaRPr lang="en-NZ" b="0" dirty="0" smtClean="0"/>
          </a:p>
          <a:p>
            <a:pPr fontAlgn="base"/>
            <a:r>
              <a:rPr lang="en-NZ" b="0" dirty="0" smtClean="0"/>
              <a:t>S67(3): Pharmac </a:t>
            </a:r>
            <a:r>
              <a:rPr lang="en-NZ" b="0" dirty="0"/>
              <a:t>is a Crown entity for the purposes of </a:t>
            </a:r>
            <a:r>
              <a:rPr lang="en-NZ" b="0" dirty="0" smtClean="0"/>
              <a:t>section 7 of </a:t>
            </a:r>
            <a:r>
              <a:rPr lang="en-NZ" b="0" dirty="0"/>
              <a:t>the Crown Entities Act 2004</a:t>
            </a:r>
            <a:r>
              <a:rPr lang="en-NZ" b="0" dirty="0" smtClean="0"/>
              <a:t>.</a:t>
            </a:r>
          </a:p>
          <a:p>
            <a:pPr fontAlgn="base"/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926" y="3702272"/>
            <a:ext cx="4790813" cy="31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4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48823" y="148670"/>
            <a:ext cx="10335126" cy="753979"/>
          </a:xfrm>
        </p:spPr>
        <p:txBody>
          <a:bodyPr/>
          <a:lstStyle/>
          <a:p>
            <a:r>
              <a:rPr lang="en-NZ" dirty="0" smtClean="0"/>
              <a:t>NPPA process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14138" y="1208314"/>
            <a:ext cx="5017168" cy="4867467"/>
          </a:xfrm>
        </p:spPr>
        <p:txBody>
          <a:bodyPr/>
          <a:lstStyle/>
          <a:p>
            <a:r>
              <a:rPr lang="en-NZ" dirty="0" smtClean="0"/>
              <a:t>NPPA applications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152824" y="1726609"/>
            <a:ext cx="5017168" cy="4416797"/>
          </a:xfrm>
        </p:spPr>
        <p:txBody>
          <a:bodyPr/>
          <a:lstStyle/>
          <a:p>
            <a:r>
              <a:rPr lang="en-NZ" dirty="0" smtClean="0"/>
              <a:t>Emergency</a:t>
            </a:r>
          </a:p>
          <a:p>
            <a:r>
              <a:rPr lang="en-NZ" dirty="0" smtClean="0"/>
              <a:t>Rapid internal</a:t>
            </a:r>
          </a:p>
          <a:p>
            <a:r>
              <a:rPr lang="en-NZ" dirty="0" smtClean="0"/>
              <a:t>Rapid</a:t>
            </a:r>
          </a:p>
          <a:p>
            <a:r>
              <a:rPr lang="en-NZ" dirty="0" smtClean="0"/>
              <a:t>Standard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95" y="1726609"/>
            <a:ext cx="5338686" cy="47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9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814136" y="253173"/>
            <a:ext cx="10335126" cy="753979"/>
          </a:xfrm>
        </p:spPr>
        <p:txBody>
          <a:bodyPr/>
          <a:lstStyle/>
          <a:p>
            <a:r>
              <a:rPr lang="en-NZ" dirty="0" smtClean="0"/>
              <a:t>Other quirks..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14138" y="1156063"/>
            <a:ext cx="10661582" cy="564968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Compounded medicines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HSS/ PSS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DV limits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 smtClean="0"/>
          </a:p>
          <a:p>
            <a:endParaRPr lang="en-N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30 day rule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36" y="3702805"/>
            <a:ext cx="8766401" cy="2245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8" y="1502676"/>
            <a:ext cx="9730355" cy="13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5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 smtClean="0"/>
              <a:t>Scenarios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14138" y="1789611"/>
            <a:ext cx="10269696" cy="44609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HML but not on the Community 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HML and only short supply needed (under 30 days)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Not on HML “but they only need it for a little while”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NPPA approval post-fact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Rapid internal vs rapid PHARMAC (“but they need it now”)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I don’t care, I want to use it…or “everyone else is using it”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“It’s not on the HML but it’s near enough”</a:t>
            </a: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Is this on the HML or not?  Is it a medicine?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2816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6379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862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14138" y="1989056"/>
            <a:ext cx="6396788" cy="408630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Board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CEO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PTAC and subcommittees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Operational team</a:t>
            </a:r>
          </a:p>
          <a:p>
            <a:pPr marL="1143000" lvl="1" indent="-457200">
              <a:lnSpc>
                <a:spcPct val="150000"/>
              </a:lnSpc>
            </a:pPr>
            <a:r>
              <a:rPr lang="en-US" dirty="0" smtClean="0"/>
              <a:t>Pharmaceuticals</a:t>
            </a:r>
          </a:p>
          <a:p>
            <a:pPr marL="1143000" lvl="1" indent="-457200">
              <a:lnSpc>
                <a:spcPct val="150000"/>
              </a:lnSpc>
            </a:pPr>
            <a:r>
              <a:rPr lang="en-US" dirty="0" smtClean="0"/>
              <a:t>Devices</a:t>
            </a:r>
            <a:endParaRPr lang="en-NZ" dirty="0"/>
          </a:p>
          <a:p>
            <a:pPr marL="1143000" lvl="1" indent="-457200">
              <a:lnSpc>
                <a:spcPct val="150000"/>
              </a:lnSpc>
            </a:pPr>
            <a:r>
              <a:rPr lang="en-US" dirty="0" smtClean="0"/>
              <a:t>Other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73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27901" y="320665"/>
            <a:ext cx="6683025" cy="753979"/>
          </a:xfrm>
        </p:spPr>
        <p:txBody>
          <a:bodyPr/>
          <a:lstStyle/>
          <a:p>
            <a:r>
              <a:rPr lang="en-NZ" dirty="0" smtClean="0"/>
              <a:t>Role of PHARMAC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27901" y="1074644"/>
            <a:ext cx="7381187" cy="5524119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en-NZ" b="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 smtClean="0"/>
              <a:t>To </a:t>
            </a:r>
            <a:r>
              <a:rPr lang="en-NZ" b="0" dirty="0"/>
              <a:t>secure for eligible people in need of pharmaceuticals, the best health outcomes that are reasonably achievable from pharmaceutical treatment and from within the amount of funding provided; </a:t>
            </a:r>
            <a:r>
              <a:rPr lang="en-NZ" b="0" dirty="0" smtClean="0"/>
              <a:t/>
            </a:r>
            <a:br>
              <a:rPr lang="en-NZ" b="0" dirty="0" smtClean="0"/>
            </a:br>
            <a:endParaRPr lang="en-NZ" b="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 smtClean="0"/>
              <a:t>Maintain </a:t>
            </a:r>
            <a:r>
              <a:rPr lang="en-NZ" b="0" dirty="0"/>
              <a:t>and manage a pharmaceutical schedule that applies consistently throughout New Zealand, including determining eligibility and criteria for the provision of </a:t>
            </a:r>
            <a:r>
              <a:rPr lang="en-NZ" b="0" dirty="0" smtClean="0"/>
              <a:t>subsidies.</a:t>
            </a:r>
            <a:br>
              <a:rPr lang="en-NZ" b="0" dirty="0" smtClean="0"/>
            </a:br>
            <a:endParaRPr lang="en-NZ" b="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 smtClean="0"/>
              <a:t>Promote </a:t>
            </a:r>
            <a:r>
              <a:rPr lang="en-NZ" b="0" dirty="0"/>
              <a:t>the responsible use of </a:t>
            </a:r>
            <a:r>
              <a:rPr lang="en-NZ" b="0" dirty="0" smtClean="0"/>
              <a:t>pharmaceuticals (and devices)</a:t>
            </a:r>
            <a:endParaRPr lang="en-NZ" b="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NZ" b="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 smtClean="0"/>
              <a:t>Any </a:t>
            </a:r>
            <a:r>
              <a:rPr lang="en-NZ" b="0" dirty="0"/>
              <a:t>other objectives it is </a:t>
            </a:r>
            <a:r>
              <a:rPr lang="en-NZ" b="0" dirty="0" smtClean="0"/>
              <a:t>given</a:t>
            </a:r>
            <a:br>
              <a:rPr lang="en-NZ" b="0" dirty="0" smtClean="0"/>
            </a:br>
            <a:endParaRPr lang="en-NZ" b="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b="0" dirty="0" smtClean="0"/>
              <a:t>All within budget!</a:t>
            </a:r>
            <a:endParaRPr lang="en-NZ" b="0" dirty="0" smtClean="0"/>
          </a:p>
          <a:p>
            <a:pPr fontAlgn="base"/>
            <a:endParaRPr lang="en-US" b="0" dirty="0"/>
          </a:p>
          <a:p>
            <a:pPr fontAlgn="base"/>
            <a:r>
              <a:rPr lang="en-US" b="0" dirty="0" smtClean="0"/>
              <a:t>(For eligible people – defined under s102 as being eligible to receive services funded under this Act).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750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 smtClean="0"/>
              <a:t>Other supporting legislation</a:t>
            </a:r>
            <a:endParaRPr lang="en-NZ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/>
              <a:t>Crown Entities Act 2004</a:t>
            </a:r>
            <a:br>
              <a:rPr lang="en-NZ" b="0" dirty="0"/>
            </a:br>
            <a:endParaRPr lang="en-NZ" b="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 smtClean="0"/>
              <a:t>Public </a:t>
            </a:r>
            <a:r>
              <a:rPr lang="en-NZ" b="0" dirty="0"/>
              <a:t>Records Act </a:t>
            </a:r>
            <a:r>
              <a:rPr lang="en-NZ" b="0" dirty="0" smtClean="0"/>
              <a:t>2005</a:t>
            </a:r>
            <a:br>
              <a:rPr lang="en-NZ" b="0" dirty="0" smtClean="0"/>
            </a:br>
            <a:endParaRPr lang="en-NZ" b="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 smtClean="0"/>
              <a:t>Operating </a:t>
            </a:r>
            <a:r>
              <a:rPr lang="en-NZ" b="0" dirty="0"/>
              <a:t>Policy Schedule 2022/23</a:t>
            </a:r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231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5794" y="742166"/>
            <a:ext cx="6396789" cy="753979"/>
          </a:xfrm>
        </p:spPr>
        <p:txBody>
          <a:bodyPr/>
          <a:lstStyle/>
          <a:p>
            <a:r>
              <a:rPr lang="en-NZ" sz="4000" dirty="0" smtClean="0"/>
              <a:t>History</a:t>
            </a:r>
            <a:r>
              <a:rPr lang="en-NZ" dirty="0" smtClean="0"/>
              <a:t>	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74800" y="1828734"/>
            <a:ext cx="6396788" cy="3950537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NZ Pharmaceutical “Community” Schedule, sections A-G</a:t>
            </a:r>
            <a:endParaRPr lang="en-NZ" sz="2000" dirty="0" smtClean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Formularies/ Preferred medicines list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Medicines management committees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Uneven pharmaceutical budgets based on PBF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Post code prescribing</a:t>
            </a:r>
            <a:endParaRPr lang="en-N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596" y="2582486"/>
            <a:ext cx="2627395" cy="30194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23596" y="2646575"/>
            <a:ext cx="2627395" cy="2646363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176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 smtClean="0"/>
              <a:t>And then…..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 smtClean="0"/>
              <a:t>Government </a:t>
            </a:r>
            <a:r>
              <a:rPr lang="en-NZ" dirty="0"/>
              <a:t>decided PHARMAC should take responsibility for funding all DHB hospital pharmaceuticals in order to improve consistency of funding and access to medicines for patients across the country. </a:t>
            </a:r>
            <a:endParaRPr lang="en-NZ" dirty="0" smtClean="0"/>
          </a:p>
          <a:p>
            <a:pPr lvl="0"/>
            <a:endParaRPr lang="en-NZ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 smtClean="0"/>
              <a:t>Better </a:t>
            </a:r>
            <a:r>
              <a:rPr lang="en-NZ" dirty="0"/>
              <a:t>alignment of funding between hospitals and the </a:t>
            </a:r>
            <a:r>
              <a:rPr lang="en-NZ" dirty="0" smtClean="0"/>
              <a:t>community.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 smtClean="0"/>
              <a:t>Ability to review </a:t>
            </a:r>
            <a:r>
              <a:rPr lang="en-NZ" dirty="0"/>
              <a:t>medicines that may need to be added. </a:t>
            </a:r>
            <a:endParaRPr lang="en-NZ" dirty="0" smtClean="0"/>
          </a:p>
          <a:p>
            <a:pPr lvl="0"/>
            <a:endParaRPr lang="en-NZ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 smtClean="0"/>
              <a:t>Introduction of the </a:t>
            </a:r>
            <a:r>
              <a:rPr lang="en-NZ" dirty="0"/>
              <a:t>C</a:t>
            </a:r>
            <a:r>
              <a:rPr lang="en-NZ" dirty="0" smtClean="0"/>
              <a:t>PB</a:t>
            </a: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671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sz="4400" dirty="0" smtClean="0"/>
              <a:t>Combined pharmaceutical budget</a:t>
            </a:r>
            <a:endParaRPr lang="en-NZ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14138" y="2125244"/>
            <a:ext cx="9747182" cy="39505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b="0" dirty="0" smtClean="0"/>
              <a:t>Part </a:t>
            </a:r>
            <a:r>
              <a:rPr lang="en-NZ" b="0" dirty="0"/>
              <a:t>of the health budget. </a:t>
            </a:r>
            <a:r>
              <a:rPr lang="en-NZ" b="0" dirty="0" smtClean="0"/>
              <a:t>Money </a:t>
            </a:r>
            <a:r>
              <a:rPr lang="en-NZ" b="0" dirty="0"/>
              <a:t>set aside to pay for medicines and related products</a:t>
            </a:r>
            <a:r>
              <a:rPr lang="en-NZ" b="0" dirty="0" smtClean="0"/>
              <a:t>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 smtClean="0"/>
              <a:t>Pays </a:t>
            </a:r>
            <a:r>
              <a:rPr lang="en-NZ" b="0" dirty="0"/>
              <a:t>for medicines and related products given in hospitals and dispensed </a:t>
            </a:r>
            <a:r>
              <a:rPr lang="en-NZ" b="0" dirty="0" smtClean="0"/>
              <a:t>by pharmacies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 smtClean="0"/>
              <a:t>Pays </a:t>
            </a:r>
            <a:r>
              <a:rPr lang="en-NZ" b="0" dirty="0"/>
              <a:t>for funded vaccines (except the COVID-19 vaccine</a:t>
            </a:r>
            <a:r>
              <a:rPr lang="en-NZ" b="0" dirty="0" smtClean="0"/>
              <a:t>).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/>
              <a:t>Pharmac is legally required to not exceed the </a:t>
            </a:r>
            <a:r>
              <a:rPr lang="en-NZ" b="0" dirty="0" smtClean="0"/>
              <a:t>CPB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NZ" b="0" dirty="0" smtClean="0"/>
              <a:t>Budget bid each year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8962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814137" y="782219"/>
            <a:ext cx="6821574" cy="753979"/>
          </a:xfrm>
        </p:spPr>
        <p:txBody>
          <a:bodyPr/>
          <a:lstStyle/>
          <a:p>
            <a:r>
              <a:rPr lang="en-US" dirty="0" smtClean="0"/>
              <a:t>Dear Minister….</a:t>
            </a:r>
            <a:endParaRPr lang="en-NZ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30375" b="3037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9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rgbClr val="09050A"/>
      </a:dk1>
      <a:lt1>
        <a:srgbClr val="FFFFFF"/>
      </a:lt1>
      <a:dk2>
        <a:srgbClr val="28222B"/>
      </a:dk2>
      <a:lt2>
        <a:srgbClr val="00AFB9"/>
      </a:lt2>
      <a:accent1>
        <a:srgbClr val="CCEAEE"/>
      </a:accent1>
      <a:accent2>
        <a:srgbClr val="3F3958"/>
      </a:accent2>
      <a:accent3>
        <a:srgbClr val="00AFB9"/>
      </a:accent3>
      <a:accent4>
        <a:srgbClr val="CCEAEE"/>
      </a:accent4>
      <a:accent5>
        <a:srgbClr val="453C45"/>
      </a:accent5>
      <a:accent6>
        <a:srgbClr val="00AFB9"/>
      </a:accent6>
      <a:hlink>
        <a:srgbClr val="CCEAEE"/>
      </a:hlink>
      <a:folHlink>
        <a:srgbClr val="00AF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96B065C-3078-034B-834A-B4515B7E639F}" vid="{42AE8143-A32D-DF4C-A967-58D612C4C4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AAAAAAAAAAAAAAAAAAAAAAAAAAAAAA020045CEE07A7D66E54F94A224F809D2057D" ma:contentTypeVersion="26" ma:contentTypeDescription="Standard Electronic Document" ma:contentTypeScope="" ma:versionID="5f33ede2a0ce983fd734ddd5ee32a6df">
  <xsd:schema xmlns:xsd="http://www.w3.org/2001/XMLSchema" xmlns:xs="http://www.w3.org/2001/XMLSchema" xmlns:p="http://schemas.microsoft.com/office/2006/metadata/properties" xmlns:ns2="e21cbe00-2104-4159-b9b9-bd54555d1bf2" xmlns:ns3="4e55b384-8440-45f4-90e8-274d14ce9ab4" xmlns:ns4="284e2f60-01ac-471c-90af-13ac6c85b363" xmlns:ns5="7f8513a1-a22e-4896-addd-e06d1b669010" xmlns:ns6="http://schemas.microsoft.com/sharepoint/v4" targetNamespace="http://schemas.microsoft.com/office/2006/metadata/properties" ma:root="true" ma:fieldsID="85a8ba15cd1fc4d62aae846b86b45f01" ns2:_="" ns3:_="" ns4:_="" ns5:_="" ns6:_="">
    <xsd:import namespace="e21cbe00-2104-4159-b9b9-bd54555d1bf2"/>
    <xsd:import namespace="4e55b384-8440-45f4-90e8-274d14ce9ab4"/>
    <xsd:import namespace="284e2f60-01ac-471c-90af-13ac6c85b363"/>
    <xsd:import namespace="7f8513a1-a22e-4896-addd-e06d1b66901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Type"/>
                <xsd:element ref="ns2:PRA_Type" minOccurs="0"/>
                <xsd:element ref="ns2:Aggregation_Status" minOccurs="0"/>
                <xsd:element ref="ns2:RecordID" minOccurs="0"/>
                <xsd:element ref="ns2:Record_Type" minOccurs="0"/>
                <xsd:element ref="ns2:Read_Only_Status" minOccurs="0"/>
                <xsd:element ref="ns2:Authoritative_Version" minOccurs="0"/>
                <xsd:element ref="ns2:PRA_Text_1" minOccurs="0"/>
                <xsd:element ref="ns2:PRA_Text_2" minOccurs="0"/>
                <xsd:element ref="ns2:PRA_Text_3" minOccurs="0"/>
                <xsd:element ref="ns2:PRA_Text_4" minOccurs="0"/>
                <xsd:element ref="ns2:PRA_Text_5" minOccurs="0"/>
                <xsd:element ref="ns2:PRA_Date_1" minOccurs="0"/>
                <xsd:element ref="ns2:PRA_Date_2" minOccurs="0"/>
                <xsd:element ref="ns2:PRA_Date_3" minOccurs="0"/>
                <xsd:element ref="ns2:PRA_Date_Trigger" minOccurs="0"/>
                <xsd:element ref="ns2:PRA_Date_Disposal" minOccurs="0"/>
                <xsd:element ref="ns3:RelatedPage" minOccurs="0"/>
                <xsd:element ref="ns2:Narrative" minOccurs="0"/>
                <xsd:element ref="ns2:Know-How_Type" minOccurs="0"/>
                <xsd:element ref="ns2:Key_x0020_Words" minOccurs="0"/>
                <xsd:element ref="ns2:Subactivity" minOccurs="0"/>
                <xsd:element ref="ns2:Original_Document" minOccurs="0"/>
                <xsd:element ref="ns2:Target_Audience" minOccurs="0"/>
                <xsd:element ref="ns2:FunctionGroup" minOccurs="0"/>
                <xsd:element ref="ns2:Function" minOccurs="0"/>
                <xsd:element ref="ns2:Activity" minOccurs="0"/>
                <xsd:element ref="ns2:Project" minOccurs="0"/>
                <xsd:element ref="ns2:Case" minOccurs="0"/>
                <xsd:element ref="ns2:CategoryName" minOccurs="0"/>
                <xsd:element ref="ns2:CategoryValue" minOccurs="0"/>
                <xsd:element ref="ns2:Volume" minOccurs="0"/>
                <xsd:element ref="ns2:Related_People" minOccurs="0"/>
                <xsd:element ref="ns3:Related_x0020_Pages" minOccurs="0"/>
                <xsd:element ref="ns4:jea9b30cee954e27a2e15bc55d9e4648" minOccurs="0"/>
                <xsd:element ref="ns5:TaxCatchAll" minOccurs="0"/>
                <xsd:element ref="ns2:To" minOccurs="0"/>
                <xsd:element ref="ns2:ILFrom" minOccurs="0"/>
                <xsd:element ref="ns3:Facilitator" minOccurs="0"/>
                <xsd:element ref="ns6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cbe00-2104-4159-b9b9-bd54555d1bf2" elementFormDefault="qualified">
    <xsd:import namespace="http://schemas.microsoft.com/office/2006/documentManagement/types"/>
    <xsd:import namespace="http://schemas.microsoft.com/office/infopath/2007/PartnerControls"/>
    <xsd:element name="DocumentType" ma:index="2" ma:displayName="Document Type" ma:format="Dropdown" ma:internalName="DocumentType">
      <xsd:simpleType>
        <xsd:restriction base="dms:Choice">
          <xsd:enumeration value="CERTIFICATE"/>
          <xsd:enumeration value="CONTRACT, Variation, Agreement, SOW"/>
          <xsd:enumeration value="CORRESPONDENCE, Email, Letter, Memo"/>
          <xsd:enumeration value="FINANCIAL, Invoice, Quote, Budget"/>
          <xsd:enumeration value="FORM, Template"/>
          <xsd:enumeration value="KNOWLEDGE ARTICLE"/>
          <xsd:enumeration value="MANUAL, Training, Equipment, System"/>
          <xsd:enumeration value="MEETING, Minutes, Agenda"/>
          <xsd:enumeration value="MODEL, Calculation, Data, File note"/>
          <xsd:enumeration value="MULTIMEDIA, Photo, Image, Video, Drawing"/>
          <xsd:enumeration value="PLAN, Project, Strategic"/>
          <xsd:enumeration value="POLICY, Protocol, Guideline, Procedure"/>
          <xsd:enumeration value="PRESENTATION"/>
          <xsd:enumeration value="PUBLICATION, Brochure, Speech, Media release"/>
          <xsd:enumeration value="REFERENCE"/>
          <xsd:enumeration value="REPORT, Board, Financial"/>
          <xsd:enumeration value="STANDARD OPERATING PROCEDURE"/>
        </xsd:restriction>
      </xsd:simpleType>
    </xsd:element>
    <xsd:element name="PRA_Type" ma:index="3" nillable="true" ma:displayName="PRA Type" ma:default="Doc" ma:hidden="true" ma:internalName="PRAType">
      <xsd:simpleType>
        <xsd:restriction base="dms:Text"/>
      </xsd:simpleType>
    </xsd:element>
    <xsd:element name="Aggregation_Status" ma:index="4" nillable="true" ma:displayName="Aggregation Status" ma:default="Normal" ma:hidden="true" ma:internalName="AggregationStatus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RecordID" ma:index="5" nillable="true" ma:displayName="RecordID" ma:hidden="true" ma:internalName="RecordID" ma:readOnly="true">
      <xsd:simpleType>
        <xsd:restriction base="dms:Text"/>
      </xsd:simpleType>
    </xsd:element>
    <xsd:element name="Record_Type" ma:index="6" nillable="true" ma:displayName="Business Value" ma:default="Normal" ma:hidden="true" ma:internalName="RecordType">
      <xsd:simpleType>
        <xsd:union memberTypes="dms:Text">
          <xsd:simpleType>
            <xsd:restriction base="dms:Choice">
              <xsd:enumeration value="Housekeeping"/>
              <xsd:enumeration value="Long Term Value"/>
              <xsd:enumeration value="Superseded"/>
              <xsd:enumeration value="Normal"/>
              <xsd:enumeration value="Cancelled"/>
              <xsd:enumeration value="Deleted"/>
            </xsd:restriction>
          </xsd:simpleType>
        </xsd:union>
      </xsd:simpleType>
    </xsd:element>
    <xsd:element name="Read_Only_Status" ma:index="7" nillable="true" ma:displayName="Read Only Status" ma:default="Open" ma:hidden="true" ma:internalName="ReadOnlyStatus">
      <xsd:simpleType>
        <xsd:restriction base="dms:Choice">
          <xsd:enumeration value="Open"/>
          <xsd:enumeration value="Document"/>
          <xsd:enumeration value="Document and Metadata"/>
        </xsd:restriction>
      </xsd:simpleType>
    </xsd:element>
    <xsd:element name="Authoritative_Version" ma:index="8" nillable="true" ma:displayName="Authoritative Version" ma:default="0" ma:hidden="true" ma:internalName="AuthoritativeVersion">
      <xsd:simpleType>
        <xsd:restriction base="dms:Boolean"/>
      </xsd:simpleType>
    </xsd:element>
    <xsd:element name="PRA_Text_1" ma:index="9" nillable="true" ma:displayName="PRA Text 1" ma:hidden="true" ma:internalName="PraText1">
      <xsd:simpleType>
        <xsd:restriction base="dms:Text"/>
      </xsd:simpleType>
    </xsd:element>
    <xsd:element name="PRA_Text_2" ma:index="10" nillable="true" ma:displayName="PRA Text 2" ma:hidden="true" ma:internalName="PraText2">
      <xsd:simpleType>
        <xsd:restriction base="dms:Text"/>
      </xsd:simpleType>
    </xsd:element>
    <xsd:element name="PRA_Text_3" ma:index="11" nillable="true" ma:displayName="PRA Text 3" ma:hidden="true" ma:internalName="PraText3">
      <xsd:simpleType>
        <xsd:restriction base="dms:Text"/>
      </xsd:simpleType>
    </xsd:element>
    <xsd:element name="PRA_Text_4" ma:index="12" nillable="true" ma:displayName="PRA Text 4" ma:hidden="true" ma:internalName="PraText4">
      <xsd:simpleType>
        <xsd:restriction base="dms:Text"/>
      </xsd:simpleType>
    </xsd:element>
    <xsd:element name="PRA_Text_5" ma:index="13" nillable="true" ma:displayName="PRA Text 5" ma:hidden="true" ma:internalName="PraText5">
      <xsd:simpleType>
        <xsd:restriction base="dms:Text"/>
      </xsd:simpleType>
    </xsd:element>
    <xsd:element name="PRA_Date_1" ma:index="14" nillable="true" ma:displayName="PRA Date 1" ma:format="DateTime" ma:hidden="true" ma:internalName="PraDate1">
      <xsd:simpleType>
        <xsd:restriction base="dms:DateTime"/>
      </xsd:simpleType>
    </xsd:element>
    <xsd:element name="PRA_Date_2" ma:index="15" nillable="true" ma:displayName="PRA Date 2" ma:format="DateTime" ma:hidden="true" ma:internalName="PraDate2">
      <xsd:simpleType>
        <xsd:restriction base="dms:DateTime"/>
      </xsd:simpleType>
    </xsd:element>
    <xsd:element name="PRA_Date_3" ma:index="16" nillable="true" ma:displayName="PRA Date 3" ma:format="DateTime" ma:hidden="true" ma:internalName="PraDate3">
      <xsd:simpleType>
        <xsd:restriction base="dms:DateTime"/>
      </xsd:simpleType>
    </xsd:element>
    <xsd:element name="PRA_Date_Trigger" ma:index="17" nillable="true" ma:displayName="PRA Date Trigger" ma:format="DateTime" ma:hidden="true" ma:internalName="PraDateTrigger">
      <xsd:simpleType>
        <xsd:restriction base="dms:DateTime"/>
      </xsd:simpleType>
    </xsd:element>
    <xsd:element name="PRA_Date_Disposal" ma:index="18" nillable="true" ma:displayName="PRA Date Disposal" ma:format="DateTime" ma:hidden="true" ma:internalName="PraDateDisposal">
      <xsd:simpleType>
        <xsd:restriction base="dms:DateTime"/>
      </xsd:simpleType>
    </xsd:element>
    <xsd:element name="Narrative" ma:index="20" nillable="true" ma:displayName="Narrative" ma:internalName="Narrative">
      <xsd:simpleType>
        <xsd:restriction base="dms:Note">
          <xsd:maxLength value="255"/>
        </xsd:restriction>
      </xsd:simpleType>
    </xsd:element>
    <xsd:element name="Know-How_Type" ma:index="21" nillable="true" ma:displayName="Know-How Type" ma:default="NA" ma:format="Dropdown" ma:hidden="true" ma:internalName="KnowHowType" ma:readOnly="false">
      <xsd:simpleType>
        <xsd:union memberTypes="dms:Text">
          <xsd:simpleType>
            <xsd:restriction base="dms:Choice">
              <xsd:enumeration value="NA"/>
              <xsd:enumeration value="FAQ"/>
              <xsd:enumeration value="Tall Poppy"/>
              <xsd:enumeration value="Topic"/>
              <xsd:enumeration value="Who"/>
            </xsd:restriction>
          </xsd:simpleType>
        </xsd:union>
      </xsd:simpleType>
    </xsd:element>
    <xsd:element name="Key_x0020_Words" ma:index="22" nillable="true" ma:displayName="Key Words" ma:hidden="true" ma:internalName="Key_x0020_Words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ot yet defined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ubactivity" ma:index="23" nillable="true" ma:displayName="Subactivity" ma:default="Documents" ma:format="RadioButtons" ma:hidden="true" ma:internalName="Subactivity" ma:readOnly="false">
      <xsd:simpleType>
        <xsd:union memberTypes="dms:Text">
          <xsd:simpleType>
            <xsd:restriction base="dms:Choice">
              <xsd:enumeration value="Documents"/>
            </xsd:restriction>
          </xsd:simpleType>
        </xsd:union>
      </xsd:simpleType>
    </xsd:element>
    <xsd:element name="Original_Document" ma:index="24" nillable="true" ma:displayName="Original Document" ma:hidden="true" ma:internalName="OriginalDocument">
      <xsd:simpleType>
        <xsd:restriction base="dms:Text"/>
      </xsd:simpleType>
    </xsd:element>
    <xsd:element name="Target_Audience" ma:index="26" nillable="true" ma:displayName="Target Audience" ma:default="Internal" ma:format="RadioButtons" ma:hidden="true" ma:internalName="TargetAudience" ma:readOnly="false">
      <xsd:simpleType>
        <xsd:union memberTypes="dms:Text">
          <xsd:simpleType>
            <xsd:restriction base="dms:Choice">
              <xsd:enumeration value="Internal"/>
              <xsd:enumeration value="External"/>
            </xsd:restriction>
          </xsd:simpleType>
        </xsd:union>
      </xsd:simpleType>
    </xsd:element>
    <xsd:element name="FunctionGroup" ma:index="29" nillable="true" ma:displayName="Function Group" ma:default="NA" ma:format="RadioButtons" ma:hidden="true" ma:internalName="FunctionGroup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  <xsd:element name="Function" ma:index="30" nillable="true" ma:displayName="Function" ma:default="Intranet" ma:format="RadioButtons" ma:hidden="true" ma:internalName="Function" ma:readOnly="false">
      <xsd:simpleType>
        <xsd:union memberTypes="dms:Text">
          <xsd:simpleType>
            <xsd:restriction base="dms:Choice">
              <xsd:enumeration value="Intranet"/>
            </xsd:restriction>
          </xsd:simpleType>
        </xsd:union>
      </xsd:simpleType>
    </xsd:element>
    <xsd:element name="Activity" ma:index="31" nillable="true" ma:displayName="Activity" ma:default="Documents" ma:format="RadioButtons" ma:hidden="true" ma:internalName="Activity" ma:readOnly="false">
      <xsd:simpleType>
        <xsd:union memberTypes="dms:Text">
          <xsd:simpleType>
            <xsd:restriction base="dms:Choice">
              <xsd:enumeration value="Documents"/>
            </xsd:restriction>
          </xsd:simpleType>
        </xsd:union>
      </xsd:simpleType>
    </xsd:element>
    <xsd:element name="Project" ma:index="33" nillable="true" ma:displayName="Project" ma:default="NA" ma:format="RadioButtons" ma:hidden="true" ma:internalName="Project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  <xsd:element name="Case" ma:index="34" nillable="true" ma:displayName="Case" ma:default="NA" ma:format="RadioButtons" ma:hidden="true" ma:internalName="Case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  <xsd:element name="CategoryName" ma:index="37" nillable="true" ma:displayName="Category Name" ma:default="NA" ma:format="RadioButtons" ma:hidden="true" ma:internalName="CategoryName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  <xsd:element name="CategoryValue" ma:index="38" nillable="true" ma:displayName="Category Value" ma:default="NA" ma:format="RadioButtons" ma:hidden="true" ma:internalName="CategoryValue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  <xsd:element name="Volume" ma:index="39" nillable="true" ma:displayName="Volume" ma:default="NA" ma:format="RadioButtons" ma:hidden="true" ma:internalName="Volume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  <xsd:element name="Related_People" ma:index="40" nillable="true" ma:displayName="Related People" ma:hidden="true" ma:list="UserInfo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o" ma:index="45" nillable="true" ma:displayName="To" ma:hidden="true" ma:internalName="To" ma:readOnly="false">
      <xsd:simpleType>
        <xsd:restriction base="dms:Text"/>
      </xsd:simpleType>
    </xsd:element>
    <xsd:element name="ILFrom" ma:index="46" nillable="true" ma:displayName="From" ma:hidden="true" ma:internalName="ILFrom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5b384-8440-45f4-90e8-274d14ce9ab4" elementFormDefault="qualified">
    <xsd:import namespace="http://schemas.microsoft.com/office/2006/documentManagement/types"/>
    <xsd:import namespace="http://schemas.microsoft.com/office/infopath/2007/PartnerControls"/>
    <xsd:element name="RelatedPage" ma:index="19" nillable="true" ma:displayName="Related Page" ma:list="{0a9b8992-2236-4581-b0aa-d94d29e54e3a}" ma:internalName="RelatedPage" ma:showField="Title" ma:web="284e2f60-01ac-471c-90af-13ac6c85b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lated_x0020_Pages" ma:index="41" nillable="true" ma:displayName="Group" ma:hidden="true" ma:internalName="Related_x0020_Pages" ma:readOnly="false">
      <xsd:simpleType>
        <xsd:restriction base="dms:Text">
          <xsd:maxLength value="255"/>
        </xsd:restriction>
      </xsd:simpleType>
    </xsd:element>
    <xsd:element name="Facilitator" ma:index="47" nillable="true" ma:displayName="Owner" ma:list="UserInfo" ma:SharePointGroup="0" ma:internalName="Facilit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e2f60-01ac-471c-90af-13ac6c85b363" elementFormDefault="qualified">
    <xsd:import namespace="http://schemas.microsoft.com/office/2006/documentManagement/types"/>
    <xsd:import namespace="http://schemas.microsoft.com/office/infopath/2007/PartnerControls"/>
    <xsd:element name="jea9b30cee954e27a2e15bc55d9e4648" ma:index="42" nillable="true" ma:taxonomy="true" ma:internalName="jea9b30cee954e27a2e15bc55d9e4648" ma:taxonomyFieldName="Taxonomy" ma:displayName="Classification" ma:default="" ma:fieldId="{3ea9b30c-ee95-4e27-a2e1-5bc55d9e4648}" ma:sspId="b27a0f61-ce69-4e66-96f9-3f2cd93f3049" ma:termSetId="13450c57-7b9f-4685-a7d7-772748a210b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513a1-a22e-4896-addd-e06d1b669010" elementFormDefault="qualified">
    <xsd:import namespace="http://schemas.microsoft.com/office/2006/documentManagement/types"/>
    <xsd:import namespace="http://schemas.microsoft.com/office/infopath/2007/PartnerControls"/>
    <xsd:element name="TaxCatchAll" ma:index="43" nillable="true" ma:displayName="Taxonomy Catch All Column" ma:hidden="true" ma:list="{0848aa3b-8364-4e8d-b4a2-59c550169280}" ma:internalName="TaxCatchAll" ma:showField="CatchAllData" ma:web="284e2f60-01ac-471c-90af-13ac6c85b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8513a1-a22e-4896-addd-e06d1b669010"/>
    <Aggregation_Status xmlns="e21cbe00-2104-4159-b9b9-bd54555d1bf2">Normal</Aggregation_Status>
    <PRA_Date_2 xmlns="e21cbe00-2104-4159-b9b9-bd54555d1bf2" xsi:nil="true"/>
    <PRA_Date_Trigger xmlns="e21cbe00-2104-4159-b9b9-bd54555d1bf2" xsi:nil="true"/>
    <PRA_Type xmlns="e21cbe00-2104-4159-b9b9-bd54555d1bf2">Doc</PRA_Type>
    <Related_People xmlns="e21cbe00-2104-4159-b9b9-bd54555d1bf2">
      <UserInfo>
        <DisplayName/>
        <AccountId xsi:nil="true"/>
        <AccountType/>
      </UserInfo>
    </Related_People>
    <Read_Only_Status xmlns="e21cbe00-2104-4159-b9b9-bd54555d1bf2">Open</Read_Only_Status>
    <To xmlns="e21cbe00-2104-4159-b9b9-bd54555d1bf2" xsi:nil="true"/>
    <Target_Audience xmlns="e21cbe00-2104-4159-b9b9-bd54555d1bf2">Internal</Target_Audience>
    <Function xmlns="e21cbe00-2104-4159-b9b9-bd54555d1bf2">Intranet</Function>
    <Volume xmlns="e21cbe00-2104-4159-b9b9-bd54555d1bf2">NA</Volume>
    <PRA_Date_3 xmlns="e21cbe00-2104-4159-b9b9-bd54555d1bf2" xsi:nil="true"/>
    <Project xmlns="e21cbe00-2104-4159-b9b9-bd54555d1bf2">NA</Project>
    <jea9b30cee954e27a2e15bc55d9e4648 xmlns="284e2f60-01ac-471c-90af-13ac6c85b363">
      <Terms xmlns="http://schemas.microsoft.com/office/infopath/2007/PartnerControls"/>
    </jea9b30cee954e27a2e15bc55d9e4648>
    <Authoritative_Version xmlns="e21cbe00-2104-4159-b9b9-bd54555d1bf2">false</Authoritative_Version>
    <CategoryValue xmlns="e21cbe00-2104-4159-b9b9-bd54555d1bf2">NA</CategoryValue>
    <Facilitator xmlns="4e55b384-8440-45f4-90e8-274d14ce9ab4">
      <UserInfo>
        <DisplayName/>
        <AccountId xsi:nil="true"/>
        <AccountType/>
      </UserInfo>
    </Facilitator>
    <IconOverlay xmlns="http://schemas.microsoft.com/sharepoint/v4" xsi:nil="true"/>
    <DocumentType xmlns="e21cbe00-2104-4159-b9b9-bd54555d1bf2">FORM, Template</DocumentType>
    <PRA_Date_Disposal xmlns="e21cbe00-2104-4159-b9b9-bd54555d1bf2" xsi:nil="true"/>
    <FunctionGroup xmlns="e21cbe00-2104-4159-b9b9-bd54555d1bf2">NA</FunctionGroup>
    <Activity xmlns="e21cbe00-2104-4159-b9b9-bd54555d1bf2">Documents</Activity>
    <PRA_Text_3 xmlns="e21cbe00-2104-4159-b9b9-bd54555d1bf2" xsi:nil="true"/>
    <Narrative xmlns="e21cbe00-2104-4159-b9b9-bd54555d1bf2" xsi:nil="true"/>
    <Know-How_Type xmlns="e21cbe00-2104-4159-b9b9-bd54555d1bf2">NA</Know-How_Type>
    <CategoryName xmlns="e21cbe00-2104-4159-b9b9-bd54555d1bf2">NA</CategoryName>
    <Key_x0020_Words xmlns="e21cbe00-2104-4159-b9b9-bd54555d1bf2"/>
    <Case xmlns="e21cbe00-2104-4159-b9b9-bd54555d1bf2">NA</Case>
    <PRA_Text_2 xmlns="e21cbe00-2104-4159-b9b9-bd54555d1bf2" xsi:nil="true"/>
    <PRA_Text_5 xmlns="e21cbe00-2104-4159-b9b9-bd54555d1bf2" xsi:nil="true"/>
    <PRA_Date_1 xmlns="e21cbe00-2104-4159-b9b9-bd54555d1bf2" xsi:nil="true"/>
    <Original_Document xmlns="e21cbe00-2104-4159-b9b9-bd54555d1bf2" xsi:nil="true"/>
    <RelatedPage xmlns="4e55b384-8440-45f4-90e8-274d14ce9ab4"/>
    <ILFrom xmlns="e21cbe00-2104-4159-b9b9-bd54555d1bf2" xsi:nil="true"/>
    <Subactivity xmlns="e21cbe00-2104-4159-b9b9-bd54555d1bf2">Documents</Subactivity>
    <PRA_Text_1 xmlns="e21cbe00-2104-4159-b9b9-bd54555d1bf2" xsi:nil="true"/>
    <PRA_Text_4 xmlns="e21cbe00-2104-4159-b9b9-bd54555d1bf2" xsi:nil="true"/>
    <Record_Type xmlns="e21cbe00-2104-4159-b9b9-bd54555d1bf2">Normal</Record_Type>
    <Related_x0020_Pages xmlns="4e55b384-8440-45f4-90e8-274d14ce9ab4" xsi:nil="true"/>
    <RecordID xmlns="e21cbe00-2104-4159-b9b9-bd54555d1bf2">173743</RecordID>
  </documentManagement>
</p:properties>
</file>

<file path=customXml/itemProps1.xml><?xml version="1.0" encoding="utf-8"?>
<ds:datastoreItem xmlns:ds="http://schemas.openxmlformats.org/officeDocument/2006/customXml" ds:itemID="{5A836421-A900-497F-A34E-DE7625791F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DDEB1-24AF-446E-9F2D-23962DB5C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1cbe00-2104-4159-b9b9-bd54555d1bf2"/>
    <ds:schemaRef ds:uri="4e55b384-8440-45f4-90e8-274d14ce9ab4"/>
    <ds:schemaRef ds:uri="284e2f60-01ac-471c-90af-13ac6c85b363"/>
    <ds:schemaRef ds:uri="7f8513a1-a22e-4896-addd-e06d1b66901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4E08AB-4531-41B6-ABD2-463E5C4E484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21cbe00-2104-4159-b9b9-bd54555d1bf2"/>
    <ds:schemaRef ds:uri="http://purl.org/dc/elements/1.1/"/>
    <ds:schemaRef ds:uri="http://schemas.microsoft.com/office/2006/metadata/properties"/>
    <ds:schemaRef ds:uri="4e55b384-8440-45f4-90e8-274d14ce9ab4"/>
    <ds:schemaRef ds:uri="7f8513a1-a22e-4896-addd-e06d1b669010"/>
    <ds:schemaRef ds:uri="http://schemas.microsoft.com/sharepoint/v4"/>
    <ds:schemaRef ds:uri="284e2f60-01ac-471c-90af-13ac6c85b36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 Whatu Ora_PPT_template_resized</Template>
  <TotalTime>1903</TotalTime>
  <Words>865</Words>
  <Application>Microsoft Office PowerPoint</Application>
  <PresentationFormat>Widescreen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PHARMAC, HML &amp;  NPPAs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Waikato District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Goddard</dc:creator>
  <cp:lastModifiedBy>Jan Goddard</cp:lastModifiedBy>
  <cp:revision>35</cp:revision>
  <dcterms:created xsi:type="dcterms:W3CDTF">2023-02-07T03:30:23Z</dcterms:created>
  <dcterms:modified xsi:type="dcterms:W3CDTF">2023-07-31T02:07:06Z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0x010100AAAAAAAAAAAAAAAAAAAAAAAAAAAAAA020045CEE07A7D66E54F94A224F809D2057D</vt:lpwstr>
  </property>
  <property fmtid="{D5CDD505-2E9C-101B-9397-08002B2CF9AE}" pid="3" name="MediaServiceImageTags">
    <vt:lpwstr/>
  </property>
  <property fmtid="{D5CDD505-2E9C-101B-9397-08002B2CF9AE}" pid="4" name="_ModerationStatus">
    <vt:lpwstr>0</vt:lpwstr>
  </property>
  <property fmtid="{D5CDD505-2E9C-101B-9397-08002B2CF9AE}" pid="5" name="Taxonomy">
    <vt:lpwstr/>
  </property>
</Properties>
</file>