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3" r:id="rId3"/>
    <p:sldId id="274" r:id="rId4"/>
    <p:sldId id="275" r:id="rId5"/>
    <p:sldId id="278" r:id="rId6"/>
    <p:sldId id="279" r:id="rId7"/>
    <p:sldId id="277" r:id="rId8"/>
    <p:sldId id="280" r:id="rId9"/>
    <p:sldId id="281" r:id="rId10"/>
    <p:sldId id="282" r:id="rId11"/>
    <p:sldId id="283" r:id="rId12"/>
    <p:sldId id="284" r:id="rId13"/>
    <p:sldId id="276" r:id="rId14"/>
    <p:sldId id="262" r:id="rId15"/>
    <p:sldId id="257" r:id="rId16"/>
    <p:sldId id="285" r:id="rId17"/>
    <p:sldId id="286" r:id="rId18"/>
    <p:sldId id="263" r:id="rId19"/>
    <p:sldId id="287" r:id="rId20"/>
    <p:sldId id="288" r:id="rId21"/>
    <p:sldId id="265" r:id="rId22"/>
    <p:sldId id="289" r:id="rId23"/>
    <p:sldId id="290" r:id="rId24"/>
    <p:sldId id="264" r:id="rId25"/>
    <p:sldId id="266" r:id="rId26"/>
    <p:sldId id="268" r:id="rId27"/>
    <p:sldId id="267" r:id="rId28"/>
    <p:sldId id="292" r:id="rId29"/>
    <p:sldId id="293"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C9A"/>
    <a:srgbClr val="31092D"/>
    <a:srgbClr val="F5E4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43184-5796-41D4-84CD-4CD3724E0F16}" v="42" dt="2023-08-06T23:03:1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318" autoAdjust="0"/>
  </p:normalViewPr>
  <p:slideViewPr>
    <p:cSldViewPr snapToGrid="0">
      <p:cViewPr varScale="1">
        <p:scale>
          <a:sx n="53" d="100"/>
          <a:sy n="53" d="100"/>
        </p:scale>
        <p:origin x="11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3002E-029F-48B4-AC8E-534979A8EF22}" type="datetimeFigureOut">
              <a:rPr lang="en-NZ" smtClean="0"/>
              <a:t>07/08/2023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0858B-83F1-4E42-BB52-B2A99F7E8099}" type="slidenum">
              <a:rPr lang="en-NZ" smtClean="0"/>
              <a:t>‹#›</a:t>
            </a:fld>
            <a:endParaRPr lang="en-NZ"/>
          </a:p>
        </p:txBody>
      </p:sp>
    </p:spTree>
    <p:extLst>
      <p:ext uri="{BB962C8B-B14F-4D97-AF65-F5344CB8AC3E}">
        <p14:creationId xmlns:p14="http://schemas.microsoft.com/office/powerpoint/2010/main" val="406961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ezproxy.auckland.ac.nz/article/10.1007/s40266-020-00828-0#ref-CR6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link-springer-com.ezproxy.auckland.ac.nz/article/10.1007/s40266-020-00828-0#ref-CR6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1</a:t>
            </a:fld>
            <a:endParaRPr lang="en-NZ"/>
          </a:p>
        </p:txBody>
      </p:sp>
    </p:spTree>
    <p:extLst>
      <p:ext uri="{BB962C8B-B14F-4D97-AF65-F5344CB8AC3E}">
        <p14:creationId xmlns:p14="http://schemas.microsoft.com/office/powerpoint/2010/main" val="4328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858B-83F1-4E42-BB52-B2A99F7E809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41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err="1"/>
              <a:t>Introduce</a:t>
            </a:r>
            <a:r>
              <a:rPr lang="mi-NZ" dirty="0"/>
              <a:t> </a:t>
            </a:r>
            <a:r>
              <a:rPr lang="mi-NZ" dirty="0" err="1"/>
              <a:t>ourselves</a:t>
            </a:r>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14</a:t>
            </a:fld>
            <a:endParaRPr lang="en-NZ"/>
          </a:p>
        </p:txBody>
      </p:sp>
    </p:spTree>
    <p:extLst>
      <p:ext uri="{BB962C8B-B14F-4D97-AF65-F5344CB8AC3E}">
        <p14:creationId xmlns:p14="http://schemas.microsoft.com/office/powerpoint/2010/main" val="270722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15</a:t>
            </a:fld>
            <a:endParaRPr lang="en-NZ"/>
          </a:p>
        </p:txBody>
      </p:sp>
    </p:spTree>
    <p:extLst>
      <p:ext uri="{BB962C8B-B14F-4D97-AF65-F5344CB8AC3E}">
        <p14:creationId xmlns:p14="http://schemas.microsoft.com/office/powerpoint/2010/main" val="144619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44% of people who took medicines said they were always adherent</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Forgetting medicines or not having medicines on hand when people travelled were the most common reasons for non-adherence.</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Next most common reason was intentional non adherence due to adverse effects of medicines.</a:t>
            </a:r>
          </a:p>
          <a:p>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16</a:t>
            </a:fld>
            <a:endParaRPr lang="en-NZ"/>
          </a:p>
        </p:txBody>
      </p:sp>
    </p:spTree>
    <p:extLst>
      <p:ext uri="{BB962C8B-B14F-4D97-AF65-F5344CB8AC3E}">
        <p14:creationId xmlns:p14="http://schemas.microsoft.com/office/powerpoint/2010/main" val="379373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Importantly, no one reported that lack or trust or lack of belief in medicines was a reason for non-adherence</a:t>
            </a:r>
          </a:p>
          <a:p>
            <a:r>
              <a:rPr lang="en-NZ" dirty="0"/>
              <a:t> Which is relevant as a lot of narrative around medicine taking suggests that there are cultural </a:t>
            </a:r>
            <a:r>
              <a:rPr lang="en-NZ" dirty="0" err="1"/>
              <a:t>barrrirs</a:t>
            </a:r>
            <a:r>
              <a:rPr lang="en-NZ" dirty="0"/>
              <a:t> to acceptance of medicines where as our information highlights more the role of systems and health services as barriers to adherence</a:t>
            </a:r>
          </a:p>
          <a:p>
            <a:endParaRPr lang="en-NZ" dirty="0"/>
          </a:p>
          <a:p>
            <a:r>
              <a:rPr lang="en-NZ" dirty="0"/>
              <a:t>CANT MAKE ASSUMPTION ABOUT </a:t>
            </a:r>
            <a:r>
              <a:rPr lang="en-NZ" dirty="0" err="1"/>
              <a:t>REasons</a:t>
            </a:r>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17</a:t>
            </a:fld>
            <a:endParaRPr lang="en-NZ"/>
          </a:p>
        </p:txBody>
      </p:sp>
    </p:spTree>
    <p:extLst>
      <p:ext uri="{BB962C8B-B14F-4D97-AF65-F5344CB8AC3E}">
        <p14:creationId xmlns:p14="http://schemas.microsoft.com/office/powerpoint/2010/main" val="281074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4 themes relating to Māori and medicines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adhernce</a:t>
            </a:r>
            <a:r>
              <a:rPr lang="en-NZ" sz="1800" dirty="0">
                <a:effectLst/>
                <a:latin typeface="Calibri" panose="020F0502020204030204" pitchFamily="34" charset="0"/>
                <a:ea typeface="Calibri" panose="020F0502020204030204" pitchFamily="34" charset="0"/>
                <a:cs typeface="Times New Roman" panose="02020603050405020304" pitchFamily="18" charset="0"/>
              </a:rPr>
              <a:t> were generated from our data.</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First = Medicines are an important part of wellbeing but were just one component of holistic care</a:t>
            </a:r>
          </a:p>
          <a:p>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18</a:t>
            </a:fld>
            <a:endParaRPr lang="en-NZ"/>
          </a:p>
        </p:txBody>
      </p:sp>
    </p:spTree>
    <p:extLst>
      <p:ext uri="{BB962C8B-B14F-4D97-AF65-F5344CB8AC3E}">
        <p14:creationId xmlns:p14="http://schemas.microsoft.com/office/powerpoint/2010/main" val="328782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second - that relationships with proactive pharmacists was important in supporting adherence</a:t>
            </a:r>
          </a:p>
          <a:p>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19</a:t>
            </a:fld>
            <a:endParaRPr lang="en-NZ"/>
          </a:p>
        </p:txBody>
      </p:sp>
    </p:spTree>
    <p:extLst>
      <p:ext uri="{BB962C8B-B14F-4D97-AF65-F5344CB8AC3E}">
        <p14:creationId xmlns:p14="http://schemas.microsoft.com/office/powerpoint/2010/main" val="2458316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Knowledge was the next theme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whereby knowledge was viewed as a privilege possessed by pharmacists, and the importance of sharing knowledge to rebalance power and understanding was discussed</a:t>
            </a:r>
          </a:p>
          <a:p>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20</a:t>
            </a:fld>
            <a:endParaRPr lang="en-NZ"/>
          </a:p>
        </p:txBody>
      </p:sp>
    </p:spTree>
    <p:extLst>
      <p:ext uri="{BB962C8B-B14F-4D97-AF65-F5344CB8AC3E}">
        <p14:creationId xmlns:p14="http://schemas.microsoft.com/office/powerpoint/2010/main" val="1122760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The last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themese</a:t>
            </a:r>
            <a:r>
              <a:rPr lang="en-NZ" sz="1800" dirty="0">
                <a:effectLst/>
                <a:latin typeface="Calibri" panose="020F0502020204030204" pitchFamily="34" charset="0"/>
                <a:ea typeface="Calibri" panose="020F0502020204030204" pitchFamily="34" charset="0"/>
                <a:cs typeface="Times New Roman" panose="02020603050405020304" pitchFamily="18" charset="0"/>
              </a:rPr>
              <a:t> was that participants discussed their ability to advocate for themselves and others in relation to medicines adherence and processes that support this. Family and other social relationships and networks were important in supporting others to take medicines.</a:t>
            </a:r>
            <a:endParaRPr lang="en-NZ" dirty="0"/>
          </a:p>
        </p:txBody>
      </p:sp>
      <p:sp>
        <p:nvSpPr>
          <p:cNvPr id="4" name="Slide Number Placeholder 3"/>
          <p:cNvSpPr>
            <a:spLocks noGrp="1"/>
          </p:cNvSpPr>
          <p:nvPr>
            <p:ph type="sldNum" sz="quarter" idx="5"/>
          </p:nvPr>
        </p:nvSpPr>
        <p:spPr/>
        <p:txBody>
          <a:bodyPr/>
          <a:lstStyle/>
          <a:p>
            <a:fld id="{1795C2D1-4F54-42EC-B5C8-12FFE4B7B440}" type="slidenum">
              <a:rPr lang="en-NZ" smtClean="0"/>
              <a:t>21</a:t>
            </a:fld>
            <a:endParaRPr lang="en-NZ"/>
          </a:p>
        </p:txBody>
      </p:sp>
    </p:spTree>
    <p:extLst>
      <p:ext uri="{BB962C8B-B14F-4D97-AF65-F5344CB8AC3E}">
        <p14:creationId xmlns:p14="http://schemas.microsoft.com/office/powerpoint/2010/main" val="2331611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22</a:t>
            </a:fld>
            <a:endParaRPr lang="en-NZ"/>
          </a:p>
        </p:txBody>
      </p:sp>
    </p:spTree>
    <p:extLst>
      <p:ext uri="{BB962C8B-B14F-4D97-AF65-F5344CB8AC3E}">
        <p14:creationId xmlns:p14="http://schemas.microsoft.com/office/powerpoint/2010/main" val="391048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Pharmacist for 20 years. Most of my time has been working at Waitemata DHB in the inpatient wards and also in aged residential care. In terms of my experience in mental health, I worked in a private mental health hospital in London, the Priory Roehampton which specialised in addiction treatment and eating disorders but did respond to the spectrum of mental health treatment for inpatients and outpatients. At </a:t>
            </a:r>
            <a:r>
              <a:rPr lang="en-NZ" dirty="0" err="1"/>
              <a:t>Waitematā</a:t>
            </a:r>
            <a:r>
              <a:rPr lang="en-NZ" dirty="0"/>
              <a:t>, I have specialised in older adult health and so in that context have supported health care related to dementia, long term mental health conditions and management through the end stages of life and new presentations in older age.  About 8 years ago I started doing some research in aged residential care and then started a PhD looking at medicines review service development for older Māori and I stopped all clinical work 2 years ago because of my research load. In the research space my focus has been on gerontology, medicines use, Māori health hand health equity and health service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858B-83F1-4E42-BB52-B2A99F7E809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456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24</a:t>
            </a:fld>
            <a:endParaRPr lang="en-NZ"/>
          </a:p>
        </p:txBody>
      </p:sp>
    </p:spTree>
    <p:extLst>
      <p:ext uri="{BB962C8B-B14F-4D97-AF65-F5344CB8AC3E}">
        <p14:creationId xmlns:p14="http://schemas.microsoft.com/office/powerpoint/2010/main" val="1665276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Still over 50% said they would go to pharmacy first</a:t>
            </a:r>
          </a:p>
          <a:p>
            <a:endParaRPr lang="en-NZ" dirty="0"/>
          </a:p>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25</a:t>
            </a:fld>
            <a:endParaRPr lang="en-NZ"/>
          </a:p>
        </p:txBody>
      </p:sp>
    </p:spTree>
    <p:extLst>
      <p:ext uri="{BB962C8B-B14F-4D97-AF65-F5344CB8AC3E}">
        <p14:creationId xmlns:p14="http://schemas.microsoft.com/office/powerpoint/2010/main" val="2613497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28</a:t>
            </a:fld>
            <a:endParaRPr lang="en-NZ"/>
          </a:p>
        </p:txBody>
      </p:sp>
    </p:spTree>
    <p:extLst>
      <p:ext uri="{BB962C8B-B14F-4D97-AF65-F5344CB8AC3E}">
        <p14:creationId xmlns:p14="http://schemas.microsoft.com/office/powerpoint/2010/main" val="289803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29</a:t>
            </a:fld>
            <a:endParaRPr lang="en-NZ"/>
          </a:p>
        </p:txBody>
      </p:sp>
    </p:spTree>
    <p:extLst>
      <p:ext uri="{BB962C8B-B14F-4D97-AF65-F5344CB8AC3E}">
        <p14:creationId xmlns:p14="http://schemas.microsoft.com/office/powerpoint/2010/main" val="1242346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30</a:t>
            </a:fld>
            <a:endParaRPr lang="en-NZ"/>
          </a:p>
        </p:txBody>
      </p:sp>
    </p:spTree>
    <p:extLst>
      <p:ext uri="{BB962C8B-B14F-4D97-AF65-F5344CB8AC3E}">
        <p14:creationId xmlns:p14="http://schemas.microsoft.com/office/powerpoint/2010/main" val="18578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Hoping the pitch is right – assuming a diverse group with a variety of expertise – leaving lots of time at the end for discussion</a:t>
            </a:r>
          </a:p>
        </p:txBody>
      </p:sp>
      <p:sp>
        <p:nvSpPr>
          <p:cNvPr id="4" name="Slide Number Placeholder 3"/>
          <p:cNvSpPr>
            <a:spLocks noGrp="1"/>
          </p:cNvSpPr>
          <p:nvPr>
            <p:ph type="sldNum" sz="quarter" idx="5"/>
          </p:nvPr>
        </p:nvSpPr>
        <p:spPr/>
        <p:txBody>
          <a:bodyPr/>
          <a:lstStyle/>
          <a:p>
            <a:fld id="{0EF0858B-83F1-4E42-BB52-B2A99F7E8099}" type="slidenum">
              <a:rPr lang="en-NZ" smtClean="0"/>
              <a:t>3</a:t>
            </a:fld>
            <a:endParaRPr lang="en-NZ"/>
          </a:p>
        </p:txBody>
      </p:sp>
    </p:spTree>
    <p:extLst>
      <p:ext uri="{BB962C8B-B14F-4D97-AF65-F5344CB8AC3E}">
        <p14:creationId xmlns:p14="http://schemas.microsoft.com/office/powerpoint/2010/main" val="369028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If we look at a population level, across all types of medicines, e know there are inequities in access to medicines by ethnicity with Māori and Pasifika less likely to have equitable access to medicines given the disease burden (million missing scripts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858B-83F1-4E42-BB52-B2A99F7E809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19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National data available to all. Primary care </a:t>
            </a:r>
            <a:r>
              <a:rPr lang="en-NZ" dirty="0" err="1"/>
              <a:t>precribers</a:t>
            </a:r>
            <a:r>
              <a:rPr lang="en-NZ" dirty="0"/>
              <a:t> can access their own data and their practice level data.</a:t>
            </a:r>
          </a:p>
          <a:p>
            <a:r>
              <a:rPr lang="en-NZ" dirty="0"/>
              <a:t>Prescribers</a:t>
            </a:r>
          </a:p>
          <a:p>
            <a:r>
              <a:rPr lang="en-NZ" dirty="0"/>
              <a:t>Youth mental health dashboard</a:t>
            </a:r>
          </a:p>
        </p:txBody>
      </p:sp>
      <p:sp>
        <p:nvSpPr>
          <p:cNvPr id="4" name="Slide Number Placeholder 3"/>
          <p:cNvSpPr>
            <a:spLocks noGrp="1"/>
          </p:cNvSpPr>
          <p:nvPr>
            <p:ph type="sldNum" sz="quarter" idx="5"/>
          </p:nvPr>
        </p:nvSpPr>
        <p:spPr/>
        <p:txBody>
          <a:bodyPr/>
          <a:lstStyle/>
          <a:p>
            <a:fld id="{0EF0858B-83F1-4E42-BB52-B2A99F7E8099}" type="slidenum">
              <a:rPr lang="en-NZ" smtClean="0"/>
              <a:t>5</a:t>
            </a:fld>
            <a:endParaRPr lang="en-NZ"/>
          </a:p>
        </p:txBody>
      </p:sp>
    </p:spTree>
    <p:extLst>
      <p:ext uri="{BB962C8B-B14F-4D97-AF65-F5344CB8AC3E}">
        <p14:creationId xmlns:p14="http://schemas.microsoft.com/office/powerpoint/2010/main" val="30521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Reasons – reduced access to health care</a:t>
            </a:r>
          </a:p>
          <a:p>
            <a:endParaRPr lang="en-NZ" dirty="0"/>
          </a:p>
          <a:p>
            <a:r>
              <a:rPr lang="en-NZ" dirty="0"/>
              <a:t>What do we know about effectiveness or appropriateness of antidepressant treatment ? Who do we want to be treating?</a:t>
            </a:r>
          </a:p>
          <a:p>
            <a:endParaRPr lang="en-NZ" dirty="0"/>
          </a:p>
          <a:p>
            <a:r>
              <a:rPr lang="en-US" b="0" i="0" dirty="0">
                <a:solidFill>
                  <a:srgbClr val="333333"/>
                </a:solidFill>
                <a:effectLst/>
                <a:latin typeface="Georgia" panose="02040502050405020303" pitchFamily="18" charset="0"/>
              </a:rPr>
              <a:t>To understand treatment access more fully, the inclusion of non-pharmacological management, which may include </a:t>
            </a:r>
            <a:r>
              <a:rPr lang="en-US" b="0" i="0" dirty="0" err="1">
                <a:solidFill>
                  <a:srgbClr val="333333"/>
                </a:solidFill>
                <a:effectLst/>
                <a:latin typeface="Georgia" panose="02040502050405020303" pitchFamily="18" charset="0"/>
              </a:rPr>
              <a:t>rongoā</a:t>
            </a:r>
            <a:r>
              <a:rPr lang="en-US" b="0" i="0" dirty="0">
                <a:solidFill>
                  <a:srgbClr val="333333"/>
                </a:solidFill>
                <a:effectLst/>
                <a:latin typeface="Georgia" panose="02040502050405020303" pitchFamily="18" charset="0"/>
              </a:rPr>
              <a:t> Māori (traditional Māori system of healing and treatment) such as </a:t>
            </a:r>
            <a:r>
              <a:rPr lang="en-US" b="0" i="0" dirty="0" err="1">
                <a:solidFill>
                  <a:srgbClr val="333333"/>
                </a:solidFill>
                <a:effectLst/>
                <a:latin typeface="Georgia" panose="02040502050405020303" pitchFamily="18" charset="0"/>
              </a:rPr>
              <a:t>karakia</a:t>
            </a:r>
            <a:r>
              <a:rPr lang="en-US" b="0" i="0" dirty="0">
                <a:solidFill>
                  <a:srgbClr val="333333"/>
                </a:solidFill>
                <a:effectLst/>
                <a:latin typeface="Georgia" panose="02040502050405020303" pitchFamily="18" charset="0"/>
              </a:rPr>
              <a:t> (prayer), is needed. Non-pharmacological management of mild depression is more effective than medicines [</a:t>
            </a:r>
            <a:r>
              <a:rPr lang="en-US" b="0" i="0" dirty="0">
                <a:solidFill>
                  <a:srgbClr val="004B83"/>
                </a:solidFill>
                <a:effectLst/>
                <a:latin typeface="Georgia" panose="02040502050405020303" pitchFamily="18" charset="0"/>
                <a:hlinkClick r:id="rId3" tooltip="Malhi GS, et al. Royal Australian and New Zealand College of Psychiatrists clinical practice guidelines for mood disorders. Aust N Z J Psychiatry. 2015;49(12):1087–206."/>
              </a:rPr>
              <a:t>62</a:t>
            </a:r>
            <a:r>
              <a:rPr lang="en-US" b="0" i="0" dirty="0">
                <a:solidFill>
                  <a:srgbClr val="333333"/>
                </a:solidFill>
                <a:effectLst/>
                <a:latin typeface="Georgia" panose="02040502050405020303" pitchFamily="18" charset="0"/>
              </a:rPr>
              <a:t>], although it has been noted that the mainstream delivery of these services may not meet the needs of Māori [</a:t>
            </a:r>
            <a:r>
              <a:rPr lang="en-US" b="0" i="0" dirty="0">
                <a:solidFill>
                  <a:srgbClr val="004B83"/>
                </a:solidFill>
                <a:effectLst/>
                <a:latin typeface="Georgia" panose="02040502050405020303" pitchFamily="18" charset="0"/>
                <a:hlinkClick r:id="rId4" tooltip="Kopua DM, Kopua MA, Bracken PJ. Mahi a Atua: a Maori approach to mental health. Transcult Psychiatry. 2019. &#10;                  https://doi-org.ezproxy.auckland.ac.nz/10.1177/1363461519851606&#10;                  &#10;                ."/>
              </a:rPr>
              <a:t>63</a:t>
            </a:r>
            <a:r>
              <a:rPr lang="en-US" b="0" i="0" dirty="0">
                <a:solidFill>
                  <a:srgbClr val="333333"/>
                </a:solidFill>
                <a:effectLst/>
                <a:latin typeface="Georgia" panose="02040502050405020303" pitchFamily="18" charset="0"/>
              </a:rPr>
              <a:t>].</a:t>
            </a:r>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7</a:t>
            </a:fld>
            <a:endParaRPr lang="en-NZ"/>
          </a:p>
        </p:txBody>
      </p:sp>
    </p:spTree>
    <p:extLst>
      <p:ext uri="{BB962C8B-B14F-4D97-AF65-F5344CB8AC3E}">
        <p14:creationId xmlns:p14="http://schemas.microsoft.com/office/powerpoint/2010/main" val="394574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10</a:t>
            </a:fld>
            <a:endParaRPr lang="en-NZ"/>
          </a:p>
        </p:txBody>
      </p:sp>
    </p:spTree>
    <p:extLst>
      <p:ext uri="{BB962C8B-B14F-4D97-AF65-F5344CB8AC3E}">
        <p14:creationId xmlns:p14="http://schemas.microsoft.com/office/powerpoint/2010/main" val="103635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Prevalence probably higher for Māori and Pasifika than NZ European. There are multiple studies being undertaken to better understand this and that includes development of screening tools or methods that better suited to different cultural or ethnic groups.</a:t>
            </a:r>
          </a:p>
          <a:p>
            <a:endParaRPr lang="en-US" b="0" i="0" dirty="0">
              <a:solidFill>
                <a:srgbClr val="212121"/>
              </a:solidFill>
              <a:effectLst/>
              <a:latin typeface="BlinkMacSystemFont"/>
            </a:endParaRPr>
          </a:p>
          <a:p>
            <a:r>
              <a:rPr lang="en-US" b="0" i="0" dirty="0">
                <a:solidFill>
                  <a:srgbClr val="212121"/>
                </a:solidFill>
                <a:effectLst/>
                <a:latin typeface="BlinkMacSystemFont"/>
              </a:rPr>
              <a:t>Highest PAFs for Europeans were hearing loss (8%) and social isolation (5.7%), and for Asians hearing loss (7.3%) and physical inactivity (5.5%). For Māori and Pacific peoples, highest PAFs were for obesity (7.3% and 8.9% respectively) and hearing loss (6.5% and 6.6%). Hearing loss and access to care – this will be a changing picture but I still remember I Māori </a:t>
            </a:r>
            <a:r>
              <a:rPr lang="en-US" b="0" i="0" dirty="0" err="1">
                <a:solidFill>
                  <a:srgbClr val="212121"/>
                </a:solidFill>
                <a:effectLst/>
                <a:latin typeface="BlinkMacSystemFont"/>
              </a:rPr>
              <a:t>genetlman</a:t>
            </a:r>
            <a:r>
              <a:rPr lang="en-US" b="0" i="0" dirty="0">
                <a:solidFill>
                  <a:srgbClr val="212121"/>
                </a:solidFill>
                <a:effectLst/>
                <a:latin typeface="BlinkMacSystemFont"/>
              </a:rPr>
              <a:t> about 10 years ago when I was working in aged care who had a longstanding diagnosis of schizophrenia and had been institutionalized most of his life and certainly all of his adult life. Admitted to the aged care facility on 8mg risperidone, over a long period of time he was down titrated to 2mg and he actually had profound hearing loss that had been previously undiagnosed.</a:t>
            </a:r>
          </a:p>
          <a:p>
            <a:endParaRPr lang="en-US" b="0" i="0" dirty="0">
              <a:solidFill>
                <a:srgbClr val="212121"/>
              </a:solidFill>
              <a:effectLst/>
              <a:latin typeface="BlinkMacSystemFont"/>
            </a:endParaRPr>
          </a:p>
          <a:p>
            <a:r>
              <a:rPr lang="en-US" b="0" i="0" dirty="0">
                <a:solidFill>
                  <a:srgbClr val="212121"/>
                </a:solidFill>
                <a:effectLst/>
                <a:latin typeface="BlinkMacSystemFont"/>
              </a:rPr>
              <a:t>Overall, one-third of the dementia population received a funded anti-dementia medication in the total population (all ages) between 2016 and 2020. Donepezil tablets were dispensed in 31.6-34.0% and rivastigmine patches in 1.4-2.1% across the four study years. Compared to people of European ethnicity, Māori, Pacific peoples, and Middle Eastern, Latin American and African groups were less likely to be dispensed an anti-dementia medication (Māori: relative risk = 0.79-0.81, </a:t>
            </a:r>
            <a:r>
              <a:rPr lang="en-US" b="0" i="1" dirty="0">
                <a:solidFill>
                  <a:srgbClr val="212121"/>
                </a:solidFill>
                <a:effectLst/>
                <a:latin typeface="BlinkMacSystemFont"/>
              </a:rPr>
              <a:t>p</a:t>
            </a:r>
            <a:r>
              <a:rPr lang="en-US" b="0" i="0" dirty="0">
                <a:solidFill>
                  <a:srgbClr val="212121"/>
                </a:solidFill>
                <a:effectLst/>
                <a:latin typeface="BlinkMacSystemFont"/>
              </a:rPr>
              <a:t> &lt; 0.0001; Pacific peoples: relative risk = 0.72-0.74, </a:t>
            </a:r>
            <a:r>
              <a:rPr lang="en-US" b="0" i="1" dirty="0">
                <a:solidFill>
                  <a:srgbClr val="212121"/>
                </a:solidFill>
                <a:effectLst/>
                <a:latin typeface="BlinkMacSystemFont"/>
              </a:rPr>
              <a:t>p</a:t>
            </a:r>
            <a:r>
              <a:rPr lang="en-US" b="0" i="0" dirty="0">
                <a:solidFill>
                  <a:srgbClr val="212121"/>
                </a:solidFill>
                <a:effectLst/>
                <a:latin typeface="BlinkMacSystemFont"/>
              </a:rPr>
              <a:t> &lt; 0.0001; Middle Eastern, Latin American and African: relative risk = 0.73-0.78, </a:t>
            </a:r>
            <a:r>
              <a:rPr lang="en-US" b="0" i="1" dirty="0">
                <a:solidFill>
                  <a:srgbClr val="212121"/>
                </a:solidFill>
                <a:effectLst/>
                <a:latin typeface="BlinkMacSystemFont"/>
              </a:rPr>
              <a:t>p</a:t>
            </a:r>
            <a:r>
              <a:rPr lang="en-US" b="0" i="0" dirty="0">
                <a:solidFill>
                  <a:srgbClr val="212121"/>
                </a:solidFill>
                <a:effectLst/>
                <a:latin typeface="BlinkMacSystemFont"/>
              </a:rPr>
              <a:t> &lt; 0.05). Compared to the age 80+ group, the 65-79 age group was more likely (relative risk = 1.50-1.54, </a:t>
            </a:r>
            <a:r>
              <a:rPr lang="en-US" b="0" i="1" dirty="0">
                <a:solidFill>
                  <a:srgbClr val="212121"/>
                </a:solidFill>
                <a:effectLst/>
                <a:latin typeface="BlinkMacSystemFont"/>
              </a:rPr>
              <a:t>p</a:t>
            </a:r>
            <a:r>
              <a:rPr lang="en-US" b="0" i="0" dirty="0">
                <a:solidFill>
                  <a:srgbClr val="212121"/>
                </a:solidFill>
                <a:effectLst/>
                <a:latin typeface="BlinkMacSystemFont"/>
              </a:rPr>
              <a:t> &lt; 0.0001), while the age &lt;65 group was less likely (relative risk = 0.67-0.71, </a:t>
            </a:r>
            <a:r>
              <a:rPr lang="en-US" b="0" i="1" dirty="0">
                <a:solidFill>
                  <a:srgbClr val="212121"/>
                </a:solidFill>
                <a:effectLst/>
                <a:latin typeface="BlinkMacSystemFont"/>
              </a:rPr>
              <a:t>p</a:t>
            </a:r>
            <a:r>
              <a:rPr lang="en-US" b="0" i="0" dirty="0">
                <a:solidFill>
                  <a:srgbClr val="212121"/>
                </a:solidFill>
                <a:effectLst/>
                <a:latin typeface="BlinkMacSystemFont"/>
              </a:rPr>
              <a:t> &lt; 0.0001) to be dispensed an anti-dementia medication. There were no statistically significant differences in anti-dementia medication use between males and females.</a:t>
            </a:r>
            <a:endParaRPr lang="en-NZ" dirty="0"/>
          </a:p>
        </p:txBody>
      </p:sp>
      <p:sp>
        <p:nvSpPr>
          <p:cNvPr id="4" name="Slide Number Placeholder 3"/>
          <p:cNvSpPr>
            <a:spLocks noGrp="1"/>
          </p:cNvSpPr>
          <p:nvPr>
            <p:ph type="sldNum" sz="quarter" idx="5"/>
          </p:nvPr>
        </p:nvSpPr>
        <p:spPr/>
        <p:txBody>
          <a:bodyPr/>
          <a:lstStyle/>
          <a:p>
            <a:fld id="{0EF0858B-83F1-4E42-BB52-B2A99F7E8099}" type="slidenum">
              <a:rPr lang="en-NZ" smtClean="0"/>
              <a:t>11</a:t>
            </a:fld>
            <a:endParaRPr lang="en-NZ"/>
          </a:p>
        </p:txBody>
      </p:sp>
    </p:spTree>
    <p:extLst>
      <p:ext uri="{BB962C8B-B14F-4D97-AF65-F5344CB8AC3E}">
        <p14:creationId xmlns:p14="http://schemas.microsoft.com/office/powerpoint/2010/main" val="259265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may have prompted each of you to think about ways to respond in your own work places, scopes of practices and realms of influence.  I am now just going to introduce some research I have been part of and the ways that could potentially support these issues.</a:t>
            </a:r>
          </a:p>
          <a:p>
            <a:endParaRPr lang="en-NZ" dirty="0"/>
          </a:p>
          <a:p>
            <a:r>
              <a:rPr lang="en-NZ" dirty="0"/>
              <a:t>Medicines adherence</a:t>
            </a:r>
          </a:p>
        </p:txBody>
      </p:sp>
      <p:sp>
        <p:nvSpPr>
          <p:cNvPr id="4" name="Slide Number Placeholder 3"/>
          <p:cNvSpPr>
            <a:spLocks noGrp="1"/>
          </p:cNvSpPr>
          <p:nvPr>
            <p:ph type="sldNum" sz="quarter" idx="5"/>
          </p:nvPr>
        </p:nvSpPr>
        <p:spPr/>
        <p:txBody>
          <a:bodyPr/>
          <a:lstStyle/>
          <a:p>
            <a:fld id="{0EF0858B-83F1-4E42-BB52-B2A99F7E8099}" type="slidenum">
              <a:rPr lang="en-NZ" smtClean="0"/>
              <a:t>12</a:t>
            </a:fld>
            <a:endParaRPr lang="en-NZ"/>
          </a:p>
        </p:txBody>
      </p:sp>
    </p:spTree>
    <p:extLst>
      <p:ext uri="{BB962C8B-B14F-4D97-AF65-F5344CB8AC3E}">
        <p14:creationId xmlns:p14="http://schemas.microsoft.com/office/powerpoint/2010/main" val="267962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1E0E-48A7-4696-80EA-7857A3915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F9C445C-5711-4CFA-B983-3E9DA2927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DB4D1B6-AFD6-4067-B764-A28FC9B5460D}"/>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D58FDE69-C258-44B2-ACA3-A37B7C7D51E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D7DD82-1EB0-4FCA-B835-3CB6829B9C03}"/>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307624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742D-BAC8-4B86-8772-B88E3749EFE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25C73F6-8D7B-4451-AD07-3C3EB98C03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5AEBE64-26AD-472A-A6DD-8DABE4A8F360}"/>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B97B960F-24D8-4165-AD09-1D2AD050E27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1A9B3DD-F316-4EB3-8EFA-CB4FE5339A4C}"/>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21278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09A900-3BB6-4021-ADC5-D635908F50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843E95A-E7A2-4B14-883A-4031A89BFF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15EC2ED-5722-48E6-ADEE-D0862898BA60}"/>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D9AB8643-C8C2-4104-98E1-AB868AE9722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9801516-A4E8-42C2-B080-C2872CAF58AE}"/>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16082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D4FED-2D6C-46C9-BDB4-4ACD4A8572A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1D37D44-E9F8-432F-A8A6-6E1E649C79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DF531C8-0B9F-4100-9777-92DB80CA4766}"/>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62BCAC63-A117-4DE7-B8BB-C4D0BF82563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8F5F8CA-6509-42DD-8FAD-7EB6193500BB}"/>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143186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EC74-6A4B-4A35-93BC-DA19441CB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F03BC4E9-9176-45DB-9E0A-9A76F1DB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5846E-B11E-4EB7-A1DE-917B61A07436}"/>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C1D7C67A-3157-4E0C-9C6F-D5A433E3775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FB22E7-5930-4778-BB0B-984770BF4BA5}"/>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137926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D33F-166C-4160-B0D6-ED78E2700BC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0A71C3C-EEA6-4FAE-8093-96DE5F52FE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EAE27D-3461-4411-A724-C40E4D83A6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30645AA-6A10-4542-927B-D1277F7D7950}"/>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6" name="Footer Placeholder 5">
            <a:extLst>
              <a:ext uri="{FF2B5EF4-FFF2-40B4-BE49-F238E27FC236}">
                <a16:creationId xmlns:a16="http://schemas.microsoft.com/office/drawing/2014/main" id="{2C895421-34D6-40A6-9DDD-B16EC7686E7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B1BE229-9C98-4B44-AE53-66109065547B}"/>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56882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7730-41A2-417D-BB0D-D123DC28FCA8}"/>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49408AD-CC58-45E2-9748-92689F7EE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EDE8C4-8E21-4304-B07E-C0C5387E5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364807D-28D4-4102-9F3F-BC7F401C2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F0C4B-8A8F-441F-984B-488EC7964F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9A63A2C-6B86-428D-9337-E6E4A4F5C300}"/>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8" name="Footer Placeholder 7">
            <a:extLst>
              <a:ext uri="{FF2B5EF4-FFF2-40B4-BE49-F238E27FC236}">
                <a16:creationId xmlns:a16="http://schemas.microsoft.com/office/drawing/2014/main" id="{2DDD2EB5-2B5B-4525-BECC-A9A9EE48D55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540E420-5957-4B52-81AC-AB45FD2D271C}"/>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280510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28AA-5156-42CA-A0EF-DB296357CA6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544DB08-B01C-4573-826F-D69F5D245E45}"/>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4" name="Footer Placeholder 3">
            <a:extLst>
              <a:ext uri="{FF2B5EF4-FFF2-40B4-BE49-F238E27FC236}">
                <a16:creationId xmlns:a16="http://schemas.microsoft.com/office/drawing/2014/main" id="{4043E508-C592-4FCF-B905-4A761D90C1D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0492FFE-DF28-4E62-B328-ADB96DCEC205}"/>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389421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6721C1-4933-432C-B23B-46E2444ECFEB}"/>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3" name="Footer Placeholder 2">
            <a:extLst>
              <a:ext uri="{FF2B5EF4-FFF2-40B4-BE49-F238E27FC236}">
                <a16:creationId xmlns:a16="http://schemas.microsoft.com/office/drawing/2014/main" id="{31C02A5B-F08F-4DF5-B460-DB065A90962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F911934D-8833-49DC-A0D9-D4C8942148E1}"/>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4720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F428-1AD5-40C5-9CEC-825A45946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68B14EA-4718-4346-A3A6-E261C792F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E4D46F4-4C28-410B-AC12-EFD1B48CA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F7503-0D1B-4B1C-B855-2F9C819EF7D2}"/>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6" name="Footer Placeholder 5">
            <a:extLst>
              <a:ext uri="{FF2B5EF4-FFF2-40B4-BE49-F238E27FC236}">
                <a16:creationId xmlns:a16="http://schemas.microsoft.com/office/drawing/2014/main" id="{CEE19FF3-4576-49C8-882E-33A1BCF627B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C788F35-78F8-4722-8BD4-E13CA9FF68BD}"/>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240222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632BC-5B74-4570-AB4E-94C52B5D2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AC6404E-1D85-4E9D-B018-8DAA502AAB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CEC31E2A-2021-4B95-9C94-8853CA521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2FC11-A925-4635-AA11-21843548105B}"/>
              </a:ext>
            </a:extLst>
          </p:cNvPr>
          <p:cNvSpPr>
            <a:spLocks noGrp="1"/>
          </p:cNvSpPr>
          <p:nvPr>
            <p:ph type="dt" sz="half" idx="10"/>
          </p:nvPr>
        </p:nvSpPr>
        <p:spPr/>
        <p:txBody>
          <a:bodyPr/>
          <a:lstStyle/>
          <a:p>
            <a:fld id="{5B8F02F7-30FD-4114-B4F8-017FA5CCA008}" type="datetimeFigureOut">
              <a:rPr lang="en-NZ" smtClean="0"/>
              <a:t>07/08/2023</a:t>
            </a:fld>
            <a:endParaRPr lang="en-NZ"/>
          </a:p>
        </p:txBody>
      </p:sp>
      <p:sp>
        <p:nvSpPr>
          <p:cNvPr id="6" name="Footer Placeholder 5">
            <a:extLst>
              <a:ext uri="{FF2B5EF4-FFF2-40B4-BE49-F238E27FC236}">
                <a16:creationId xmlns:a16="http://schemas.microsoft.com/office/drawing/2014/main" id="{EA92F49A-5357-4FAE-B6EB-1BE4887B67F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0A4E2B4-308D-468A-947A-F61F01E6BD15}"/>
              </a:ext>
            </a:extLst>
          </p:cNvPr>
          <p:cNvSpPr>
            <a:spLocks noGrp="1"/>
          </p:cNvSpPr>
          <p:nvPr>
            <p:ph type="sldNum" sz="quarter" idx="12"/>
          </p:nvPr>
        </p:nvSpPr>
        <p:spPr/>
        <p:txBody>
          <a:bodyPr/>
          <a:lstStyle/>
          <a:p>
            <a:fld id="{C5B72387-6521-42EB-8DEE-7378D45201D7}" type="slidenum">
              <a:rPr lang="en-NZ" smtClean="0"/>
              <a:t>‹#›</a:t>
            </a:fld>
            <a:endParaRPr lang="en-NZ"/>
          </a:p>
        </p:txBody>
      </p:sp>
    </p:spTree>
    <p:extLst>
      <p:ext uri="{BB962C8B-B14F-4D97-AF65-F5344CB8AC3E}">
        <p14:creationId xmlns:p14="http://schemas.microsoft.com/office/powerpoint/2010/main" val="93129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B8CF7-FD39-4DC2-AB39-EF91097A8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D349DA8-1F45-475F-BF02-8542CFAAB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F327A2A-B4EB-4CB3-B36E-4F738CED9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F02F7-30FD-4114-B4F8-017FA5CCA008}" type="datetimeFigureOut">
              <a:rPr lang="en-NZ" smtClean="0"/>
              <a:t>07/08/2023</a:t>
            </a:fld>
            <a:endParaRPr lang="en-NZ"/>
          </a:p>
        </p:txBody>
      </p:sp>
      <p:sp>
        <p:nvSpPr>
          <p:cNvPr id="5" name="Footer Placeholder 4">
            <a:extLst>
              <a:ext uri="{FF2B5EF4-FFF2-40B4-BE49-F238E27FC236}">
                <a16:creationId xmlns:a16="http://schemas.microsoft.com/office/drawing/2014/main" id="{BCCADF90-33C9-4D82-94C9-6508B3E316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6D94822-93B0-42F4-AF1A-0ECFE109B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2387-6521-42EB-8DEE-7378D45201D7}" type="slidenum">
              <a:rPr lang="en-NZ" smtClean="0"/>
              <a:t>‹#›</a:t>
            </a:fld>
            <a:endParaRPr lang="en-NZ"/>
          </a:p>
        </p:txBody>
      </p:sp>
    </p:spTree>
    <p:extLst>
      <p:ext uri="{BB962C8B-B14F-4D97-AF65-F5344CB8AC3E}">
        <p14:creationId xmlns:p14="http://schemas.microsoft.com/office/powerpoint/2010/main" val="4206443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loomprogram.c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15.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5.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16.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756FB-F5EB-46B7-91A4-52158E1EF50E}"/>
              </a:ext>
            </a:extLst>
          </p:cNvPr>
          <p:cNvSpPr>
            <a:spLocks noGrp="1"/>
          </p:cNvSpPr>
          <p:nvPr>
            <p:ph type="ctrTitle"/>
          </p:nvPr>
        </p:nvSpPr>
        <p:spPr>
          <a:xfrm>
            <a:off x="7380407" y="743447"/>
            <a:ext cx="3973385" cy="3692028"/>
          </a:xfrm>
          <a:noFill/>
        </p:spPr>
        <p:txBody>
          <a:bodyPr>
            <a:normAutofit/>
          </a:bodyPr>
          <a:lstStyle/>
          <a:p>
            <a:pPr algn="l"/>
            <a:r>
              <a:rPr lang="en-NZ" sz="5200" b="1">
                <a:latin typeface="Arial"/>
                <a:ea typeface="Tahoma"/>
                <a:cs typeface="Arial"/>
              </a:rPr>
              <a:t>Medicines, </a:t>
            </a:r>
            <a:br>
              <a:rPr lang="en-NZ" sz="5200" b="1">
                <a:latin typeface="Arial"/>
                <a:ea typeface="Tahoma"/>
                <a:cs typeface="Arial"/>
              </a:rPr>
            </a:br>
            <a:r>
              <a:rPr lang="en-NZ" sz="5200" b="1">
                <a:latin typeface="Arial"/>
                <a:ea typeface="Tahoma"/>
                <a:cs typeface="Arial"/>
              </a:rPr>
              <a:t>Mental Health &amp; Māori</a:t>
            </a:r>
            <a:endParaRPr lang="en-NZ" sz="5200"/>
          </a:p>
        </p:txBody>
      </p:sp>
      <p:sp>
        <p:nvSpPr>
          <p:cNvPr id="3" name="Subtitle 2">
            <a:extLst>
              <a:ext uri="{FF2B5EF4-FFF2-40B4-BE49-F238E27FC236}">
                <a16:creationId xmlns:a16="http://schemas.microsoft.com/office/drawing/2014/main" id="{49B4449D-32B7-479D-81BE-D49C8012B18C}"/>
              </a:ext>
            </a:extLst>
          </p:cNvPr>
          <p:cNvSpPr>
            <a:spLocks noGrp="1"/>
          </p:cNvSpPr>
          <p:nvPr>
            <p:ph type="subTitle" idx="1"/>
          </p:nvPr>
        </p:nvSpPr>
        <p:spPr>
          <a:xfrm>
            <a:off x="7380408" y="4629234"/>
            <a:ext cx="3973386" cy="1485319"/>
          </a:xfrm>
          <a:noFill/>
        </p:spPr>
        <p:txBody>
          <a:bodyPr>
            <a:normAutofit/>
          </a:bodyPr>
          <a:lstStyle/>
          <a:p>
            <a:pPr algn="l"/>
            <a:r>
              <a:rPr lang="en-NZ"/>
              <a:t>Dr Joanna Hikaka</a:t>
            </a:r>
          </a:p>
          <a:p>
            <a:pPr algn="l"/>
            <a:r>
              <a:rPr lang="en-NZ"/>
              <a:t>Senior Research Fellow, University of Auckland</a:t>
            </a:r>
          </a:p>
        </p:txBody>
      </p:sp>
      <p:pic>
        <p:nvPicPr>
          <p:cNvPr id="4" name="Picture 3">
            <a:extLst>
              <a:ext uri="{FF2B5EF4-FFF2-40B4-BE49-F238E27FC236}">
                <a16:creationId xmlns:a16="http://schemas.microsoft.com/office/drawing/2014/main" id="{8433F5A0-39EE-418E-9FB5-E02FEB892150}"/>
              </a:ext>
            </a:extLst>
          </p:cNvPr>
          <p:cNvPicPr>
            <a:picLocks noChangeAspect="1"/>
          </p:cNvPicPr>
          <p:nvPr/>
        </p:nvPicPr>
        <p:blipFill rotWithShape="1">
          <a:blip r:embed="rId3">
            <a:extLst>
              <a:ext uri="{28A0092B-C50C-407E-A947-70E740481C1C}">
                <a14:useLocalDpi xmlns:a14="http://schemas.microsoft.com/office/drawing/2010/main" val="0"/>
              </a:ext>
            </a:extLst>
          </a:blip>
          <a:srcRect t="848" r="-1" b="1080"/>
          <a:stretch/>
        </p:blipFill>
        <p:spPr>
          <a:xfrm>
            <a:off x="20" y="10"/>
            <a:ext cx="6992881" cy="6857990"/>
          </a:xfrm>
          <a:prstGeom prst="rect">
            <a:avLst/>
          </a:prstGeom>
        </p:spPr>
      </p:pic>
    </p:spTree>
    <p:extLst>
      <p:ext uri="{BB962C8B-B14F-4D97-AF65-F5344CB8AC3E}">
        <p14:creationId xmlns:p14="http://schemas.microsoft.com/office/powerpoint/2010/main" val="793810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BD4EE-AA61-7F1F-7D02-5A5134212A57}"/>
              </a:ext>
            </a:extLst>
          </p:cNvPr>
          <p:cNvSpPr>
            <a:spLocks noGrp="1"/>
          </p:cNvSpPr>
          <p:nvPr>
            <p:ph type="title"/>
          </p:nvPr>
        </p:nvSpPr>
        <p:spPr>
          <a:xfrm>
            <a:off x="7320466" y="609600"/>
            <a:ext cx="4140014" cy="1330839"/>
          </a:xfrm>
        </p:spPr>
        <p:txBody>
          <a:bodyPr>
            <a:normAutofit/>
          </a:bodyPr>
          <a:lstStyle/>
          <a:p>
            <a:r>
              <a:rPr lang="en-NZ" dirty="0"/>
              <a:t>Antipsychotics</a:t>
            </a:r>
          </a:p>
        </p:txBody>
      </p:sp>
      <p:pic>
        <p:nvPicPr>
          <p:cNvPr id="5" name="Content Placeholder 4" descr="A close-up of a stained glass&#10;&#10;Description automatically generated">
            <a:extLst>
              <a:ext uri="{FF2B5EF4-FFF2-40B4-BE49-F238E27FC236}">
                <a16:creationId xmlns:a16="http://schemas.microsoft.com/office/drawing/2014/main" id="{B4E04807-2604-BFDB-EF55-7C1498F29328}"/>
              </a:ext>
            </a:extLst>
          </p:cNvPr>
          <p:cNvPicPr>
            <a:picLocks noChangeAspect="1"/>
          </p:cNvPicPr>
          <p:nvPr/>
        </p:nvPicPr>
        <p:blipFill rotWithShape="1">
          <a:blip r:embed="rId3">
            <a:extLst>
              <a:ext uri="{28A0092B-C50C-407E-A947-70E740481C1C}">
                <a14:useLocalDpi xmlns:a14="http://schemas.microsoft.com/office/drawing/2010/main" val="0"/>
              </a:ext>
            </a:extLst>
          </a:blip>
          <a:srcRect t="633" r="-2" b="2000"/>
          <a:stretch/>
        </p:blipFill>
        <p:spPr>
          <a:xfrm>
            <a:off x="74451" y="63808"/>
            <a:ext cx="6901711" cy="6719767"/>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CC08A2C4-C337-FB40-99F6-C3B667F5B2FC}"/>
              </a:ext>
            </a:extLst>
          </p:cNvPr>
          <p:cNvSpPr>
            <a:spLocks noGrp="1"/>
          </p:cNvSpPr>
          <p:nvPr>
            <p:ph idx="1"/>
          </p:nvPr>
        </p:nvSpPr>
        <p:spPr>
          <a:xfrm>
            <a:off x="7320465" y="2194102"/>
            <a:ext cx="4140013" cy="3908586"/>
          </a:xfrm>
        </p:spPr>
        <p:txBody>
          <a:bodyPr>
            <a:normAutofit/>
          </a:bodyPr>
          <a:lstStyle/>
          <a:p>
            <a:pPr marL="0" indent="0">
              <a:buNone/>
            </a:pPr>
            <a:r>
              <a:rPr lang="en-US" sz="2000" dirty="0"/>
              <a:t>Indication changes with age</a:t>
            </a:r>
          </a:p>
          <a:p>
            <a:pPr marL="0" indent="0">
              <a:buNone/>
            </a:pPr>
            <a:endParaRPr lang="en-US" sz="2000" dirty="0"/>
          </a:p>
          <a:p>
            <a:pPr marL="0" indent="0">
              <a:buNone/>
            </a:pPr>
            <a:r>
              <a:rPr lang="en-US" sz="2000" dirty="0"/>
              <a:t>Variation in use</a:t>
            </a:r>
            <a:r>
              <a:rPr lang="en-US" sz="2000" baseline="30000" dirty="0"/>
              <a:t>3</a:t>
            </a:r>
            <a:endParaRPr lang="en-US" sz="2000" dirty="0"/>
          </a:p>
          <a:p>
            <a:pPr marL="0" indent="0">
              <a:buNone/>
            </a:pPr>
            <a:r>
              <a:rPr lang="en-US" sz="2000" dirty="0"/>
              <a:t>	</a:t>
            </a:r>
            <a:r>
              <a:rPr lang="en-US" sz="2000" dirty="0">
                <a:sym typeface="Wingdings" panose="05000000000000000000" pitchFamily="2" charset="2"/>
              </a:rPr>
              <a:t></a:t>
            </a:r>
            <a:r>
              <a:rPr lang="en-US" sz="2000" dirty="0"/>
              <a:t>Māori younger age</a:t>
            </a:r>
          </a:p>
          <a:p>
            <a:pPr marL="0" indent="0">
              <a:buNone/>
            </a:pPr>
            <a:r>
              <a:rPr lang="en-US" sz="2000" dirty="0"/>
              <a:t>	</a:t>
            </a:r>
            <a:r>
              <a:rPr lang="en-US" sz="2000" dirty="0">
                <a:sym typeface="Wingdings" panose="05000000000000000000" pitchFamily="2" charset="2"/>
              </a:rPr>
              <a:t></a:t>
            </a:r>
            <a:r>
              <a:rPr lang="en-US" sz="2000" dirty="0"/>
              <a:t>Māori older age</a:t>
            </a:r>
          </a:p>
          <a:p>
            <a:pPr marL="0" indent="0">
              <a:buNone/>
            </a:pPr>
            <a:endParaRPr lang="en-US" sz="2000" dirty="0"/>
          </a:p>
          <a:p>
            <a:endParaRPr lang="en-US" sz="2000" dirty="0"/>
          </a:p>
        </p:txBody>
      </p:sp>
    </p:spTree>
    <p:extLst>
      <p:ext uri="{BB962C8B-B14F-4D97-AF65-F5344CB8AC3E}">
        <p14:creationId xmlns:p14="http://schemas.microsoft.com/office/powerpoint/2010/main" val="19793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C98FC-8AE6-D2A1-27E9-2904BD359F76}"/>
              </a:ext>
            </a:extLst>
          </p:cNvPr>
          <p:cNvSpPr>
            <a:spLocks noGrp="1"/>
          </p:cNvSpPr>
          <p:nvPr>
            <p:ph type="title"/>
          </p:nvPr>
        </p:nvSpPr>
        <p:spPr>
          <a:xfrm>
            <a:off x="6513788" y="365125"/>
            <a:ext cx="4840010" cy="1807305"/>
          </a:xfrm>
        </p:spPr>
        <p:txBody>
          <a:bodyPr>
            <a:normAutofit/>
          </a:bodyPr>
          <a:lstStyle/>
          <a:p>
            <a:r>
              <a:rPr lang="en-NZ" dirty="0"/>
              <a:t>Dementia medicines</a:t>
            </a:r>
          </a:p>
        </p:txBody>
      </p:sp>
      <p:pic>
        <p:nvPicPr>
          <p:cNvPr id="6" name="Picture 5">
            <a:extLst>
              <a:ext uri="{FF2B5EF4-FFF2-40B4-BE49-F238E27FC236}">
                <a16:creationId xmlns:a16="http://schemas.microsoft.com/office/drawing/2014/main" id="{AC0C1C37-2E97-70FB-DC9D-5B273532E448}"/>
              </a:ext>
            </a:extLst>
          </p:cNvPr>
          <p:cNvPicPr>
            <a:picLocks noChangeAspect="1"/>
          </p:cNvPicPr>
          <p:nvPr/>
        </p:nvPicPr>
        <p:blipFill rotWithShape="1">
          <a:blip r:embed="rId3"/>
          <a:srcRect l="6786" r="402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Content Placeholder 8">
            <a:extLst>
              <a:ext uri="{FF2B5EF4-FFF2-40B4-BE49-F238E27FC236}">
                <a16:creationId xmlns:a16="http://schemas.microsoft.com/office/drawing/2014/main" id="{C24BE1BE-471D-0FAD-2080-B8ACD5824BD5}"/>
              </a:ext>
            </a:extLst>
          </p:cNvPr>
          <p:cNvSpPr>
            <a:spLocks noGrp="1"/>
          </p:cNvSpPr>
          <p:nvPr>
            <p:ph idx="1"/>
          </p:nvPr>
        </p:nvSpPr>
        <p:spPr>
          <a:xfrm>
            <a:off x="6513788" y="2333297"/>
            <a:ext cx="4840010" cy="3843666"/>
          </a:xfrm>
        </p:spPr>
        <p:txBody>
          <a:bodyPr>
            <a:normAutofit/>
          </a:bodyPr>
          <a:lstStyle/>
          <a:p>
            <a:pPr marL="0" indent="0">
              <a:buNone/>
            </a:pPr>
            <a:r>
              <a:rPr lang="en-US" sz="2000" dirty="0"/>
              <a:t>Prevalence probably higher for Māori and Pasifika</a:t>
            </a:r>
            <a:r>
              <a:rPr lang="en-US" sz="2000" baseline="30000" dirty="0"/>
              <a:t>5</a:t>
            </a:r>
            <a:endParaRPr lang="en-US" sz="2000" dirty="0"/>
          </a:p>
          <a:p>
            <a:pPr marL="0" indent="0">
              <a:buNone/>
            </a:pPr>
            <a:endParaRPr lang="en-US" sz="2000" dirty="0"/>
          </a:p>
          <a:p>
            <a:pPr marL="0" indent="0">
              <a:buNone/>
            </a:pPr>
            <a:r>
              <a:rPr lang="en-US" sz="2000" dirty="0"/>
              <a:t>Difference in potentially modifiable risk factors by ethnicity</a:t>
            </a:r>
            <a:r>
              <a:rPr lang="en-US" sz="2000" baseline="30000" dirty="0"/>
              <a:t>6</a:t>
            </a:r>
            <a:endParaRPr lang="en-US" sz="2000" dirty="0"/>
          </a:p>
          <a:p>
            <a:pPr marL="0" indent="0">
              <a:buNone/>
            </a:pPr>
            <a:endParaRPr lang="en-US" sz="2000" dirty="0"/>
          </a:p>
          <a:p>
            <a:pPr marL="0" indent="0">
              <a:buNone/>
            </a:pPr>
            <a:r>
              <a:rPr lang="en-US" sz="2000" dirty="0"/>
              <a:t>Inequities in access to anti-dementia medicines</a:t>
            </a:r>
            <a:r>
              <a:rPr lang="en-US" sz="2000" baseline="30000" dirty="0"/>
              <a:t>7,8</a:t>
            </a:r>
          </a:p>
          <a:p>
            <a:pPr marL="0" indent="0">
              <a:buNone/>
            </a:pPr>
            <a:endParaRPr lang="en-US" sz="2000" baseline="30000" dirty="0"/>
          </a:p>
          <a:p>
            <a:pPr marL="0" indent="0">
              <a:buNone/>
            </a:pPr>
            <a:endParaRPr lang="en-US" sz="2000" dirty="0"/>
          </a:p>
          <a:p>
            <a:endParaRPr lang="en-US" sz="2000" dirty="0"/>
          </a:p>
        </p:txBody>
      </p:sp>
    </p:spTree>
    <p:extLst>
      <p:ext uri="{BB962C8B-B14F-4D97-AF65-F5344CB8AC3E}">
        <p14:creationId xmlns:p14="http://schemas.microsoft.com/office/powerpoint/2010/main" val="1438465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next to pills&#10;&#10;Description automatically generated">
            <a:extLst>
              <a:ext uri="{FF2B5EF4-FFF2-40B4-BE49-F238E27FC236}">
                <a16:creationId xmlns:a16="http://schemas.microsoft.com/office/drawing/2014/main" id="{AD487E8A-53C9-A43E-1527-B4DFB5AC954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19" b="18958"/>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7C97FE-29D7-E552-BABB-10467CA1E05C}"/>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t>What can we do?</a:t>
            </a:r>
          </a:p>
        </p:txBody>
      </p:sp>
    </p:spTree>
    <p:extLst>
      <p:ext uri="{BB962C8B-B14F-4D97-AF65-F5344CB8AC3E}">
        <p14:creationId xmlns:p14="http://schemas.microsoft.com/office/powerpoint/2010/main" val="191132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ssorted pills and tablets">
            <a:extLst>
              <a:ext uri="{FF2B5EF4-FFF2-40B4-BE49-F238E27FC236}">
                <a16:creationId xmlns:a16="http://schemas.microsoft.com/office/drawing/2014/main" id="{E0B9CC36-F4EB-C863-B7C8-7631F810961C}"/>
              </a:ext>
            </a:extLst>
          </p:cNvPr>
          <p:cNvPicPr>
            <a:picLocks noChangeAspect="1"/>
          </p:cNvPicPr>
          <p:nvPr/>
        </p:nvPicPr>
        <p:blipFill rotWithShape="1">
          <a:blip r:embed="rId3"/>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a:xfrm>
            <a:off x="838200" y="365125"/>
            <a:ext cx="3822189" cy="1899912"/>
          </a:xfrm>
        </p:spPr>
        <p:txBody>
          <a:bodyPr>
            <a:normAutofit/>
          </a:bodyPr>
          <a:lstStyle/>
          <a:p>
            <a:r>
              <a:rPr lang="en-NZ" sz="4000" b="1" dirty="0">
                <a:latin typeface="+mn-lt"/>
              </a:rPr>
              <a:t>Medicines adherence</a:t>
            </a:r>
          </a:p>
        </p:txBody>
      </p:sp>
      <p:pic>
        <p:nvPicPr>
          <p:cNvPr id="10" name="Picture 9">
            <a:extLst>
              <a:ext uri="{FF2B5EF4-FFF2-40B4-BE49-F238E27FC236}">
                <a16:creationId xmlns:a16="http://schemas.microsoft.com/office/drawing/2014/main" id="{2346737F-2980-5BD3-879A-CD65899C03C9}"/>
              </a:ext>
            </a:extLst>
          </p:cNvPr>
          <p:cNvPicPr>
            <a:picLocks noChangeAspect="1"/>
          </p:cNvPicPr>
          <p:nvPr/>
        </p:nvPicPr>
        <p:blipFill>
          <a:blip r:embed="rId4"/>
          <a:stretch>
            <a:fillRect/>
          </a:stretch>
        </p:blipFill>
        <p:spPr>
          <a:xfrm>
            <a:off x="327838" y="2630152"/>
            <a:ext cx="4615696" cy="995031"/>
          </a:xfrm>
          <a:prstGeom prst="rect">
            <a:avLst/>
          </a:prstGeom>
        </p:spPr>
      </p:pic>
      <p:pic>
        <p:nvPicPr>
          <p:cNvPr id="12" name="Picture 2" descr="National Hauora Coalition - NHC, New Zealand | Behance">
            <a:extLst>
              <a:ext uri="{FF2B5EF4-FFF2-40B4-BE49-F238E27FC236}">
                <a16:creationId xmlns:a16="http://schemas.microsoft.com/office/drawing/2014/main" id="{736DA957-7806-B94F-45CD-42EC25AB33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 t="29832" b="29786"/>
          <a:stretch/>
        </p:blipFill>
        <p:spPr bwMode="auto">
          <a:xfrm>
            <a:off x="327838" y="4942324"/>
            <a:ext cx="4615696" cy="106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7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BACAF-254F-464A-B360-0020E8FFA34C}"/>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4000" b="1">
                <a:solidFill>
                  <a:schemeClr val="tx2"/>
                </a:solidFill>
              </a:rPr>
              <a:t>Research team</a:t>
            </a:r>
          </a:p>
        </p:txBody>
      </p:sp>
      <p:pic>
        <p:nvPicPr>
          <p:cNvPr id="6" name="Picture 5">
            <a:extLst>
              <a:ext uri="{FF2B5EF4-FFF2-40B4-BE49-F238E27FC236}">
                <a16:creationId xmlns:a16="http://schemas.microsoft.com/office/drawing/2014/main" id="{6F90E7EE-B396-4A35-B76C-3A31A1CC05A1}"/>
              </a:ext>
            </a:extLst>
          </p:cNvPr>
          <p:cNvPicPr>
            <a:picLocks noChangeAspect="1"/>
          </p:cNvPicPr>
          <p:nvPr/>
        </p:nvPicPr>
        <p:blipFill rotWithShape="1">
          <a:blip r:embed="rId3"/>
          <a:srcRect t="41411" b="1038"/>
          <a:stretch/>
        </p:blipFill>
        <p:spPr>
          <a:xfrm>
            <a:off x="-1" y="244548"/>
            <a:ext cx="12192001" cy="3956911"/>
          </a:xfrm>
          <a:prstGeom prst="rect">
            <a:avLst/>
          </a:prstGeom>
        </p:spPr>
      </p:pic>
      <p:grpSp>
        <p:nvGrpSpPr>
          <p:cNvPr id="18" name="Group 17">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9" name="Freeform: Shape 18">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DD818416-D201-719F-5F74-329FA36260C9}"/>
              </a:ext>
            </a:extLst>
          </p:cNvPr>
          <p:cNvGrpSpPr/>
          <p:nvPr/>
        </p:nvGrpSpPr>
        <p:grpSpPr>
          <a:xfrm>
            <a:off x="8715614" y="5916775"/>
            <a:ext cx="2695206" cy="521654"/>
            <a:chOff x="1111250" y="2632062"/>
            <a:chExt cx="5848350" cy="1111271"/>
          </a:xfrm>
        </p:grpSpPr>
        <p:pic>
          <p:nvPicPr>
            <p:cNvPr id="8" name="Picture 2" descr="Home - Pharmac | New Zealand Government">
              <a:extLst>
                <a:ext uri="{FF2B5EF4-FFF2-40B4-BE49-F238E27FC236}">
                  <a16:creationId xmlns:a16="http://schemas.microsoft.com/office/drawing/2014/main" id="{98BDF41B-DA33-9E14-549E-7D3BB3714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2697159"/>
              <a:ext cx="4343400" cy="981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743F37-95A7-6A52-701C-D13E609AB7FE}"/>
                </a:ext>
              </a:extLst>
            </p:cNvPr>
            <p:cNvPicPr>
              <a:picLocks noChangeAspect="1"/>
            </p:cNvPicPr>
            <p:nvPr/>
          </p:nvPicPr>
          <p:blipFill rotWithShape="1">
            <a:blip r:embed="rId5"/>
            <a:srcRect r="61675"/>
            <a:stretch/>
          </p:blipFill>
          <p:spPr>
            <a:xfrm>
              <a:off x="1111250" y="2632062"/>
              <a:ext cx="1504950" cy="1111271"/>
            </a:xfrm>
            <a:prstGeom prst="rect">
              <a:avLst/>
            </a:prstGeom>
          </p:spPr>
        </p:pic>
      </p:grpSp>
      <p:pic>
        <p:nvPicPr>
          <p:cNvPr id="10" name="Picture 4" descr="Health research saves lives | Health Research Council of New Zealand">
            <a:extLst>
              <a:ext uri="{FF2B5EF4-FFF2-40B4-BE49-F238E27FC236}">
                <a16:creationId xmlns:a16="http://schemas.microsoft.com/office/drawing/2014/main" id="{8A6C88AA-F9A6-E57F-FB87-A159122AC2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66" t="28624" r="22000" b="26296"/>
          <a:stretch/>
        </p:blipFill>
        <p:spPr bwMode="auto">
          <a:xfrm>
            <a:off x="6094475" y="5794387"/>
            <a:ext cx="1840265" cy="77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5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a:xfrm>
            <a:off x="761803" y="350196"/>
            <a:ext cx="4646904" cy="1624520"/>
          </a:xfrm>
        </p:spPr>
        <p:txBody>
          <a:bodyPr anchor="ctr">
            <a:normAutofit/>
          </a:bodyPr>
          <a:lstStyle/>
          <a:p>
            <a:r>
              <a:rPr lang="en-NZ" sz="4000"/>
              <a:t>Who participated?</a:t>
            </a:r>
          </a:p>
        </p:txBody>
      </p:sp>
      <p:sp>
        <p:nvSpPr>
          <p:cNvPr id="3" name="Content Placeholder 2">
            <a:extLst>
              <a:ext uri="{FF2B5EF4-FFF2-40B4-BE49-F238E27FC236}">
                <a16:creationId xmlns:a16="http://schemas.microsoft.com/office/drawing/2014/main" id="{791743E1-E409-48D1-BB6D-ABFE3454D875}"/>
              </a:ext>
            </a:extLst>
          </p:cNvPr>
          <p:cNvSpPr>
            <a:spLocks noGrp="1"/>
          </p:cNvSpPr>
          <p:nvPr>
            <p:ph idx="1"/>
          </p:nvPr>
        </p:nvSpPr>
        <p:spPr>
          <a:xfrm>
            <a:off x="761802" y="2743200"/>
            <a:ext cx="4646905" cy="3613149"/>
          </a:xfrm>
        </p:spPr>
        <p:txBody>
          <a:bodyPr anchor="ctr">
            <a:normAutofit/>
          </a:bodyPr>
          <a:lstStyle/>
          <a:p>
            <a:r>
              <a:rPr lang="en-NZ" sz="2000"/>
              <a:t>64 Māori across 7 regions in Aotearoa NZ</a:t>
            </a:r>
          </a:p>
          <a:p>
            <a:r>
              <a:rPr lang="en-NZ" sz="2000"/>
              <a:t>34 different iwi affiliations</a:t>
            </a:r>
          </a:p>
          <a:p>
            <a:endParaRPr lang="en-NZ" sz="2000"/>
          </a:p>
          <a:p>
            <a:r>
              <a:rPr lang="en-NZ" sz="2000"/>
              <a:t>10 online wānanga</a:t>
            </a:r>
          </a:p>
          <a:p>
            <a:r>
              <a:rPr lang="en-NZ" sz="2000"/>
              <a:t>3 in-person wānanga</a:t>
            </a:r>
          </a:p>
        </p:txBody>
      </p:sp>
      <p:pic>
        <p:nvPicPr>
          <p:cNvPr id="7" name="Picture 6" descr="A map of different colors&#10;&#10;Description automatically generated">
            <a:extLst>
              <a:ext uri="{FF2B5EF4-FFF2-40B4-BE49-F238E27FC236}">
                <a16:creationId xmlns:a16="http://schemas.microsoft.com/office/drawing/2014/main" id="{8F2CD2E1-12A2-2DDE-6774-7FAF6A882391}"/>
              </a:ext>
            </a:extLst>
          </p:cNvPr>
          <p:cNvPicPr>
            <a:picLocks noChangeAspect="1"/>
          </p:cNvPicPr>
          <p:nvPr/>
        </p:nvPicPr>
        <p:blipFill rotWithShape="1">
          <a:blip r:embed="rId3">
            <a:extLst>
              <a:ext uri="{28A0092B-C50C-407E-A947-70E740481C1C}">
                <a14:useLocalDpi xmlns:a14="http://schemas.microsoft.com/office/drawing/2010/main" val="0"/>
              </a:ext>
            </a:extLst>
          </a:blip>
          <a:srcRect l="5121" r="5891"/>
          <a:stretch/>
        </p:blipFill>
        <p:spPr>
          <a:xfrm>
            <a:off x="6096000" y="1"/>
            <a:ext cx="6102825" cy="6858000"/>
          </a:xfrm>
          <a:prstGeom prst="rect">
            <a:avLst/>
          </a:prstGeom>
        </p:spPr>
      </p:pic>
    </p:spTree>
    <p:extLst>
      <p:ext uri="{BB962C8B-B14F-4D97-AF65-F5344CB8AC3E}">
        <p14:creationId xmlns:p14="http://schemas.microsoft.com/office/powerpoint/2010/main" val="198975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64A4-1832-4099-AF60-49047BF78E2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80E5009-0BC8-4BAB-903F-E5934AF46013}"/>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E50F14CA-BE47-44F7-8891-06787756B92D}"/>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E73C4C9-0580-421D-87D5-44C5F8D77B8A}"/>
              </a:ext>
            </a:extLst>
          </p:cNvPr>
          <p:cNvSpPr/>
          <p:nvPr/>
        </p:nvSpPr>
        <p:spPr>
          <a:xfrm>
            <a:off x="0" y="230188"/>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619A377F-1C96-3CA8-F6CB-98564E2EC840}"/>
              </a:ext>
            </a:extLst>
          </p:cNvPr>
          <p:cNvSpPr txBox="1"/>
          <p:nvPr/>
        </p:nvSpPr>
        <p:spPr>
          <a:xfrm>
            <a:off x="3583171" y="3916068"/>
            <a:ext cx="233917" cy="369332"/>
          </a:xfrm>
          <a:prstGeom prst="rect">
            <a:avLst/>
          </a:prstGeom>
          <a:noFill/>
        </p:spPr>
        <p:txBody>
          <a:bodyPr wrap="square" rtlCol="0">
            <a:spAutoFit/>
          </a:bodyPr>
          <a:lstStyle/>
          <a:p>
            <a:r>
              <a:rPr lang="en-NZ" dirty="0"/>
              <a:t>9</a:t>
            </a:r>
          </a:p>
        </p:txBody>
      </p:sp>
    </p:spTree>
    <p:extLst>
      <p:ext uri="{BB962C8B-B14F-4D97-AF65-F5344CB8AC3E}">
        <p14:creationId xmlns:p14="http://schemas.microsoft.com/office/powerpoint/2010/main" val="2179997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DC5B-7054-4E18-9453-FE396297162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E1D4530D-B8DF-4B02-B540-727AF2C01C12}"/>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7846BB0F-C600-4AF7-8778-015EE659D4B6}"/>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B752C93-3C4C-48D2-8A47-7FDEF8A4B292}"/>
              </a:ext>
            </a:extLst>
          </p:cNvPr>
          <p:cNvSpPr/>
          <p:nvPr/>
        </p:nvSpPr>
        <p:spPr>
          <a:xfrm>
            <a:off x="0" y="542714"/>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8316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A9B0-D3FC-45A9-BD11-35916FC762F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A4142BA0-F685-41A5-80D1-1BCDE4587F2A}"/>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0ACFACF1-4CF7-4C74-BAD9-F2434274D6D3}"/>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BF0F706-25B0-48C7-9235-EC8A571747A0}"/>
              </a:ext>
            </a:extLst>
          </p:cNvPr>
          <p:cNvSpPr/>
          <p:nvPr/>
        </p:nvSpPr>
        <p:spPr>
          <a:xfrm>
            <a:off x="0" y="-41726"/>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79739E8A-93E1-4069-93F0-66DFEF534105}"/>
              </a:ext>
            </a:extLst>
          </p:cNvPr>
          <p:cNvSpPr/>
          <p:nvPr/>
        </p:nvSpPr>
        <p:spPr>
          <a:xfrm>
            <a:off x="5436066" y="101666"/>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Speech Bubble: Rectangle with Corners Rounded 3">
            <a:extLst>
              <a:ext uri="{FF2B5EF4-FFF2-40B4-BE49-F238E27FC236}">
                <a16:creationId xmlns:a16="http://schemas.microsoft.com/office/drawing/2014/main" id="{D02F90D5-A24A-7CE3-F032-BFE369CF2EC0}"/>
              </a:ext>
            </a:extLst>
          </p:cNvPr>
          <p:cNvSpPr/>
          <p:nvPr/>
        </p:nvSpPr>
        <p:spPr>
          <a:xfrm>
            <a:off x="3804683" y="1470911"/>
            <a:ext cx="7453423" cy="3742762"/>
          </a:xfrm>
          <a:prstGeom prst="wedgeRoundRectCallout">
            <a:avLst>
              <a:gd name="adj1" fmla="val -78380"/>
              <a:gd name="adj2" fmla="val 82114"/>
              <a:gd name="adj3" fmla="val 16667"/>
            </a:avLst>
          </a:prstGeom>
          <a:solidFill>
            <a:srgbClr val="658C9A"/>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nSpc>
                <a:spcPct val="90000"/>
              </a:lnSpc>
              <a:spcAft>
                <a:spcPts val="600"/>
              </a:spcAft>
            </a:pPr>
            <a:r>
              <a:rPr lang="en-US" sz="3200" b="0" i="0" dirty="0">
                <a:solidFill>
                  <a:schemeClr val="bg1"/>
                </a:solidFill>
                <a:effectLst/>
              </a:rPr>
              <a:t>It would be really great to see </a:t>
            </a:r>
            <a:r>
              <a:rPr lang="en-US" sz="3200" b="0" i="0" dirty="0" err="1">
                <a:solidFill>
                  <a:schemeClr val="bg1"/>
                </a:solidFill>
                <a:effectLst/>
              </a:rPr>
              <a:t>rongoā</a:t>
            </a:r>
            <a:r>
              <a:rPr lang="en-US" sz="3200" b="0" i="0" dirty="0">
                <a:solidFill>
                  <a:schemeClr val="bg1"/>
                </a:solidFill>
                <a:effectLst/>
              </a:rPr>
              <a:t> practitioners working in pharmacies. [They can] </a:t>
            </a:r>
            <a:r>
              <a:rPr lang="en-US" sz="3200" b="0" i="0" dirty="0" err="1">
                <a:solidFill>
                  <a:schemeClr val="bg1"/>
                </a:solidFill>
                <a:effectLst/>
              </a:rPr>
              <a:t>whakamana</a:t>
            </a:r>
            <a:r>
              <a:rPr lang="en-US" sz="3200" b="0" i="0" dirty="0">
                <a:solidFill>
                  <a:schemeClr val="bg1"/>
                </a:solidFill>
                <a:effectLst/>
              </a:rPr>
              <a:t> (uplift) each other… share the </a:t>
            </a:r>
            <a:r>
              <a:rPr lang="en-US" sz="3200" b="0" i="0" dirty="0" err="1">
                <a:solidFill>
                  <a:schemeClr val="bg1"/>
                </a:solidFill>
                <a:effectLst/>
              </a:rPr>
              <a:t>rongoā</a:t>
            </a:r>
            <a:r>
              <a:rPr lang="en-US" sz="3200" b="0" i="0" dirty="0">
                <a:solidFill>
                  <a:schemeClr val="bg1"/>
                </a:solidFill>
                <a:effectLst/>
              </a:rPr>
              <a:t> knowledge and uptake some of the pharmacist knowledge at the same time - a transfer of information.</a:t>
            </a:r>
            <a:endParaRPr lang="en-US" sz="3200" dirty="0">
              <a:solidFill>
                <a:schemeClr val="bg1"/>
              </a:solidFill>
            </a:endParaRPr>
          </a:p>
        </p:txBody>
      </p:sp>
    </p:spTree>
    <p:extLst>
      <p:ext uri="{BB962C8B-B14F-4D97-AF65-F5344CB8AC3E}">
        <p14:creationId xmlns:p14="http://schemas.microsoft.com/office/powerpoint/2010/main" val="8007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7E9B-D2F9-4E64-B4DB-ED1A5F0D1E3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BC5D733-29F4-49AF-B73B-5E6B91EEAB1E}"/>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63E24CB7-B6E1-4E3E-B79D-132C142BC80E}"/>
              </a:ext>
            </a:extLst>
          </p:cNvPr>
          <p:cNvPicPr>
            <a:picLocks noChangeAspect="1"/>
          </p:cNvPicPr>
          <p:nvPr/>
        </p:nvPicPr>
        <p:blipFill>
          <a:blip r:embed="rId3"/>
          <a:stretch>
            <a:fillRect/>
          </a:stretch>
        </p:blipFill>
        <p:spPr>
          <a:xfrm>
            <a:off x="9331" y="0"/>
            <a:ext cx="12192000" cy="6858000"/>
          </a:xfrm>
          <a:prstGeom prst="rect">
            <a:avLst/>
          </a:prstGeom>
        </p:spPr>
      </p:pic>
      <p:pic>
        <p:nvPicPr>
          <p:cNvPr id="7" name="Picture 6">
            <a:extLst>
              <a:ext uri="{FF2B5EF4-FFF2-40B4-BE49-F238E27FC236}">
                <a16:creationId xmlns:a16="http://schemas.microsoft.com/office/drawing/2014/main" id="{E56E302F-0E65-4839-9C7E-A7A796CF755B}"/>
              </a:ext>
            </a:extLst>
          </p:cNvPr>
          <p:cNvPicPr>
            <a:picLocks noChangeAspect="1"/>
          </p:cNvPicPr>
          <p:nvPr/>
        </p:nvPicPr>
        <p:blipFill>
          <a:blip r:embed="rId4"/>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6041D44-C177-4261-ABAB-AE590151BC0B}"/>
              </a:ext>
            </a:extLst>
          </p:cNvPr>
          <p:cNvPicPr>
            <a:picLocks noChangeAspect="1"/>
          </p:cNvPicPr>
          <p:nvPr/>
        </p:nvPicPr>
        <p:blipFill>
          <a:blip r:embed="rId5"/>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ABF4F3-973C-498D-B119-E541EDD37294}"/>
              </a:ext>
            </a:extLst>
          </p:cNvPr>
          <p:cNvPicPr>
            <a:picLocks noChangeAspect="1"/>
          </p:cNvPicPr>
          <p:nvPr/>
        </p:nvPicPr>
        <p:blipFill>
          <a:blip r:embed="rId6"/>
          <a:stretch>
            <a:fillRect/>
          </a:stretch>
        </p:blipFill>
        <p:spPr>
          <a:xfrm>
            <a:off x="9331" y="0"/>
            <a:ext cx="12192000" cy="6858000"/>
          </a:xfrm>
          <a:prstGeom prst="rect">
            <a:avLst/>
          </a:prstGeom>
        </p:spPr>
      </p:pic>
      <p:sp>
        <p:nvSpPr>
          <p:cNvPr id="15" name="Rectangle 14">
            <a:extLst>
              <a:ext uri="{FF2B5EF4-FFF2-40B4-BE49-F238E27FC236}">
                <a16:creationId xmlns:a16="http://schemas.microsoft.com/office/drawing/2014/main" id="{7970E858-B4F7-44C4-BB2B-5C40443A731E}"/>
              </a:ext>
            </a:extLst>
          </p:cNvPr>
          <p:cNvSpPr/>
          <p:nvPr/>
        </p:nvSpPr>
        <p:spPr>
          <a:xfrm>
            <a:off x="0" y="230188"/>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9560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56FB-F5EB-46B7-91A4-52158E1EF50E}"/>
              </a:ext>
            </a:extLst>
          </p:cNvPr>
          <p:cNvSpPr>
            <a:spLocks noGrp="1"/>
          </p:cNvSpPr>
          <p:nvPr>
            <p:ph type="ctrTitle"/>
          </p:nvPr>
        </p:nvSpPr>
        <p:spPr>
          <a:xfrm>
            <a:off x="7636810" y="1201331"/>
            <a:ext cx="3776770" cy="2469974"/>
          </a:xfrm>
        </p:spPr>
        <p:txBody>
          <a:bodyPr anchor="b">
            <a:normAutofit/>
          </a:bodyPr>
          <a:lstStyle/>
          <a:p>
            <a:r>
              <a:rPr lang="en-NZ" sz="3600" b="1">
                <a:latin typeface="Arial"/>
                <a:ea typeface="Tahoma"/>
                <a:cs typeface="Arial"/>
              </a:rPr>
              <a:t>Ko wai au?</a:t>
            </a:r>
            <a:endParaRPr lang="en-NZ" sz="3600"/>
          </a:p>
        </p:txBody>
      </p:sp>
      <p:pic>
        <p:nvPicPr>
          <p:cNvPr id="7" name="Picture 4">
            <a:extLst>
              <a:ext uri="{FF2B5EF4-FFF2-40B4-BE49-F238E27FC236}">
                <a16:creationId xmlns:a16="http://schemas.microsoft.com/office/drawing/2014/main" id="{0A8C0883-5B62-DF7A-F61B-3104F24C2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94" r="-1" b="-1"/>
          <a:stretch/>
        </p:blipFill>
        <p:spPr bwMode="auto">
          <a:xfrm>
            <a:off x="1" y="-6220"/>
            <a:ext cx="6834704" cy="3435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ountain with a sunset in the background&#10;&#10;Description automatically generated with low confidence">
            <a:extLst>
              <a:ext uri="{FF2B5EF4-FFF2-40B4-BE49-F238E27FC236}">
                <a16:creationId xmlns:a16="http://schemas.microsoft.com/office/drawing/2014/main" id="{837F6D81-9B19-EC2E-10D6-11F4147C2002}"/>
              </a:ext>
            </a:extLst>
          </p:cNvPr>
          <p:cNvPicPr>
            <a:picLocks noChangeAspect="1"/>
          </p:cNvPicPr>
          <p:nvPr/>
        </p:nvPicPr>
        <p:blipFill rotWithShape="1">
          <a:blip r:embed="rId4">
            <a:extLst>
              <a:ext uri="{28A0092B-C50C-407E-A947-70E740481C1C}">
                <a14:useLocalDpi xmlns:a14="http://schemas.microsoft.com/office/drawing/2010/main" val="0"/>
              </a:ext>
            </a:extLst>
          </a:blip>
          <a:srcRect t="28800" r="2" b="2"/>
          <a:stretch/>
        </p:blipFill>
        <p:spPr>
          <a:xfrm>
            <a:off x="20" y="3421316"/>
            <a:ext cx="6834685" cy="3442904"/>
          </a:xfrm>
          <a:prstGeom prst="rect">
            <a:avLst/>
          </a:prstGeom>
        </p:spPr>
      </p:pic>
      <p:grpSp>
        <p:nvGrpSpPr>
          <p:cNvPr id="19" name="Group 12">
            <a:extLst>
              <a:ext uri="{FF2B5EF4-FFF2-40B4-BE49-F238E27FC236}">
                <a16:creationId xmlns:a16="http://schemas.microsoft.com/office/drawing/2014/main" id="{56A77200-9B15-84B5-E871-73F17539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21587" y="0"/>
            <a:ext cx="123362" cy="6858000"/>
            <a:chOff x="12068638" y="0"/>
            <a:chExt cx="123362" cy="6858000"/>
          </a:xfrm>
        </p:grpSpPr>
        <p:sp>
          <p:nvSpPr>
            <p:cNvPr id="14" name="Rectangle 13">
              <a:extLst>
                <a:ext uri="{FF2B5EF4-FFF2-40B4-BE49-F238E27FC236}">
                  <a16:creationId xmlns:a16="http://schemas.microsoft.com/office/drawing/2014/main" id="{5B540573-733D-FA67-D382-3799975FDB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7EB61ECF-3E3B-DC04-6A1B-7AE8BF3C5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58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63C6-1ADB-4B15-8AA9-583E9A1DFE0F}"/>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E884C391-1F31-4F36-A219-C01804020DB5}"/>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00AF596A-E3DC-4F9E-AE1F-4047A6C80668}"/>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BBF1D22-3D68-4C56-8565-7C24815A553A}"/>
              </a:ext>
            </a:extLst>
          </p:cNvPr>
          <p:cNvSpPr/>
          <p:nvPr/>
        </p:nvSpPr>
        <p:spPr>
          <a:xfrm>
            <a:off x="0" y="542714"/>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03295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57E-5F3B-4CD3-B147-AA9DF0229D5B}"/>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6E9433E-D885-47EC-A44F-0815315F1555}"/>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2ACD8EE2-5D9A-4143-A67A-219BD759962F}"/>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6460FDF-B824-4954-8D70-00D37AB17FC7}"/>
              </a:ext>
            </a:extLst>
          </p:cNvPr>
          <p:cNvSpPr/>
          <p:nvPr/>
        </p:nvSpPr>
        <p:spPr>
          <a:xfrm>
            <a:off x="0" y="0"/>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5C988C4-9AB2-4B40-8E57-43CBBE4371A2}"/>
              </a:ext>
            </a:extLst>
          </p:cNvPr>
          <p:cNvSpPr/>
          <p:nvPr/>
        </p:nvSpPr>
        <p:spPr>
          <a:xfrm>
            <a:off x="5427677" y="-22203"/>
            <a:ext cx="1007706"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0367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5622F-2BFC-ED44-6F30-5FF25E1D788A}"/>
              </a:ext>
            </a:extLst>
          </p:cNvPr>
          <p:cNvSpPr>
            <a:spLocks noGrp="1"/>
          </p:cNvSpPr>
          <p:nvPr>
            <p:ph type="title"/>
          </p:nvPr>
        </p:nvSpPr>
        <p:spPr>
          <a:xfrm>
            <a:off x="761803" y="350196"/>
            <a:ext cx="4646904" cy="1624520"/>
          </a:xfrm>
        </p:spPr>
        <p:txBody>
          <a:bodyPr anchor="ctr">
            <a:normAutofit/>
          </a:bodyPr>
          <a:lstStyle/>
          <a:p>
            <a:r>
              <a:rPr lang="en-NZ" sz="3700"/>
              <a:t>Access to mental health support in primary care</a:t>
            </a:r>
          </a:p>
        </p:txBody>
      </p:sp>
      <p:sp>
        <p:nvSpPr>
          <p:cNvPr id="3" name="Content Placeholder 2">
            <a:extLst>
              <a:ext uri="{FF2B5EF4-FFF2-40B4-BE49-F238E27FC236}">
                <a16:creationId xmlns:a16="http://schemas.microsoft.com/office/drawing/2014/main" id="{082CD1A0-AAF5-32CA-18E6-D395A92DDF6B}"/>
              </a:ext>
            </a:extLst>
          </p:cNvPr>
          <p:cNvSpPr>
            <a:spLocks noGrp="1"/>
          </p:cNvSpPr>
          <p:nvPr>
            <p:ph idx="1"/>
          </p:nvPr>
        </p:nvSpPr>
        <p:spPr>
          <a:xfrm>
            <a:off x="761802" y="2743200"/>
            <a:ext cx="4646905" cy="3613149"/>
          </a:xfrm>
        </p:spPr>
        <p:txBody>
          <a:bodyPr anchor="t">
            <a:normAutofit/>
          </a:bodyPr>
          <a:lstStyle/>
          <a:p>
            <a:pPr marL="0" indent="0">
              <a:buNone/>
            </a:pPr>
            <a:r>
              <a:rPr lang="en-NZ" sz="2000" dirty="0"/>
              <a:t>Reduced access to primary care for</a:t>
            </a:r>
            <a:r>
              <a:rPr lang="en-NZ" sz="2000" baseline="30000" dirty="0"/>
              <a:t>2</a:t>
            </a:r>
            <a:r>
              <a:rPr lang="en-NZ" sz="2000" dirty="0"/>
              <a:t>:</a:t>
            </a:r>
          </a:p>
          <a:p>
            <a:pPr marL="0" indent="0">
              <a:buNone/>
            </a:pPr>
            <a:r>
              <a:rPr lang="en-NZ" sz="2000" dirty="0"/>
              <a:t>- people with MH diagnosis</a:t>
            </a:r>
          </a:p>
          <a:p>
            <a:pPr marL="0" indent="0">
              <a:buNone/>
            </a:pPr>
            <a:r>
              <a:rPr lang="en-NZ" sz="2000" dirty="0"/>
              <a:t>- to greater extent for Māori and Pasifika</a:t>
            </a:r>
          </a:p>
          <a:p>
            <a:pPr marL="0" indent="0">
              <a:buNone/>
            </a:pPr>
            <a:endParaRPr lang="en-NZ" sz="2000" dirty="0"/>
          </a:p>
          <a:p>
            <a:pPr marL="0" indent="0">
              <a:buNone/>
            </a:pPr>
            <a:r>
              <a:rPr lang="en-NZ" sz="2000" dirty="0"/>
              <a:t>International examples of mental health support in community pharmacy</a:t>
            </a:r>
          </a:p>
          <a:p>
            <a:pPr marL="0" indent="0">
              <a:buNone/>
            </a:pPr>
            <a:r>
              <a:rPr lang="en-NZ" sz="2000" dirty="0">
                <a:hlinkClick r:id="rId3"/>
              </a:rPr>
              <a:t>https://bloomprogram.ca/</a:t>
            </a:r>
            <a:endParaRPr lang="en-NZ" sz="2000" dirty="0"/>
          </a:p>
          <a:p>
            <a:pPr marL="0" indent="0">
              <a:buNone/>
            </a:pPr>
            <a:endParaRPr lang="en-NZ" sz="2000" dirty="0"/>
          </a:p>
        </p:txBody>
      </p:sp>
      <p:pic>
        <p:nvPicPr>
          <p:cNvPr id="4" name="Picture 3">
            <a:extLst>
              <a:ext uri="{FF2B5EF4-FFF2-40B4-BE49-F238E27FC236}">
                <a16:creationId xmlns:a16="http://schemas.microsoft.com/office/drawing/2014/main" id="{E5C01DD5-57F5-1AD4-EEEE-EDA1ED82BDCE}"/>
              </a:ext>
            </a:extLst>
          </p:cNvPr>
          <p:cNvPicPr>
            <a:picLocks noChangeAspect="1"/>
          </p:cNvPicPr>
          <p:nvPr/>
        </p:nvPicPr>
        <p:blipFill rotWithShape="1">
          <a:blip r:embed="rId4"/>
          <a:srcRect l="3583" r="7429"/>
          <a:stretch/>
        </p:blipFill>
        <p:spPr>
          <a:xfrm>
            <a:off x="6096000" y="1"/>
            <a:ext cx="6102825" cy="6858000"/>
          </a:xfrm>
          <a:prstGeom prst="rect">
            <a:avLst/>
          </a:prstGeom>
        </p:spPr>
      </p:pic>
    </p:spTree>
    <p:extLst>
      <p:ext uri="{BB962C8B-B14F-4D97-AF65-F5344CB8AC3E}">
        <p14:creationId xmlns:p14="http://schemas.microsoft.com/office/powerpoint/2010/main" val="3278534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F7B8-8188-790A-EBB5-F51A61AD142F}"/>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AA2650BF-07DD-2E3A-CA68-0999C90CFB56}"/>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1516B63A-A6B1-32D4-5429-C926054262B1}"/>
              </a:ext>
            </a:extLst>
          </p:cNvPr>
          <p:cNvPicPr>
            <a:picLocks noChangeAspect="1"/>
          </p:cNvPicPr>
          <p:nvPr/>
        </p:nvPicPr>
        <p:blipFill>
          <a:blip r:embed="rId2"/>
          <a:stretch>
            <a:fillRect/>
          </a:stretch>
        </p:blipFill>
        <p:spPr>
          <a:xfrm>
            <a:off x="570879" y="0"/>
            <a:ext cx="11050241" cy="6858000"/>
          </a:xfrm>
          <a:prstGeom prst="rect">
            <a:avLst/>
          </a:prstGeom>
        </p:spPr>
      </p:pic>
    </p:spTree>
    <p:extLst>
      <p:ext uri="{BB962C8B-B14F-4D97-AF65-F5344CB8AC3E}">
        <p14:creationId xmlns:p14="http://schemas.microsoft.com/office/powerpoint/2010/main" val="190189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58C9A">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p:txBody>
          <a:bodyPr/>
          <a:lstStyle/>
          <a:p>
            <a:endParaRPr lang="en-NZ" b="1" dirty="0">
              <a:solidFill>
                <a:srgbClr val="31092D"/>
              </a:solidFill>
            </a:endParaRPr>
          </a:p>
        </p:txBody>
      </p:sp>
      <p:sp>
        <p:nvSpPr>
          <p:cNvPr id="4" name="TextBox 3">
            <a:extLst>
              <a:ext uri="{FF2B5EF4-FFF2-40B4-BE49-F238E27FC236}">
                <a16:creationId xmlns:a16="http://schemas.microsoft.com/office/drawing/2014/main" id="{4AD56BE3-D0EE-4A33-ACDF-6C53E88FD6E2}"/>
              </a:ext>
            </a:extLst>
          </p:cNvPr>
          <p:cNvSpPr txBox="1"/>
          <p:nvPr/>
        </p:nvSpPr>
        <p:spPr>
          <a:xfrm>
            <a:off x="791065" y="1483740"/>
            <a:ext cx="10218576" cy="1446550"/>
          </a:xfrm>
          <a:prstGeom prst="rect">
            <a:avLst/>
          </a:prstGeom>
          <a:noFill/>
        </p:spPr>
        <p:txBody>
          <a:bodyPr wrap="square" rtlCol="0">
            <a:spAutoFit/>
          </a:bodyPr>
          <a:lstStyle/>
          <a:p>
            <a:r>
              <a:rPr lang="mi-NZ" sz="4400" dirty="0" err="1"/>
              <a:t>Conditions</a:t>
            </a:r>
            <a:r>
              <a:rPr lang="mi-NZ" sz="4400" dirty="0"/>
              <a:t> </a:t>
            </a:r>
            <a:r>
              <a:rPr lang="mi-NZ" sz="4400" dirty="0" err="1"/>
              <a:t>that</a:t>
            </a:r>
            <a:r>
              <a:rPr lang="mi-NZ" sz="4400" dirty="0"/>
              <a:t> </a:t>
            </a:r>
            <a:r>
              <a:rPr lang="mi-NZ" sz="4400" dirty="0" err="1"/>
              <a:t>people</a:t>
            </a:r>
            <a:r>
              <a:rPr lang="mi-NZ" sz="4400" dirty="0"/>
              <a:t> </a:t>
            </a:r>
            <a:r>
              <a:rPr lang="mi-NZ" sz="4400" dirty="0" err="1"/>
              <a:t>would</a:t>
            </a:r>
            <a:r>
              <a:rPr lang="mi-NZ" sz="4400" dirty="0"/>
              <a:t> </a:t>
            </a:r>
            <a:r>
              <a:rPr lang="mi-NZ" sz="4400" b="1" dirty="0" err="1"/>
              <a:t>most</a:t>
            </a:r>
            <a:r>
              <a:rPr lang="mi-NZ" sz="4400" b="1" dirty="0"/>
              <a:t> </a:t>
            </a:r>
            <a:r>
              <a:rPr lang="mi-NZ" sz="4400" b="1" dirty="0" err="1"/>
              <a:t>likely</a:t>
            </a:r>
            <a:r>
              <a:rPr lang="mi-NZ" sz="4400" dirty="0"/>
              <a:t> </a:t>
            </a:r>
            <a:r>
              <a:rPr lang="mi-NZ" sz="4400" dirty="0" err="1"/>
              <a:t>go</a:t>
            </a:r>
            <a:r>
              <a:rPr lang="mi-NZ" sz="4400" dirty="0"/>
              <a:t> to a </a:t>
            </a:r>
            <a:r>
              <a:rPr lang="mi-NZ" sz="4400" dirty="0" err="1"/>
              <a:t>pharmacy</a:t>
            </a:r>
            <a:r>
              <a:rPr lang="mi-NZ" sz="4400" dirty="0"/>
              <a:t> </a:t>
            </a:r>
            <a:r>
              <a:rPr lang="mi-NZ" sz="4400" dirty="0" err="1"/>
              <a:t>first</a:t>
            </a:r>
            <a:r>
              <a:rPr lang="mi-NZ" sz="4400" dirty="0"/>
              <a:t> for:</a:t>
            </a:r>
            <a:r>
              <a:rPr lang="mi-NZ" sz="4400" baseline="30000" dirty="0"/>
              <a:t>10</a:t>
            </a:r>
            <a:endParaRPr lang="en-NZ" sz="4400" dirty="0"/>
          </a:p>
        </p:txBody>
      </p:sp>
      <p:pic>
        <p:nvPicPr>
          <p:cNvPr id="7" name="Graphic 6" descr="Toothpaste with solid fill">
            <a:extLst>
              <a:ext uri="{FF2B5EF4-FFF2-40B4-BE49-F238E27FC236}">
                <a16:creationId xmlns:a16="http://schemas.microsoft.com/office/drawing/2014/main" id="{6C844BE6-1819-44D8-B7C0-6F2E2308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8725" y="3562933"/>
            <a:ext cx="914400" cy="914400"/>
          </a:xfrm>
          <a:prstGeom prst="rect">
            <a:avLst/>
          </a:prstGeom>
        </p:spPr>
      </p:pic>
      <p:pic>
        <p:nvPicPr>
          <p:cNvPr id="9" name="Graphic 8" descr="Cough with solid fill">
            <a:extLst>
              <a:ext uri="{FF2B5EF4-FFF2-40B4-BE49-F238E27FC236}">
                <a16:creationId xmlns:a16="http://schemas.microsoft.com/office/drawing/2014/main" id="{0C3AF1D0-4613-4E11-A964-FC2524DB32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0050" y="3562933"/>
            <a:ext cx="914400" cy="914400"/>
          </a:xfrm>
          <a:prstGeom prst="rect">
            <a:avLst/>
          </a:prstGeom>
        </p:spPr>
      </p:pic>
      <p:pic>
        <p:nvPicPr>
          <p:cNvPr id="11" name="Graphic 10" descr="Bug under magnifying glass with solid fill">
            <a:extLst>
              <a:ext uri="{FF2B5EF4-FFF2-40B4-BE49-F238E27FC236}">
                <a16:creationId xmlns:a16="http://schemas.microsoft.com/office/drawing/2014/main" id="{213040E1-AA20-40C2-BC73-D0484B7E79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1372" y="3562933"/>
            <a:ext cx="914400" cy="914400"/>
          </a:xfrm>
          <a:prstGeom prst="rect">
            <a:avLst/>
          </a:prstGeom>
        </p:spPr>
      </p:pic>
      <p:pic>
        <p:nvPicPr>
          <p:cNvPr id="13" name="Graphic 12" descr="Mosquito with solid fill">
            <a:extLst>
              <a:ext uri="{FF2B5EF4-FFF2-40B4-BE49-F238E27FC236}">
                <a16:creationId xmlns:a16="http://schemas.microsoft.com/office/drawing/2014/main" id="{3D34A9D0-75F8-43AB-A7FA-9A5A5B93E2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0644" y="3604674"/>
            <a:ext cx="914400" cy="914400"/>
          </a:xfrm>
          <a:prstGeom prst="rect">
            <a:avLst/>
          </a:prstGeom>
        </p:spPr>
      </p:pic>
      <p:sp>
        <p:nvSpPr>
          <p:cNvPr id="14" name="TextBox 13">
            <a:extLst>
              <a:ext uri="{FF2B5EF4-FFF2-40B4-BE49-F238E27FC236}">
                <a16:creationId xmlns:a16="http://schemas.microsoft.com/office/drawing/2014/main" id="{9899D1B4-ADEA-4A69-8FCE-ED25D8A9DE2D}"/>
              </a:ext>
            </a:extLst>
          </p:cNvPr>
          <p:cNvSpPr txBox="1"/>
          <p:nvPr/>
        </p:nvSpPr>
        <p:spPr>
          <a:xfrm>
            <a:off x="1228725" y="4722156"/>
            <a:ext cx="1219200" cy="369332"/>
          </a:xfrm>
          <a:prstGeom prst="rect">
            <a:avLst/>
          </a:prstGeom>
          <a:noFill/>
        </p:spPr>
        <p:txBody>
          <a:bodyPr wrap="square" rtlCol="0">
            <a:spAutoFit/>
          </a:bodyPr>
          <a:lstStyle/>
          <a:p>
            <a:r>
              <a:rPr lang="mi-NZ"/>
              <a:t>Eczema</a:t>
            </a:r>
            <a:endParaRPr lang="en-NZ" dirty="0"/>
          </a:p>
        </p:txBody>
      </p:sp>
      <p:sp>
        <p:nvSpPr>
          <p:cNvPr id="15" name="TextBox 14">
            <a:extLst>
              <a:ext uri="{FF2B5EF4-FFF2-40B4-BE49-F238E27FC236}">
                <a16:creationId xmlns:a16="http://schemas.microsoft.com/office/drawing/2014/main" id="{0B4A4313-B93D-4E5D-A369-C7324225DEA3}"/>
              </a:ext>
            </a:extLst>
          </p:cNvPr>
          <p:cNvSpPr txBox="1"/>
          <p:nvPr/>
        </p:nvSpPr>
        <p:spPr>
          <a:xfrm>
            <a:off x="4057650" y="4722156"/>
            <a:ext cx="1219200" cy="646331"/>
          </a:xfrm>
          <a:prstGeom prst="rect">
            <a:avLst/>
          </a:prstGeom>
          <a:noFill/>
        </p:spPr>
        <p:txBody>
          <a:bodyPr wrap="square" rtlCol="0">
            <a:spAutoFit/>
          </a:bodyPr>
          <a:lstStyle/>
          <a:p>
            <a:pPr algn="ctr"/>
            <a:r>
              <a:rPr lang="mi-NZ"/>
              <a:t>Coughs and colds</a:t>
            </a:r>
            <a:endParaRPr lang="en-NZ" dirty="0"/>
          </a:p>
        </p:txBody>
      </p:sp>
      <p:sp>
        <p:nvSpPr>
          <p:cNvPr id="16" name="TextBox 15">
            <a:extLst>
              <a:ext uri="{FF2B5EF4-FFF2-40B4-BE49-F238E27FC236}">
                <a16:creationId xmlns:a16="http://schemas.microsoft.com/office/drawing/2014/main" id="{A70447E8-B83E-4D47-962D-00402456A7C7}"/>
              </a:ext>
            </a:extLst>
          </p:cNvPr>
          <p:cNvSpPr txBox="1"/>
          <p:nvPr/>
        </p:nvSpPr>
        <p:spPr>
          <a:xfrm>
            <a:off x="7038972" y="4704770"/>
            <a:ext cx="1219200" cy="369332"/>
          </a:xfrm>
          <a:prstGeom prst="rect">
            <a:avLst/>
          </a:prstGeom>
          <a:noFill/>
        </p:spPr>
        <p:txBody>
          <a:bodyPr wrap="square" rtlCol="0">
            <a:spAutoFit/>
          </a:bodyPr>
          <a:lstStyle/>
          <a:p>
            <a:pPr algn="ctr"/>
            <a:r>
              <a:rPr lang="mi-NZ"/>
              <a:t>Kutu / nits</a:t>
            </a:r>
            <a:endParaRPr lang="en-NZ" dirty="0"/>
          </a:p>
        </p:txBody>
      </p:sp>
      <p:sp>
        <p:nvSpPr>
          <p:cNvPr id="17" name="TextBox 16">
            <a:extLst>
              <a:ext uri="{FF2B5EF4-FFF2-40B4-BE49-F238E27FC236}">
                <a16:creationId xmlns:a16="http://schemas.microsoft.com/office/drawing/2014/main" id="{058C7C52-8C11-4994-9411-AA1A9D3384F3}"/>
              </a:ext>
            </a:extLst>
          </p:cNvPr>
          <p:cNvSpPr txBox="1"/>
          <p:nvPr/>
        </p:nvSpPr>
        <p:spPr>
          <a:xfrm>
            <a:off x="9744075" y="4704770"/>
            <a:ext cx="1219200" cy="646331"/>
          </a:xfrm>
          <a:prstGeom prst="rect">
            <a:avLst/>
          </a:prstGeom>
          <a:noFill/>
        </p:spPr>
        <p:txBody>
          <a:bodyPr wrap="square" rtlCol="0">
            <a:spAutoFit/>
          </a:bodyPr>
          <a:lstStyle/>
          <a:p>
            <a:pPr algn="ctr"/>
            <a:r>
              <a:rPr lang="mi-NZ"/>
              <a:t>Insect bites</a:t>
            </a:r>
            <a:endParaRPr lang="en-NZ" dirty="0"/>
          </a:p>
        </p:txBody>
      </p:sp>
      <p:pic>
        <p:nvPicPr>
          <p:cNvPr id="3" name="Picture 2">
            <a:extLst>
              <a:ext uri="{FF2B5EF4-FFF2-40B4-BE49-F238E27FC236}">
                <a16:creationId xmlns:a16="http://schemas.microsoft.com/office/drawing/2014/main" id="{D7FD74A9-828F-082B-FF56-27C7E8AE4AAC}"/>
              </a:ext>
            </a:extLst>
          </p:cNvPr>
          <p:cNvPicPr>
            <a:picLocks noChangeAspect="1"/>
          </p:cNvPicPr>
          <p:nvPr/>
        </p:nvPicPr>
        <p:blipFill>
          <a:blip r:embed="rId11"/>
          <a:stretch>
            <a:fillRect/>
          </a:stretch>
        </p:blipFill>
        <p:spPr>
          <a:xfrm>
            <a:off x="7648572" y="6075621"/>
            <a:ext cx="2192072" cy="472557"/>
          </a:xfrm>
          <a:prstGeom prst="rect">
            <a:avLst/>
          </a:prstGeom>
        </p:spPr>
      </p:pic>
      <p:pic>
        <p:nvPicPr>
          <p:cNvPr id="8" name="Picture 2" descr="National Hauora Coalition - NHC, New Zealand | Behance">
            <a:extLst>
              <a:ext uri="{FF2B5EF4-FFF2-40B4-BE49-F238E27FC236}">
                <a16:creationId xmlns:a16="http://schemas.microsoft.com/office/drawing/2014/main" id="{0B877DCA-3A77-04AB-DD11-810C08B72B6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94" t="29832" b="29786"/>
          <a:stretch/>
        </p:blipFill>
        <p:spPr bwMode="auto">
          <a:xfrm>
            <a:off x="9992026" y="6075621"/>
            <a:ext cx="2035230" cy="46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79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58C9A">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p:txBody>
          <a:bodyPr/>
          <a:lstStyle/>
          <a:p>
            <a:r>
              <a:rPr lang="en-NZ" b="1" dirty="0">
                <a:solidFill>
                  <a:srgbClr val="31092D"/>
                </a:solidFill>
              </a:rPr>
              <a:t>Medicines for minor ailments</a:t>
            </a:r>
          </a:p>
        </p:txBody>
      </p:sp>
      <p:sp>
        <p:nvSpPr>
          <p:cNvPr id="4" name="TextBox 3">
            <a:extLst>
              <a:ext uri="{FF2B5EF4-FFF2-40B4-BE49-F238E27FC236}">
                <a16:creationId xmlns:a16="http://schemas.microsoft.com/office/drawing/2014/main" id="{4AD56BE3-D0EE-4A33-ACDF-6C53E88FD6E2}"/>
              </a:ext>
            </a:extLst>
          </p:cNvPr>
          <p:cNvSpPr txBox="1"/>
          <p:nvPr/>
        </p:nvSpPr>
        <p:spPr>
          <a:xfrm>
            <a:off x="791065" y="1483740"/>
            <a:ext cx="10218576" cy="1446550"/>
          </a:xfrm>
          <a:prstGeom prst="rect">
            <a:avLst/>
          </a:prstGeom>
          <a:noFill/>
        </p:spPr>
        <p:txBody>
          <a:bodyPr wrap="square" rtlCol="0">
            <a:spAutoFit/>
          </a:bodyPr>
          <a:lstStyle/>
          <a:p>
            <a:r>
              <a:rPr lang="mi-NZ" sz="4400" dirty="0" err="1"/>
              <a:t>Conditions</a:t>
            </a:r>
            <a:r>
              <a:rPr lang="mi-NZ" sz="4400" dirty="0"/>
              <a:t> </a:t>
            </a:r>
            <a:r>
              <a:rPr lang="mi-NZ" sz="4400" dirty="0" err="1"/>
              <a:t>that</a:t>
            </a:r>
            <a:r>
              <a:rPr lang="mi-NZ" sz="4400" dirty="0"/>
              <a:t> </a:t>
            </a:r>
            <a:r>
              <a:rPr lang="mi-NZ" sz="4400" dirty="0" err="1"/>
              <a:t>people</a:t>
            </a:r>
            <a:r>
              <a:rPr lang="mi-NZ" sz="4400" dirty="0"/>
              <a:t> </a:t>
            </a:r>
            <a:r>
              <a:rPr lang="mi-NZ" sz="4400" dirty="0" err="1"/>
              <a:t>would</a:t>
            </a:r>
            <a:r>
              <a:rPr lang="mi-NZ" sz="4400" dirty="0"/>
              <a:t> </a:t>
            </a:r>
            <a:r>
              <a:rPr lang="mi-NZ" sz="4400" b="1" dirty="0" err="1"/>
              <a:t>least</a:t>
            </a:r>
            <a:r>
              <a:rPr lang="mi-NZ" sz="4400" b="1" dirty="0"/>
              <a:t> </a:t>
            </a:r>
            <a:r>
              <a:rPr lang="mi-NZ" sz="4400" b="1" dirty="0" err="1"/>
              <a:t>likely</a:t>
            </a:r>
            <a:r>
              <a:rPr lang="mi-NZ" sz="4400" b="1" dirty="0"/>
              <a:t> </a:t>
            </a:r>
            <a:r>
              <a:rPr lang="mi-NZ" sz="4400" dirty="0" err="1"/>
              <a:t>go</a:t>
            </a:r>
            <a:r>
              <a:rPr lang="mi-NZ" sz="4400" dirty="0"/>
              <a:t> to a </a:t>
            </a:r>
            <a:r>
              <a:rPr lang="mi-NZ" sz="4400" dirty="0" err="1"/>
              <a:t>pharmacy</a:t>
            </a:r>
            <a:r>
              <a:rPr lang="mi-NZ" sz="4400" dirty="0"/>
              <a:t> </a:t>
            </a:r>
            <a:r>
              <a:rPr lang="mi-NZ" sz="4400" dirty="0" err="1"/>
              <a:t>first</a:t>
            </a:r>
            <a:r>
              <a:rPr lang="mi-NZ" sz="4400" dirty="0"/>
              <a:t> for:</a:t>
            </a:r>
            <a:endParaRPr lang="en-NZ" sz="4400" dirty="0"/>
          </a:p>
        </p:txBody>
      </p:sp>
      <p:pic>
        <p:nvPicPr>
          <p:cNvPr id="5" name="Picture 4">
            <a:extLst>
              <a:ext uri="{FF2B5EF4-FFF2-40B4-BE49-F238E27FC236}">
                <a16:creationId xmlns:a16="http://schemas.microsoft.com/office/drawing/2014/main" id="{55D30C99-AF9D-4773-B264-EC8DF3349F81}"/>
              </a:ext>
            </a:extLst>
          </p:cNvPr>
          <p:cNvPicPr>
            <a:picLocks noChangeAspect="1"/>
          </p:cNvPicPr>
          <p:nvPr/>
        </p:nvPicPr>
        <p:blipFill>
          <a:blip r:embed="rId3"/>
          <a:stretch>
            <a:fillRect/>
          </a:stretch>
        </p:blipFill>
        <p:spPr>
          <a:xfrm>
            <a:off x="7648572" y="6075621"/>
            <a:ext cx="2192072" cy="472557"/>
          </a:xfrm>
          <a:prstGeom prst="rect">
            <a:avLst/>
          </a:prstGeom>
        </p:spPr>
      </p:pic>
      <p:pic>
        <p:nvPicPr>
          <p:cNvPr id="6" name="Picture 2" descr="National Hauora Coalition - NHC, New Zealand | Behance">
            <a:extLst>
              <a:ext uri="{FF2B5EF4-FFF2-40B4-BE49-F238E27FC236}">
                <a16:creationId xmlns:a16="http://schemas.microsoft.com/office/drawing/2014/main" id="{7D9DD531-77E2-4294-B2F2-311FA6059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4" t="29832" b="29786"/>
          <a:stretch/>
        </p:blipFill>
        <p:spPr bwMode="auto">
          <a:xfrm>
            <a:off x="9992026" y="6075621"/>
            <a:ext cx="2035230" cy="4682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99D1B4-ADEA-4A69-8FCE-ED25D8A9DE2D}"/>
              </a:ext>
            </a:extLst>
          </p:cNvPr>
          <p:cNvSpPr txBox="1"/>
          <p:nvPr/>
        </p:nvSpPr>
        <p:spPr>
          <a:xfrm>
            <a:off x="1121232" y="4722156"/>
            <a:ext cx="1343022" cy="646331"/>
          </a:xfrm>
          <a:prstGeom prst="rect">
            <a:avLst/>
          </a:prstGeom>
          <a:noFill/>
        </p:spPr>
        <p:txBody>
          <a:bodyPr wrap="square" rtlCol="0">
            <a:spAutoFit/>
          </a:bodyPr>
          <a:lstStyle/>
          <a:p>
            <a:r>
              <a:rPr lang="mi-NZ" dirty="0" err="1"/>
              <a:t>Low</a:t>
            </a:r>
            <a:r>
              <a:rPr lang="mi-NZ" dirty="0"/>
              <a:t> </a:t>
            </a:r>
            <a:r>
              <a:rPr lang="mi-NZ" dirty="0" err="1"/>
              <a:t>mood</a:t>
            </a:r>
            <a:r>
              <a:rPr lang="mi-NZ" dirty="0"/>
              <a:t> / </a:t>
            </a:r>
            <a:r>
              <a:rPr lang="mi-NZ" dirty="0" err="1"/>
              <a:t>depression</a:t>
            </a:r>
            <a:endParaRPr lang="en-NZ" dirty="0"/>
          </a:p>
        </p:txBody>
      </p:sp>
      <p:sp>
        <p:nvSpPr>
          <p:cNvPr id="15" name="TextBox 14">
            <a:extLst>
              <a:ext uri="{FF2B5EF4-FFF2-40B4-BE49-F238E27FC236}">
                <a16:creationId xmlns:a16="http://schemas.microsoft.com/office/drawing/2014/main" id="{0B4A4313-B93D-4E5D-A369-C7324225DEA3}"/>
              </a:ext>
            </a:extLst>
          </p:cNvPr>
          <p:cNvSpPr txBox="1"/>
          <p:nvPr/>
        </p:nvSpPr>
        <p:spPr>
          <a:xfrm>
            <a:off x="4057650" y="4722156"/>
            <a:ext cx="1219200" cy="646331"/>
          </a:xfrm>
          <a:prstGeom prst="rect">
            <a:avLst/>
          </a:prstGeom>
          <a:noFill/>
        </p:spPr>
        <p:txBody>
          <a:bodyPr wrap="square" rtlCol="0">
            <a:spAutoFit/>
          </a:bodyPr>
          <a:lstStyle/>
          <a:p>
            <a:pPr algn="ctr"/>
            <a:r>
              <a:rPr lang="mi-NZ" dirty="0" err="1"/>
              <a:t>Period</a:t>
            </a:r>
            <a:r>
              <a:rPr lang="mi-NZ" dirty="0"/>
              <a:t> </a:t>
            </a:r>
            <a:r>
              <a:rPr lang="mi-NZ" dirty="0" err="1"/>
              <a:t>pain</a:t>
            </a:r>
            <a:endParaRPr lang="en-NZ" dirty="0"/>
          </a:p>
        </p:txBody>
      </p:sp>
      <p:sp>
        <p:nvSpPr>
          <p:cNvPr id="16" name="TextBox 15">
            <a:extLst>
              <a:ext uri="{FF2B5EF4-FFF2-40B4-BE49-F238E27FC236}">
                <a16:creationId xmlns:a16="http://schemas.microsoft.com/office/drawing/2014/main" id="{A70447E8-B83E-4D47-962D-00402456A7C7}"/>
              </a:ext>
            </a:extLst>
          </p:cNvPr>
          <p:cNvSpPr txBox="1"/>
          <p:nvPr/>
        </p:nvSpPr>
        <p:spPr>
          <a:xfrm>
            <a:off x="6875976" y="4704770"/>
            <a:ext cx="1545191" cy="646331"/>
          </a:xfrm>
          <a:prstGeom prst="rect">
            <a:avLst/>
          </a:prstGeom>
          <a:noFill/>
        </p:spPr>
        <p:txBody>
          <a:bodyPr wrap="square" rtlCol="0">
            <a:spAutoFit/>
          </a:bodyPr>
          <a:lstStyle/>
          <a:p>
            <a:pPr algn="ctr"/>
            <a:r>
              <a:rPr lang="mi-NZ" dirty="0" err="1"/>
              <a:t>Haemorrhoids</a:t>
            </a:r>
            <a:r>
              <a:rPr lang="mi-NZ" dirty="0"/>
              <a:t> /</a:t>
            </a:r>
            <a:r>
              <a:rPr lang="mi-NZ" dirty="0" err="1"/>
              <a:t>piles</a:t>
            </a:r>
            <a:endParaRPr lang="en-NZ" dirty="0"/>
          </a:p>
        </p:txBody>
      </p:sp>
      <p:sp>
        <p:nvSpPr>
          <p:cNvPr id="17" name="TextBox 16">
            <a:extLst>
              <a:ext uri="{FF2B5EF4-FFF2-40B4-BE49-F238E27FC236}">
                <a16:creationId xmlns:a16="http://schemas.microsoft.com/office/drawing/2014/main" id="{058C7C52-8C11-4994-9411-AA1A9D3384F3}"/>
              </a:ext>
            </a:extLst>
          </p:cNvPr>
          <p:cNvSpPr txBox="1"/>
          <p:nvPr/>
        </p:nvSpPr>
        <p:spPr>
          <a:xfrm>
            <a:off x="9744075" y="4704770"/>
            <a:ext cx="1219200" cy="646331"/>
          </a:xfrm>
          <a:prstGeom prst="rect">
            <a:avLst/>
          </a:prstGeom>
          <a:noFill/>
        </p:spPr>
        <p:txBody>
          <a:bodyPr wrap="square" rtlCol="0">
            <a:spAutoFit/>
          </a:bodyPr>
          <a:lstStyle/>
          <a:p>
            <a:pPr algn="ctr"/>
            <a:r>
              <a:rPr lang="mi-NZ" dirty="0" err="1"/>
              <a:t>Birth</a:t>
            </a:r>
            <a:r>
              <a:rPr lang="mi-NZ" dirty="0"/>
              <a:t> </a:t>
            </a:r>
            <a:r>
              <a:rPr lang="mi-NZ" dirty="0" err="1"/>
              <a:t>control</a:t>
            </a:r>
            <a:endParaRPr lang="en-NZ" dirty="0"/>
          </a:p>
        </p:txBody>
      </p:sp>
      <p:pic>
        <p:nvPicPr>
          <p:cNvPr id="8" name="Graphic 7" descr="Water with solid fill">
            <a:extLst>
              <a:ext uri="{FF2B5EF4-FFF2-40B4-BE49-F238E27FC236}">
                <a16:creationId xmlns:a16="http://schemas.microsoft.com/office/drawing/2014/main" id="{DBFE5A74-45B2-47DD-BB4A-4F7A9AE5E6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543" y="3562933"/>
            <a:ext cx="914400" cy="914400"/>
          </a:xfrm>
          <a:prstGeom prst="rect">
            <a:avLst/>
          </a:prstGeom>
        </p:spPr>
      </p:pic>
      <p:pic>
        <p:nvPicPr>
          <p:cNvPr id="12" name="Graphic 11" descr="Lightning bolt with solid fill">
            <a:extLst>
              <a:ext uri="{FF2B5EF4-FFF2-40B4-BE49-F238E27FC236}">
                <a16:creationId xmlns:a16="http://schemas.microsoft.com/office/drawing/2014/main" id="{ABD07BAB-A804-47F9-91EE-B308B6463A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10050" y="3604674"/>
            <a:ext cx="914400" cy="914400"/>
          </a:xfrm>
          <a:prstGeom prst="rect">
            <a:avLst/>
          </a:prstGeom>
        </p:spPr>
      </p:pic>
      <p:pic>
        <p:nvPicPr>
          <p:cNvPr id="18" name="Graphic 17" descr="Toothpaste with solid fill">
            <a:extLst>
              <a:ext uri="{FF2B5EF4-FFF2-40B4-BE49-F238E27FC236}">
                <a16:creationId xmlns:a16="http://schemas.microsoft.com/office/drawing/2014/main" id="{37F68AA9-1FFD-4451-9B66-1D2B35C3DF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1372" y="3588555"/>
            <a:ext cx="914400" cy="914400"/>
          </a:xfrm>
          <a:prstGeom prst="rect">
            <a:avLst/>
          </a:prstGeom>
        </p:spPr>
      </p:pic>
      <p:pic>
        <p:nvPicPr>
          <p:cNvPr id="20" name="Graphic 19" descr="Medicine with solid fill">
            <a:extLst>
              <a:ext uri="{FF2B5EF4-FFF2-40B4-BE49-F238E27FC236}">
                <a16:creationId xmlns:a16="http://schemas.microsoft.com/office/drawing/2014/main" id="{7F29AECC-E9B5-44B5-9A18-0C0BC7C93C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96475" y="3562933"/>
            <a:ext cx="914400" cy="914400"/>
          </a:xfrm>
          <a:prstGeom prst="rect">
            <a:avLst/>
          </a:prstGeom>
        </p:spPr>
      </p:pic>
    </p:spTree>
    <p:extLst>
      <p:ext uri="{BB962C8B-B14F-4D97-AF65-F5344CB8AC3E}">
        <p14:creationId xmlns:p14="http://schemas.microsoft.com/office/powerpoint/2010/main" val="3741355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p:txBody>
          <a:bodyPr/>
          <a:lstStyle/>
          <a:p>
            <a:r>
              <a:rPr lang="en-NZ" b="1" dirty="0">
                <a:solidFill>
                  <a:srgbClr val="658C9A"/>
                </a:solidFill>
              </a:rPr>
              <a:t>The right environment is important</a:t>
            </a:r>
          </a:p>
        </p:txBody>
      </p:sp>
      <p:pic>
        <p:nvPicPr>
          <p:cNvPr id="5" name="Picture 4">
            <a:extLst>
              <a:ext uri="{FF2B5EF4-FFF2-40B4-BE49-F238E27FC236}">
                <a16:creationId xmlns:a16="http://schemas.microsoft.com/office/drawing/2014/main" id="{55D30C99-AF9D-4773-B264-EC8DF3349F81}"/>
              </a:ext>
            </a:extLst>
          </p:cNvPr>
          <p:cNvPicPr>
            <a:picLocks noChangeAspect="1"/>
          </p:cNvPicPr>
          <p:nvPr/>
        </p:nvPicPr>
        <p:blipFill>
          <a:blip r:embed="rId2"/>
          <a:stretch>
            <a:fillRect/>
          </a:stretch>
        </p:blipFill>
        <p:spPr>
          <a:xfrm>
            <a:off x="7648572" y="6075621"/>
            <a:ext cx="2192072" cy="472557"/>
          </a:xfrm>
          <a:prstGeom prst="rect">
            <a:avLst/>
          </a:prstGeom>
        </p:spPr>
      </p:pic>
      <p:pic>
        <p:nvPicPr>
          <p:cNvPr id="6" name="Picture 2" descr="National Hauora Coalition - NHC, New Zealand | Behance">
            <a:extLst>
              <a:ext uri="{FF2B5EF4-FFF2-40B4-BE49-F238E27FC236}">
                <a16:creationId xmlns:a16="http://schemas.microsoft.com/office/drawing/2014/main" id="{7D9DD531-77E2-4294-B2F2-311FA6059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 t="29832" b="29786"/>
          <a:stretch/>
        </p:blipFill>
        <p:spPr bwMode="auto">
          <a:xfrm>
            <a:off x="9992026" y="6075621"/>
            <a:ext cx="2035230" cy="468202"/>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5094CCB0-961A-47BD-9DB6-64BEB82B7D5F}"/>
              </a:ext>
            </a:extLst>
          </p:cNvPr>
          <p:cNvSpPr/>
          <p:nvPr/>
        </p:nvSpPr>
        <p:spPr>
          <a:xfrm>
            <a:off x="1035699" y="1940767"/>
            <a:ext cx="9069354" cy="2537927"/>
          </a:xfrm>
          <a:prstGeom prst="wedgeRoundRectCallout">
            <a:avLst>
              <a:gd name="adj1" fmla="val 57317"/>
              <a:gd name="adj2" fmla="val 99179"/>
              <a:gd name="adj3" fmla="val 16667"/>
            </a:avLst>
          </a:prstGeom>
          <a:solidFill>
            <a:srgbClr val="658C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bg1"/>
                </a:solidFill>
                <a:effectLst/>
                <a:latin typeface="NexusSerif"/>
              </a:rPr>
              <a:t>At the moment, you walk in the [pharmacy] door, and you're assaulted by the stink of perfume… When you have a pharmacist who goes out into the community and meets you in a comfortable setting, not surrounded by those bright lights and shiny shelves, you're more likely to listen to what they're saying, [and the] advice on product, than someone that </a:t>
            </a:r>
            <a:r>
              <a:rPr lang="en-US" sz="2400" b="0" i="0" dirty="0" err="1">
                <a:solidFill>
                  <a:schemeClr val="bg1"/>
                </a:solidFill>
                <a:effectLst/>
                <a:latin typeface="NexusSerif"/>
              </a:rPr>
              <a:t>kinda</a:t>
            </a:r>
            <a:r>
              <a:rPr lang="en-US" sz="2400" b="0" i="0" dirty="0">
                <a:solidFill>
                  <a:schemeClr val="bg1"/>
                </a:solidFill>
                <a:effectLst/>
                <a:latin typeface="NexusSerif"/>
              </a:rPr>
              <a:t> looks like a retail salesperson. </a:t>
            </a:r>
            <a:endParaRPr lang="en-NZ" sz="2400" dirty="0">
              <a:solidFill>
                <a:schemeClr val="bg1"/>
              </a:solidFill>
            </a:endParaRPr>
          </a:p>
        </p:txBody>
      </p:sp>
    </p:spTree>
    <p:extLst>
      <p:ext uri="{BB962C8B-B14F-4D97-AF65-F5344CB8AC3E}">
        <p14:creationId xmlns:p14="http://schemas.microsoft.com/office/powerpoint/2010/main" val="3244465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p:txBody>
          <a:bodyPr/>
          <a:lstStyle/>
          <a:p>
            <a:r>
              <a:rPr lang="en-NZ" b="1" dirty="0">
                <a:solidFill>
                  <a:srgbClr val="658C9A"/>
                </a:solidFill>
              </a:rPr>
              <a:t>Care needs to be clinically safe AND culturally safe</a:t>
            </a:r>
          </a:p>
        </p:txBody>
      </p:sp>
      <p:pic>
        <p:nvPicPr>
          <p:cNvPr id="5" name="Picture 4">
            <a:extLst>
              <a:ext uri="{FF2B5EF4-FFF2-40B4-BE49-F238E27FC236}">
                <a16:creationId xmlns:a16="http://schemas.microsoft.com/office/drawing/2014/main" id="{55D30C99-AF9D-4773-B264-EC8DF3349F81}"/>
              </a:ext>
            </a:extLst>
          </p:cNvPr>
          <p:cNvPicPr>
            <a:picLocks noChangeAspect="1"/>
          </p:cNvPicPr>
          <p:nvPr/>
        </p:nvPicPr>
        <p:blipFill>
          <a:blip r:embed="rId2"/>
          <a:stretch>
            <a:fillRect/>
          </a:stretch>
        </p:blipFill>
        <p:spPr>
          <a:xfrm>
            <a:off x="7648572" y="6075621"/>
            <a:ext cx="2192072" cy="472557"/>
          </a:xfrm>
          <a:prstGeom prst="rect">
            <a:avLst/>
          </a:prstGeom>
        </p:spPr>
      </p:pic>
      <p:pic>
        <p:nvPicPr>
          <p:cNvPr id="6" name="Picture 2" descr="National Hauora Coalition - NHC, New Zealand | Behance">
            <a:extLst>
              <a:ext uri="{FF2B5EF4-FFF2-40B4-BE49-F238E27FC236}">
                <a16:creationId xmlns:a16="http://schemas.microsoft.com/office/drawing/2014/main" id="{7D9DD531-77E2-4294-B2F2-311FA6059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 t="29832" b="29786"/>
          <a:stretch/>
        </p:blipFill>
        <p:spPr bwMode="auto">
          <a:xfrm>
            <a:off x="9992026" y="6075621"/>
            <a:ext cx="2035230" cy="468202"/>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5094CCB0-961A-47BD-9DB6-64BEB82B7D5F}"/>
              </a:ext>
            </a:extLst>
          </p:cNvPr>
          <p:cNvSpPr/>
          <p:nvPr/>
        </p:nvSpPr>
        <p:spPr>
          <a:xfrm>
            <a:off x="3517641" y="1791478"/>
            <a:ext cx="7996335" cy="2677885"/>
          </a:xfrm>
          <a:prstGeom prst="wedgeRoundRectCallout">
            <a:avLst>
              <a:gd name="adj1" fmla="val -68394"/>
              <a:gd name="adj2" fmla="val 113079"/>
              <a:gd name="adj3" fmla="val 16667"/>
            </a:avLst>
          </a:prstGeom>
          <a:solidFill>
            <a:srgbClr val="658C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bg1"/>
                </a:solidFill>
                <a:effectLst/>
                <a:latin typeface="NexusSerif"/>
              </a:rPr>
              <a:t>You can make it as accessible as you want. But if there’s </a:t>
            </a:r>
            <a:r>
              <a:rPr lang="en-US" sz="2400" b="0" i="0" dirty="0" err="1">
                <a:solidFill>
                  <a:schemeClr val="bg1"/>
                </a:solidFill>
                <a:effectLst/>
                <a:latin typeface="NexusSerif"/>
              </a:rPr>
              <a:t>mamae</a:t>
            </a:r>
            <a:r>
              <a:rPr lang="en-US" sz="2400" b="0" i="0" dirty="0">
                <a:solidFill>
                  <a:schemeClr val="bg1"/>
                </a:solidFill>
                <a:effectLst/>
                <a:latin typeface="NexusSerif"/>
              </a:rPr>
              <a:t> (pain) about going into the pharmacy shop, it'll always be there. I think, in terms of cultural safety, [pharmacists] would score low, but in terms of the ability to give a really good professional advice based on their tenure of their education I wouldn't have an issue with that.</a:t>
            </a:r>
            <a:endParaRPr lang="en-NZ" sz="2400" dirty="0">
              <a:solidFill>
                <a:schemeClr val="bg1"/>
              </a:solidFill>
            </a:endParaRPr>
          </a:p>
        </p:txBody>
      </p:sp>
    </p:spTree>
    <p:extLst>
      <p:ext uri="{BB962C8B-B14F-4D97-AF65-F5344CB8AC3E}">
        <p14:creationId xmlns:p14="http://schemas.microsoft.com/office/powerpoint/2010/main" val="1654470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3600" b="1"/>
              <a:t>What could equitable pharmacist primary care mental health services look like in Aotearoa?</a:t>
            </a:r>
          </a:p>
        </p:txBody>
      </p:sp>
      <p:pic>
        <p:nvPicPr>
          <p:cNvPr id="7" name="Picture 6" descr="A group of people working in a room&#10;&#10;Description automatically generated">
            <a:extLst>
              <a:ext uri="{FF2B5EF4-FFF2-40B4-BE49-F238E27FC236}">
                <a16:creationId xmlns:a16="http://schemas.microsoft.com/office/drawing/2014/main" id="{5FA1E664-2FA3-A6D3-F965-F19892EEC500}"/>
              </a:ext>
            </a:extLst>
          </p:cNvPr>
          <p:cNvPicPr>
            <a:picLocks noChangeAspect="1"/>
          </p:cNvPicPr>
          <p:nvPr/>
        </p:nvPicPr>
        <p:blipFill rotWithShape="1">
          <a:blip r:embed="rId3">
            <a:extLst>
              <a:ext uri="{28A0092B-C50C-407E-A947-70E740481C1C}">
                <a14:useLocalDpi xmlns:a14="http://schemas.microsoft.com/office/drawing/2010/main" val="0"/>
              </a:ext>
            </a:extLst>
          </a:blip>
          <a:srcRect l="2" t="4518" r="-3" b="2220"/>
          <a:stretch/>
        </p:blipFill>
        <p:spPr>
          <a:xfrm>
            <a:off x="4921393" y="79749"/>
            <a:ext cx="7182495" cy="6698502"/>
          </a:xfrm>
          <a:prstGeom prst="rect">
            <a:avLst/>
          </a:prstGeom>
        </p:spPr>
      </p:pic>
    </p:spTree>
    <p:extLst>
      <p:ext uri="{BB962C8B-B14F-4D97-AF65-F5344CB8AC3E}">
        <p14:creationId xmlns:p14="http://schemas.microsoft.com/office/powerpoint/2010/main" val="77332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light bulbs with a question mark in the middle&#10;&#10;Description automatically generated">
            <a:extLst>
              <a:ext uri="{FF2B5EF4-FFF2-40B4-BE49-F238E27FC236}">
                <a16:creationId xmlns:a16="http://schemas.microsoft.com/office/drawing/2014/main" id="{EF795EEC-A5DF-44FC-4BBC-5B84B0D64A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450" b="17627"/>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0FD50E-2210-5F93-4FA7-4A2E02480E38}"/>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solidFill>
                  <a:schemeClr val="bg1"/>
                </a:solidFill>
              </a:rPr>
              <a:t>Questions?</a:t>
            </a:r>
          </a:p>
        </p:txBody>
      </p:sp>
    </p:spTree>
    <p:extLst>
      <p:ext uri="{BB962C8B-B14F-4D97-AF65-F5344CB8AC3E}">
        <p14:creationId xmlns:p14="http://schemas.microsoft.com/office/powerpoint/2010/main" val="103063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a:xfrm>
            <a:off x="640080" y="325369"/>
            <a:ext cx="4368602" cy="1956841"/>
          </a:xfrm>
        </p:spPr>
        <p:txBody>
          <a:bodyPr anchor="b">
            <a:normAutofit/>
          </a:bodyPr>
          <a:lstStyle/>
          <a:p>
            <a:r>
              <a:rPr lang="en-NZ" sz="5400" b="1">
                <a:latin typeface="+mn-lt"/>
              </a:rPr>
              <a:t>Objectives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1743E1-E409-48D1-BB6D-ABFE3454D875}"/>
              </a:ext>
            </a:extLst>
          </p:cNvPr>
          <p:cNvSpPr>
            <a:spLocks noGrp="1"/>
          </p:cNvSpPr>
          <p:nvPr>
            <p:ph idx="1"/>
          </p:nvPr>
        </p:nvSpPr>
        <p:spPr>
          <a:xfrm>
            <a:off x="640080" y="2872899"/>
            <a:ext cx="4243589" cy="3320668"/>
          </a:xfrm>
        </p:spPr>
        <p:txBody>
          <a:bodyPr>
            <a:normAutofit/>
          </a:bodyPr>
          <a:lstStyle/>
          <a:p>
            <a:r>
              <a:rPr lang="en-NZ" sz="2200"/>
              <a:t>Equitable access to mental health medicines in older age</a:t>
            </a:r>
          </a:p>
          <a:p>
            <a:r>
              <a:rPr lang="en-NZ" sz="2200"/>
              <a:t>Medicines adherence</a:t>
            </a:r>
          </a:p>
          <a:p>
            <a:r>
              <a:rPr lang="en-NZ" sz="2200"/>
              <a:t>Potential for pharmacist mental health care in primary care </a:t>
            </a:r>
          </a:p>
          <a:p>
            <a:r>
              <a:rPr lang="en-NZ" sz="2200"/>
              <a:t>Discussion</a:t>
            </a:r>
          </a:p>
        </p:txBody>
      </p:sp>
      <p:pic>
        <p:nvPicPr>
          <p:cNvPr id="7" name="Picture 6" descr="A pile of pills and tablets&#10;&#10;Description automatically generated">
            <a:extLst>
              <a:ext uri="{FF2B5EF4-FFF2-40B4-BE49-F238E27FC236}">
                <a16:creationId xmlns:a16="http://schemas.microsoft.com/office/drawing/2014/main" id="{5216BAC4-577F-D7A6-0AA7-0ACDDD4973EF}"/>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7647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05A5-A869-5988-04C2-3734339DB297}"/>
              </a:ext>
            </a:extLst>
          </p:cNvPr>
          <p:cNvSpPr>
            <a:spLocks noGrp="1"/>
          </p:cNvSpPr>
          <p:nvPr>
            <p:ph type="title"/>
          </p:nvPr>
        </p:nvSpPr>
        <p:spPr/>
        <p:txBody>
          <a:bodyPr/>
          <a:lstStyle/>
          <a:p>
            <a:r>
              <a:rPr lang="en-NZ" dirty="0"/>
              <a:t>References</a:t>
            </a:r>
          </a:p>
        </p:txBody>
      </p:sp>
      <p:sp>
        <p:nvSpPr>
          <p:cNvPr id="3" name="Content Placeholder 2">
            <a:extLst>
              <a:ext uri="{FF2B5EF4-FFF2-40B4-BE49-F238E27FC236}">
                <a16:creationId xmlns:a16="http://schemas.microsoft.com/office/drawing/2014/main" id="{C9099274-57BA-3A2E-824A-FBA4775E90DF}"/>
              </a:ext>
            </a:extLst>
          </p:cNvPr>
          <p:cNvSpPr>
            <a:spLocks noGrp="1"/>
          </p:cNvSpPr>
          <p:nvPr>
            <p:ph idx="1"/>
          </p:nvPr>
        </p:nvSpPr>
        <p:spPr/>
        <p:txBody>
          <a:bodyPr>
            <a:noAutofit/>
          </a:bodyPr>
          <a:lstStyle/>
          <a:p>
            <a:pPr marL="0" indent="0">
              <a:buNone/>
            </a:pPr>
            <a:r>
              <a:rPr lang="en-NZ" sz="1200" dirty="0"/>
              <a:t>1. Metcalfe S, Beyene K, </a:t>
            </a:r>
            <a:r>
              <a:rPr lang="en-NZ" sz="1200" dirty="0" err="1"/>
              <a:t>Urlich</a:t>
            </a:r>
            <a:r>
              <a:rPr lang="en-NZ" sz="1200" dirty="0"/>
              <a:t> J, Jones R, Proffitt C, Harrison J, et al. Te Wero </a:t>
            </a:r>
            <a:r>
              <a:rPr lang="en-NZ" sz="1200" dirty="0" err="1"/>
              <a:t>tonu</a:t>
            </a:r>
            <a:r>
              <a:rPr lang="en-NZ" sz="1200" dirty="0"/>
              <a:t>—the challenge continues: Māori access to medicines 2006/07–2012/13 update. New Zealand Medical Journal. 2018;131(1485). </a:t>
            </a:r>
          </a:p>
          <a:p>
            <a:pPr marL="0" indent="0">
              <a:buNone/>
            </a:pPr>
            <a:r>
              <a:rPr lang="en-NZ" sz="1200" dirty="0"/>
              <a:t>2 - https://www.hqsc.govt.nz/our-data/atlas-of-healthcare-variation/mental-health-in-primary-care/</a:t>
            </a:r>
          </a:p>
          <a:p>
            <a:pPr marL="0" indent="0">
              <a:buNone/>
            </a:pPr>
            <a:r>
              <a:rPr lang="en-NZ" sz="1200" dirty="0"/>
              <a:t>3 - Hikaka, J., Jones, R., Hughes, C. et al. Ethnic Variations in the Quality Use of Medicines in Older Adults: Māori and Non-Māori in Aotearoa New Zealand. Drugs Aging 38, 205–217 (2021). https://doi-org.ezproxy.auckland.ac.nz/10.1007/s40266-020-00828-0</a:t>
            </a:r>
          </a:p>
          <a:p>
            <a:pPr marL="0" indent="0">
              <a:buNone/>
            </a:pPr>
            <a:r>
              <a:rPr lang="en-NZ" sz="1200" dirty="0"/>
              <a:t>4 – rates of anxiety and </a:t>
            </a:r>
            <a:r>
              <a:rPr lang="en-NZ" sz="1200" dirty="0" err="1"/>
              <a:t>depressionBaxter</a:t>
            </a:r>
            <a:r>
              <a:rPr lang="en-NZ" sz="1200" dirty="0"/>
              <a:t> J. Mental health: psychiatric disorder and suicide. In: Hauora: Māori Standards of Health IV: a study of the years 2000–2005, 4th </a:t>
            </a:r>
            <a:r>
              <a:rPr lang="en-NZ" sz="1200" dirty="0" err="1"/>
              <a:t>edn</a:t>
            </a:r>
            <a:r>
              <a:rPr lang="en-NZ" sz="1200" dirty="0"/>
              <a:t>. Wellington: Te </a:t>
            </a:r>
            <a:r>
              <a:rPr lang="en-NZ" sz="1200" dirty="0" err="1"/>
              <a:t>Rōpū</a:t>
            </a:r>
            <a:r>
              <a:rPr lang="en-NZ" sz="1200" dirty="0"/>
              <a:t> </a:t>
            </a:r>
            <a:r>
              <a:rPr lang="en-NZ" sz="1200" dirty="0" err="1"/>
              <a:t>Rangahau</a:t>
            </a:r>
            <a:r>
              <a:rPr lang="en-NZ" sz="1200" dirty="0"/>
              <a:t> Hauora a </a:t>
            </a:r>
            <a:r>
              <a:rPr lang="en-NZ" sz="1200" dirty="0" err="1"/>
              <a:t>Eru</a:t>
            </a:r>
            <a:r>
              <a:rPr lang="en-NZ" sz="1200" dirty="0"/>
              <a:t> </a:t>
            </a:r>
            <a:r>
              <a:rPr lang="en-NZ" sz="1200" dirty="0" err="1"/>
              <a:t>Pōmare</a:t>
            </a:r>
            <a:r>
              <a:rPr lang="en-NZ" sz="1200" dirty="0"/>
              <a:t>; 2007.</a:t>
            </a:r>
          </a:p>
          <a:p>
            <a:pPr marL="0" indent="0">
              <a:buNone/>
            </a:pPr>
            <a:r>
              <a:rPr lang="en-NZ" sz="1200" dirty="0"/>
              <a:t>5. Cheung G, To E, Rivera-Rodriguez C, Ma'u E, Chan AHY, Ryan B, Cullum S. Dementia prevalence estimation among the main ethnic groups in New Zealand: a population-based descriptive study of routinely collected health data. BMJ Open. 2022 Sep 7;12(9):e062304. </a:t>
            </a:r>
            <a:r>
              <a:rPr lang="en-NZ" sz="1200" dirty="0" err="1"/>
              <a:t>doi</a:t>
            </a:r>
            <a:r>
              <a:rPr lang="en-NZ" sz="1200" dirty="0"/>
              <a:t>: 10.1136/bmjopen-2022-062304.</a:t>
            </a:r>
          </a:p>
          <a:p>
            <a:pPr marL="0" indent="0">
              <a:buNone/>
            </a:pPr>
            <a:r>
              <a:rPr lang="en-NZ" sz="1200" dirty="0"/>
              <a:t>6. Ma'u E, Cullum S, Cheung G, Livingston G, </a:t>
            </a:r>
            <a:r>
              <a:rPr lang="en-NZ" sz="1200" dirty="0" err="1"/>
              <a:t>Mukadam</a:t>
            </a:r>
            <a:r>
              <a:rPr lang="en-NZ" sz="1200" dirty="0"/>
              <a:t> N. Differences in the potential for dementia prevention between major ethnic groups within one country: A cross sectional analysis of population attributable fraction of potentially modifiable risk factors in New Zealand. Lancet Reg Health West Pac. 2021 Jul 5;13:100191. </a:t>
            </a:r>
            <a:r>
              <a:rPr lang="en-NZ" sz="1200" dirty="0" err="1"/>
              <a:t>doi</a:t>
            </a:r>
            <a:r>
              <a:rPr lang="en-NZ" sz="1200" dirty="0"/>
              <a:t>: 10.1016/j.lanwpc.2021.100191.</a:t>
            </a:r>
          </a:p>
          <a:p>
            <a:pPr marL="0" indent="0">
              <a:buNone/>
            </a:pPr>
            <a:r>
              <a:rPr lang="en-NZ" sz="1200" dirty="0"/>
              <a:t>7. Cullum S, et al. Predictors of mortality in </a:t>
            </a:r>
            <a:r>
              <a:rPr lang="en-NZ" sz="1200" dirty="0" err="1"/>
              <a:t>Maori</a:t>
            </a:r>
            <a:r>
              <a:rPr lang="en-NZ" sz="1200" dirty="0"/>
              <a:t>, Pacific Island, and European patients diagnosed with dementia at a New Zealand Memory Service. Int J </a:t>
            </a:r>
            <a:r>
              <a:rPr lang="en-NZ" sz="1200" dirty="0" err="1"/>
              <a:t>Geriatr</a:t>
            </a:r>
            <a:r>
              <a:rPr lang="en-NZ" sz="1200" dirty="0"/>
              <a:t> Psychiatry. 2020;35(5):516–24. https://doi-org.ezproxy.auckland.ac.nz/10.1002/gps.5266.</a:t>
            </a:r>
          </a:p>
          <a:p>
            <a:pPr marL="0" indent="0">
              <a:buNone/>
            </a:pPr>
            <a:r>
              <a:rPr lang="en-NZ" sz="1200" dirty="0"/>
              <a:t>8. Chan AHY, Hikaka JA, To E, Cullum S, Ma'u E, Ryan B, Rivera-Rodriguez C, Cheung G. Anti-dementia medication use in Aotearoa New Zealand: An exploratory study using health data from the Integrated Data Infrastructure (IDI). </a:t>
            </a:r>
            <a:r>
              <a:rPr lang="en-NZ" sz="1200" dirty="0" err="1"/>
              <a:t>Aust</a:t>
            </a:r>
            <a:r>
              <a:rPr lang="en-NZ" sz="1200" dirty="0"/>
              <a:t> N Z J Psychiatry. 2023 Jun;57(6):895-903. </a:t>
            </a:r>
            <a:r>
              <a:rPr lang="en-NZ" sz="1200" dirty="0" err="1"/>
              <a:t>doi</a:t>
            </a:r>
            <a:r>
              <a:rPr lang="en-NZ" sz="1200" dirty="0"/>
              <a:t>: 10.1177/00048674221121091.</a:t>
            </a:r>
          </a:p>
          <a:p>
            <a:pPr marL="0" indent="0">
              <a:buNone/>
            </a:pPr>
            <a:r>
              <a:rPr lang="en-NZ" sz="1200" dirty="0"/>
              <a:t>9. Hikaka J, Parore N, Haua R, Anderson A, Hudson M, McIntosh B, Pewhairangi K, Brown R. Māori, pharmacists, and medicines adherence–A mixed methods study exploring indigenous experiences of taking medicines ‘as </a:t>
            </a:r>
            <a:r>
              <a:rPr lang="en-NZ" sz="1200" dirty="0" err="1"/>
              <a:t>prescribed’and</a:t>
            </a:r>
            <a:r>
              <a:rPr lang="en-NZ" sz="1200" dirty="0"/>
              <a:t> mechanisms of support. Exploratory Research in Clinical and Social Pharmacy. 2022 Sep 1;7:100175.</a:t>
            </a:r>
          </a:p>
          <a:p>
            <a:pPr marL="0" indent="0">
              <a:buNone/>
            </a:pPr>
            <a:r>
              <a:rPr lang="en-NZ" sz="1200" dirty="0"/>
              <a:t>10. Hikaka J, Haua R, Parore N, McIntosh B, Anderson A, Pewhairangi K, Brown R. Designing for health equity: A mixed method study exploring community experiences and perceptions of pharmacists' role in minor ailment care. Research in Social and Administrative Pharmacy. 2023 Apr 1;19(4):643-52.</a:t>
            </a:r>
          </a:p>
        </p:txBody>
      </p:sp>
    </p:spTree>
    <p:extLst>
      <p:ext uri="{BB962C8B-B14F-4D97-AF65-F5344CB8AC3E}">
        <p14:creationId xmlns:p14="http://schemas.microsoft.com/office/powerpoint/2010/main" val="347817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3B629-6435-4161-BAA6-6212355348BA}"/>
              </a:ext>
            </a:extLst>
          </p:cNvPr>
          <p:cNvSpPr>
            <a:spLocks noGrp="1"/>
          </p:cNvSpPr>
          <p:nvPr>
            <p:ph type="title"/>
          </p:nvPr>
        </p:nvSpPr>
        <p:spPr>
          <a:xfrm>
            <a:off x="6739128" y="638089"/>
            <a:ext cx="4818888" cy="1476801"/>
          </a:xfrm>
        </p:spPr>
        <p:txBody>
          <a:bodyPr anchor="b">
            <a:normAutofit/>
          </a:bodyPr>
          <a:lstStyle/>
          <a:p>
            <a:r>
              <a:rPr lang="en-NZ" sz="3800" b="1">
                <a:latin typeface="+mn-lt"/>
              </a:rPr>
              <a:t>Equity of access to MH medicines by ethnicity</a:t>
            </a:r>
          </a:p>
        </p:txBody>
      </p:sp>
      <p:pic>
        <p:nvPicPr>
          <p:cNvPr id="5" name="Content Placeholder 4" descr="A pile of pills on a table&#10;&#10;Description automatically generated">
            <a:extLst>
              <a:ext uri="{FF2B5EF4-FFF2-40B4-BE49-F238E27FC236}">
                <a16:creationId xmlns:a16="http://schemas.microsoft.com/office/drawing/2014/main" id="{7CAD1D9D-C862-8668-66B6-CEBDA211DE18}"/>
              </a:ext>
            </a:extLst>
          </p:cNvPr>
          <p:cNvPicPr>
            <a:picLocks noChangeAspect="1"/>
          </p:cNvPicPr>
          <p:nvPr/>
        </p:nvPicPr>
        <p:blipFill rotWithShape="1">
          <a:blip r:embed="rId3">
            <a:extLst>
              <a:ext uri="{28A0092B-C50C-407E-A947-70E740481C1C}">
                <a14:useLocalDpi xmlns:a14="http://schemas.microsoft.com/office/drawing/2010/main" val="0"/>
              </a:ext>
            </a:extLst>
          </a:blip>
          <a:srcRect r="-3" b="1736"/>
          <a:stretch/>
        </p:blipFill>
        <p:spPr>
          <a:xfrm>
            <a:off x="630936" y="699516"/>
            <a:ext cx="5458968" cy="5364019"/>
          </a:xfrm>
          <a:prstGeom prst="rect">
            <a:avLst/>
          </a:prstGeom>
        </p:spPr>
      </p:pic>
      <p:sp>
        <p:nvSpPr>
          <p:cNvPr id="2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278020F-A84C-0D8D-B388-D5C66069EB06}"/>
              </a:ext>
            </a:extLst>
          </p:cNvPr>
          <p:cNvSpPr>
            <a:spLocks noGrp="1"/>
          </p:cNvSpPr>
          <p:nvPr>
            <p:ph idx="1"/>
          </p:nvPr>
        </p:nvSpPr>
        <p:spPr>
          <a:xfrm>
            <a:off x="6739128" y="2664886"/>
            <a:ext cx="4818888" cy="3550789"/>
          </a:xfrm>
        </p:spPr>
        <p:txBody>
          <a:bodyPr anchor="t">
            <a:normAutofit/>
          </a:bodyPr>
          <a:lstStyle/>
          <a:p>
            <a:r>
              <a:rPr lang="en-US" sz="2200" dirty="0"/>
              <a:t>Inequity in access to medicines</a:t>
            </a:r>
            <a:r>
              <a:rPr lang="en-US" sz="2200" baseline="30000" dirty="0"/>
              <a:t>1</a:t>
            </a:r>
            <a:endParaRPr lang="en-US" sz="2200" dirty="0"/>
          </a:p>
          <a:p>
            <a:endParaRPr lang="en-US" sz="2200" dirty="0"/>
          </a:p>
          <a:p>
            <a:r>
              <a:rPr lang="en-US" sz="2200" dirty="0"/>
              <a:t>And we also know that there is ethnic variation in mental health medicines</a:t>
            </a:r>
          </a:p>
          <a:p>
            <a:endParaRPr lang="en-US" sz="2200" dirty="0"/>
          </a:p>
        </p:txBody>
      </p:sp>
    </p:spTree>
    <p:extLst>
      <p:ext uri="{BB962C8B-B14F-4D97-AF65-F5344CB8AC3E}">
        <p14:creationId xmlns:p14="http://schemas.microsoft.com/office/powerpoint/2010/main" val="338933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01321-A51E-94CB-5526-C9B9282B821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Depression and age</a:t>
            </a:r>
          </a:p>
        </p:txBody>
      </p:sp>
      <p:pic>
        <p:nvPicPr>
          <p:cNvPr id="5" name="Content Placeholder 4">
            <a:extLst>
              <a:ext uri="{FF2B5EF4-FFF2-40B4-BE49-F238E27FC236}">
                <a16:creationId xmlns:a16="http://schemas.microsoft.com/office/drawing/2014/main" id="{09014FA2-3529-6B22-FF39-DE5755D00737}"/>
              </a:ext>
            </a:extLst>
          </p:cNvPr>
          <p:cNvPicPr>
            <a:picLocks noGrp="1" noChangeAspect="1"/>
          </p:cNvPicPr>
          <p:nvPr>
            <p:ph idx="1"/>
          </p:nvPr>
        </p:nvPicPr>
        <p:blipFill rotWithShape="1">
          <a:blip r:embed="rId3"/>
          <a:srcRect t="4467" b="5643"/>
          <a:stretch/>
        </p:blipFill>
        <p:spPr>
          <a:xfrm>
            <a:off x="2046046" y="1675227"/>
            <a:ext cx="8099908" cy="4394199"/>
          </a:xfrm>
          <a:prstGeom prst="rect">
            <a:avLst/>
          </a:prstGeom>
        </p:spPr>
      </p:pic>
      <p:sp>
        <p:nvSpPr>
          <p:cNvPr id="6" name="TextBox 5">
            <a:extLst>
              <a:ext uri="{FF2B5EF4-FFF2-40B4-BE49-F238E27FC236}">
                <a16:creationId xmlns:a16="http://schemas.microsoft.com/office/drawing/2014/main" id="{BF294F86-D7DE-755B-A336-67489533BCDF}"/>
              </a:ext>
            </a:extLst>
          </p:cNvPr>
          <p:cNvSpPr txBox="1"/>
          <p:nvPr/>
        </p:nvSpPr>
        <p:spPr>
          <a:xfrm>
            <a:off x="244548" y="6206248"/>
            <a:ext cx="3381153" cy="369332"/>
          </a:xfrm>
          <a:prstGeom prst="rect">
            <a:avLst/>
          </a:prstGeom>
          <a:solidFill>
            <a:schemeClr val="accent4">
              <a:lumMod val="40000"/>
              <a:lumOff val="60000"/>
            </a:schemeClr>
          </a:solidFill>
        </p:spPr>
        <p:txBody>
          <a:bodyPr wrap="square" rtlCol="0">
            <a:spAutoFit/>
          </a:bodyPr>
          <a:lstStyle/>
          <a:p>
            <a:r>
              <a:rPr lang="mi-NZ" sz="1800" dirty="0">
                <a:effectLst/>
                <a:latin typeface="Calibri" panose="020F0502020204030204" pitchFamily="34" charset="0"/>
                <a:ea typeface="Calibri" panose="020F0502020204030204" pitchFamily="34" charset="0"/>
                <a:cs typeface="Times New Roman" panose="02020603050405020304" pitchFamily="18" charset="0"/>
              </a:rPr>
              <a:t>https://epic.akohiringa.co.nz/</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636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DBDE1-6D37-74A0-E30F-B10A933D01D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Depression and ethnicity</a:t>
            </a:r>
          </a:p>
        </p:txBody>
      </p:sp>
      <p:pic>
        <p:nvPicPr>
          <p:cNvPr id="5" name="Content Placeholder 4">
            <a:extLst>
              <a:ext uri="{FF2B5EF4-FFF2-40B4-BE49-F238E27FC236}">
                <a16:creationId xmlns:a16="http://schemas.microsoft.com/office/drawing/2014/main" id="{08898EF4-F4F1-A793-08BD-C494E19AC160}"/>
              </a:ext>
            </a:extLst>
          </p:cNvPr>
          <p:cNvPicPr>
            <a:picLocks noGrp="1" noChangeAspect="1"/>
          </p:cNvPicPr>
          <p:nvPr>
            <p:ph idx="1"/>
          </p:nvPr>
        </p:nvPicPr>
        <p:blipFill rotWithShape="1">
          <a:blip r:embed="rId2"/>
          <a:srcRect t="3737"/>
          <a:stretch/>
        </p:blipFill>
        <p:spPr>
          <a:xfrm>
            <a:off x="2676390" y="1839433"/>
            <a:ext cx="6839219" cy="4229993"/>
          </a:xfrm>
          <a:prstGeom prst="rect">
            <a:avLst/>
          </a:prstGeom>
        </p:spPr>
      </p:pic>
    </p:spTree>
    <p:extLst>
      <p:ext uri="{BB962C8B-B14F-4D97-AF65-F5344CB8AC3E}">
        <p14:creationId xmlns:p14="http://schemas.microsoft.com/office/powerpoint/2010/main" val="234559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0CD31-A75E-D634-7501-BE6AAF1DDC7E}"/>
              </a:ext>
            </a:extLst>
          </p:cNvPr>
          <p:cNvSpPr>
            <a:spLocks noGrp="1"/>
          </p:cNvSpPr>
          <p:nvPr>
            <p:ph type="title"/>
          </p:nvPr>
        </p:nvSpPr>
        <p:spPr>
          <a:xfrm>
            <a:off x="7320466" y="609600"/>
            <a:ext cx="4140014" cy="1330839"/>
          </a:xfrm>
        </p:spPr>
        <p:txBody>
          <a:bodyPr>
            <a:normAutofit/>
          </a:bodyPr>
          <a:lstStyle/>
          <a:p>
            <a:r>
              <a:rPr lang="en-NZ" dirty="0"/>
              <a:t>Depression</a:t>
            </a:r>
          </a:p>
        </p:txBody>
      </p:sp>
      <p:pic>
        <p:nvPicPr>
          <p:cNvPr id="5" name="Content Placeholder 4" descr="A group of people standing in a circle&#10;&#10;Description automatically generated">
            <a:extLst>
              <a:ext uri="{FF2B5EF4-FFF2-40B4-BE49-F238E27FC236}">
                <a16:creationId xmlns:a16="http://schemas.microsoft.com/office/drawing/2014/main" id="{DDFD76D2-D199-7DB0-AEB7-940DC6F6C797}"/>
              </a:ext>
            </a:extLst>
          </p:cNvPr>
          <p:cNvPicPr>
            <a:picLocks noChangeAspect="1"/>
          </p:cNvPicPr>
          <p:nvPr/>
        </p:nvPicPr>
        <p:blipFill rotWithShape="1">
          <a:blip r:embed="rId3">
            <a:extLst>
              <a:ext uri="{28A0092B-C50C-407E-A947-70E740481C1C}">
                <a14:useLocalDpi xmlns:a14="http://schemas.microsoft.com/office/drawing/2010/main" val="0"/>
              </a:ext>
            </a:extLst>
          </a:blip>
          <a:srcRect r="-2" b="2018"/>
          <a:stretch/>
        </p:blipFill>
        <p:spPr>
          <a:xfrm>
            <a:off x="53160" y="47850"/>
            <a:ext cx="6901711" cy="6762297"/>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34301CD6-5D8C-4272-8B99-3A5615AA66C1}"/>
              </a:ext>
            </a:extLst>
          </p:cNvPr>
          <p:cNvSpPr>
            <a:spLocks noGrp="1"/>
          </p:cNvSpPr>
          <p:nvPr>
            <p:ph idx="1"/>
          </p:nvPr>
        </p:nvSpPr>
        <p:spPr>
          <a:xfrm>
            <a:off x="7320465" y="2194102"/>
            <a:ext cx="4140013" cy="3908586"/>
          </a:xfrm>
        </p:spPr>
        <p:txBody>
          <a:bodyPr>
            <a:normAutofit lnSpcReduction="10000"/>
          </a:bodyPr>
          <a:lstStyle/>
          <a:p>
            <a:pPr marL="0" indent="0">
              <a:buNone/>
            </a:pPr>
            <a:r>
              <a:rPr lang="en-US" sz="2000" dirty="0"/>
              <a:t>Māori had lower rates of any dispensing as well as repeat dispensing</a:t>
            </a:r>
            <a:r>
              <a:rPr lang="en-US" sz="2000" baseline="30000" dirty="0"/>
              <a:t>2,3</a:t>
            </a:r>
            <a:endParaRPr lang="en-US" sz="2000" dirty="0"/>
          </a:p>
          <a:p>
            <a:pPr marL="0" indent="0">
              <a:buNone/>
            </a:pPr>
            <a:endParaRPr lang="en-US" sz="2000" dirty="0"/>
          </a:p>
          <a:p>
            <a:pPr marL="0" indent="0">
              <a:buNone/>
            </a:pPr>
            <a:r>
              <a:rPr lang="en-US" sz="2000" dirty="0"/>
              <a:t>Similar to international findings</a:t>
            </a:r>
            <a:r>
              <a:rPr lang="en-US" sz="2000" baseline="30000" dirty="0"/>
              <a:t>3</a:t>
            </a:r>
          </a:p>
          <a:p>
            <a:pPr marL="0" indent="0">
              <a:buNone/>
            </a:pPr>
            <a:endParaRPr lang="en-US" sz="2000" baseline="30000" dirty="0"/>
          </a:p>
          <a:p>
            <a:pPr marL="0" indent="0">
              <a:buNone/>
            </a:pPr>
            <a:r>
              <a:rPr lang="en-US" sz="2000" dirty="0"/>
              <a:t>Variation in anxiolytic/hypnotic use</a:t>
            </a:r>
            <a:r>
              <a:rPr lang="en-US" sz="2000" baseline="30000" dirty="0"/>
              <a:t>2,3</a:t>
            </a:r>
          </a:p>
          <a:p>
            <a:pPr marL="0" indent="0">
              <a:buNone/>
            </a:pPr>
            <a:endParaRPr lang="en-US" sz="2000" dirty="0"/>
          </a:p>
          <a:p>
            <a:pPr marL="0" indent="0">
              <a:buNone/>
            </a:pPr>
            <a:r>
              <a:rPr lang="en-US" sz="2000" dirty="0"/>
              <a:t>Māori have higher rates depression and anxiety</a:t>
            </a:r>
            <a:r>
              <a:rPr lang="en-US" sz="2000" baseline="30000" dirty="0"/>
              <a:t>4</a:t>
            </a:r>
          </a:p>
          <a:p>
            <a:pPr marL="0" indent="0">
              <a:buNone/>
            </a:pPr>
            <a:endParaRPr lang="en-US" sz="2000" baseline="30000" dirty="0"/>
          </a:p>
          <a:p>
            <a:pPr marL="0" indent="0">
              <a:buNone/>
            </a:pPr>
            <a:r>
              <a:rPr lang="en-US" sz="2000" dirty="0"/>
              <a:t>Reasons for variation?</a:t>
            </a:r>
          </a:p>
        </p:txBody>
      </p:sp>
    </p:spTree>
    <p:extLst>
      <p:ext uri="{BB962C8B-B14F-4D97-AF65-F5344CB8AC3E}">
        <p14:creationId xmlns:p14="http://schemas.microsoft.com/office/powerpoint/2010/main" val="259947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796D8-70B6-1624-F37B-F91BAF3A03C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Antipsychotics and age</a:t>
            </a:r>
          </a:p>
        </p:txBody>
      </p:sp>
      <p:pic>
        <p:nvPicPr>
          <p:cNvPr id="5" name="Content Placeholder 4">
            <a:extLst>
              <a:ext uri="{FF2B5EF4-FFF2-40B4-BE49-F238E27FC236}">
                <a16:creationId xmlns:a16="http://schemas.microsoft.com/office/drawing/2014/main" id="{28553ABB-78B9-C589-3842-56AB92A2B0A0}"/>
              </a:ext>
            </a:extLst>
          </p:cNvPr>
          <p:cNvPicPr>
            <a:picLocks noGrp="1" noChangeAspect="1"/>
          </p:cNvPicPr>
          <p:nvPr>
            <p:ph idx="1"/>
          </p:nvPr>
        </p:nvPicPr>
        <p:blipFill>
          <a:blip r:embed="rId2"/>
          <a:stretch>
            <a:fillRect/>
          </a:stretch>
        </p:blipFill>
        <p:spPr>
          <a:xfrm>
            <a:off x="2622324" y="1675227"/>
            <a:ext cx="6947351" cy="4394199"/>
          </a:xfrm>
          <a:prstGeom prst="rect">
            <a:avLst/>
          </a:prstGeom>
        </p:spPr>
      </p:pic>
    </p:spTree>
    <p:extLst>
      <p:ext uri="{BB962C8B-B14F-4D97-AF65-F5344CB8AC3E}">
        <p14:creationId xmlns:p14="http://schemas.microsoft.com/office/powerpoint/2010/main" val="891748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F3317-A79F-7A14-F701-A86A1C5C3C9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Antipsychotics and ethnicity</a:t>
            </a:r>
          </a:p>
        </p:txBody>
      </p:sp>
      <p:pic>
        <p:nvPicPr>
          <p:cNvPr id="5" name="Content Placeholder 4">
            <a:extLst>
              <a:ext uri="{FF2B5EF4-FFF2-40B4-BE49-F238E27FC236}">
                <a16:creationId xmlns:a16="http://schemas.microsoft.com/office/drawing/2014/main" id="{C0260163-193D-E6AD-C5DD-8475E2C8A522}"/>
              </a:ext>
            </a:extLst>
          </p:cNvPr>
          <p:cNvPicPr>
            <a:picLocks noGrp="1" noChangeAspect="1"/>
          </p:cNvPicPr>
          <p:nvPr>
            <p:ph idx="1"/>
          </p:nvPr>
        </p:nvPicPr>
        <p:blipFill>
          <a:blip r:embed="rId2"/>
          <a:stretch>
            <a:fillRect/>
          </a:stretch>
        </p:blipFill>
        <p:spPr>
          <a:xfrm>
            <a:off x="2754404" y="1675227"/>
            <a:ext cx="6683191" cy="4394199"/>
          </a:xfrm>
          <a:prstGeom prst="rect">
            <a:avLst/>
          </a:prstGeom>
        </p:spPr>
      </p:pic>
    </p:spTree>
    <p:extLst>
      <p:ext uri="{BB962C8B-B14F-4D97-AF65-F5344CB8AC3E}">
        <p14:creationId xmlns:p14="http://schemas.microsoft.com/office/powerpoint/2010/main" val="980929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2121</Words>
  <Application>Microsoft Office PowerPoint</Application>
  <PresentationFormat>Widescreen</PresentationFormat>
  <Paragraphs>145</Paragraphs>
  <Slides>30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BlinkMacSystemFont</vt:lpstr>
      <vt:lpstr>Calibri</vt:lpstr>
      <vt:lpstr>Calibri Light</vt:lpstr>
      <vt:lpstr>Georgia</vt:lpstr>
      <vt:lpstr>NexusSerif</vt:lpstr>
      <vt:lpstr>Office Theme</vt:lpstr>
      <vt:lpstr>Medicines,  Mental Health &amp; Māori</vt:lpstr>
      <vt:lpstr>Ko wai au?</vt:lpstr>
      <vt:lpstr>Objectives</vt:lpstr>
      <vt:lpstr>Equity of access to MH medicines by ethnicity</vt:lpstr>
      <vt:lpstr>Depression and age</vt:lpstr>
      <vt:lpstr>Depression and ethnicity</vt:lpstr>
      <vt:lpstr>Depression</vt:lpstr>
      <vt:lpstr>Antipsychotics and age</vt:lpstr>
      <vt:lpstr>Antipsychotics and ethnicity</vt:lpstr>
      <vt:lpstr>Antipsychotics</vt:lpstr>
      <vt:lpstr>Dementia medicines</vt:lpstr>
      <vt:lpstr>What can we do?</vt:lpstr>
      <vt:lpstr>Medicines adherence</vt:lpstr>
      <vt:lpstr>Research team</vt:lpstr>
      <vt:lpstr>Who participated?</vt:lpstr>
      <vt:lpstr>PowerPoint Presentation</vt:lpstr>
      <vt:lpstr>PowerPoint Presentation</vt:lpstr>
      <vt:lpstr>PowerPoint Presentation</vt:lpstr>
      <vt:lpstr>PowerPoint Presentation</vt:lpstr>
      <vt:lpstr>PowerPoint Presentation</vt:lpstr>
      <vt:lpstr>PowerPoint Presentation</vt:lpstr>
      <vt:lpstr>Access to mental health support in primary care</vt:lpstr>
      <vt:lpstr>PowerPoint Presentation</vt:lpstr>
      <vt:lpstr>PowerPoint Presentation</vt:lpstr>
      <vt:lpstr>Medicines for minor ailments</vt:lpstr>
      <vt:lpstr>The right environment is important</vt:lpstr>
      <vt:lpstr>Care needs to be clinically safe AND culturally safe</vt:lpstr>
      <vt:lpstr>What could equitable pharmacist primary care mental health services look like in Aotearoa?</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Māori experiences of access to medicines and pharmacists</dc:title>
  <dc:creator>Joanna Hikaka</dc:creator>
  <cp:lastModifiedBy>Linda McLay</cp:lastModifiedBy>
  <cp:revision>3</cp:revision>
  <dcterms:created xsi:type="dcterms:W3CDTF">2022-11-17T14:07:34Z</dcterms:created>
  <dcterms:modified xsi:type="dcterms:W3CDTF">2023-08-07T04:08:15Z</dcterms:modified>
</cp:coreProperties>
</file>