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4"/>
  </p:sldMasterIdLst>
  <p:notesMasterIdLst>
    <p:notesMasterId r:id="rId26"/>
  </p:notesMasterIdLst>
  <p:handoutMasterIdLst>
    <p:handoutMasterId r:id="rId27"/>
  </p:handoutMasterIdLst>
  <p:sldIdLst>
    <p:sldId id="292" r:id="rId5"/>
    <p:sldId id="316" r:id="rId6"/>
    <p:sldId id="313" r:id="rId7"/>
    <p:sldId id="315" r:id="rId8"/>
    <p:sldId id="311" r:id="rId9"/>
    <p:sldId id="295" r:id="rId10"/>
    <p:sldId id="297" r:id="rId11"/>
    <p:sldId id="298" r:id="rId12"/>
    <p:sldId id="312" r:id="rId13"/>
    <p:sldId id="300" r:id="rId14"/>
    <p:sldId id="314" r:id="rId15"/>
    <p:sldId id="301" r:id="rId16"/>
    <p:sldId id="302" r:id="rId17"/>
    <p:sldId id="303" r:id="rId18"/>
    <p:sldId id="305" r:id="rId19"/>
    <p:sldId id="306" r:id="rId20"/>
    <p:sldId id="307" r:id="rId21"/>
    <p:sldId id="309" r:id="rId22"/>
    <p:sldId id="318" r:id="rId23"/>
    <p:sldId id="319" r:id="rId24"/>
    <p:sldId id="31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793" userDrawn="1">
          <p15:clr>
            <a:srgbClr val="A4A3A4"/>
          </p15:clr>
        </p15:guide>
        <p15:guide id="4" pos="7348" userDrawn="1">
          <p15:clr>
            <a:srgbClr val="A4A3A4"/>
          </p15:clr>
        </p15:guide>
        <p15:guide id="5" pos="3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D"/>
    <a:srgbClr val="007E8E"/>
    <a:srgbClr val="00ADAD"/>
    <a:srgbClr val="00ADFF"/>
    <a:srgbClr val="333333"/>
    <a:srgbClr val="00539B"/>
    <a:srgbClr val="F01D27"/>
    <a:srgbClr val="D8C726"/>
    <a:srgbClr val="77BD43"/>
    <a:srgbClr val="F08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88529" autoAdjust="0"/>
  </p:normalViewPr>
  <p:slideViewPr>
    <p:cSldViewPr showGuides="1">
      <p:cViewPr varScale="1">
        <p:scale>
          <a:sx n="59" d="100"/>
          <a:sy n="59" d="100"/>
        </p:scale>
        <p:origin x="884" y="52"/>
      </p:cViewPr>
      <p:guideLst>
        <p:guide orient="horz" pos="2160"/>
        <p:guide pos="3840"/>
        <p:guide orient="horz" pos="3793"/>
        <p:guide pos="7348"/>
        <p:guide pos="3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-237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rimrose\Primrose%20student\Audit%20Tool\Final%20Audit%20Tool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rimrose\Primrose%20student\Audit%20Tool\Final%20Audit%20Tool%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rimrose\Primrose%20student\Audit%20Tool\Final%20Audit%20Tool%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rimrose\Primrose%20student\Audit%20Tool\Final%20Audit%20Tool%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AU" sz="1600" dirty="0">
                <a:solidFill>
                  <a:schemeClr val="bg1"/>
                </a:solidFill>
              </a:rPr>
              <a:t>ACC Calculator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FB-4A53-BDD9-CAF6B73C5AB3}"/>
              </c:ext>
            </c:extLst>
          </c:dPt>
          <c:dPt>
            <c:idx val="1"/>
            <c:bubble3D val="0"/>
            <c:explosion val="2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FB-4A53-BDD9-CAF6B73C5AB3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FB-4A53-BDD9-CAF6B73C5AB3}"/>
              </c:ext>
            </c:extLst>
          </c:dPt>
          <c:dLbls>
            <c:dLbl>
              <c:idx val="0"/>
              <c:layout>
                <c:manualLayout>
                  <c:x val="-0.1590958647977245"/>
                  <c:y val="6.3335691233578642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>
                        <a:solidFill>
                          <a:schemeClr val="tx1"/>
                        </a:solidFill>
                      </a:rPr>
                      <a:t> </a:t>
                    </a:r>
                    <a:fld id="{8EBDB62E-3DAB-4CED-AFB7-46B6F73D9EF7}" type="PERCENTAGE">
                      <a:rPr lang="en-US" sz="100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r>
                      <a:rPr lang="en-US" sz="1000" dirty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r>
                      <a:rPr lang="en-US" sz="1000" dirty="0">
                        <a:solidFill>
                          <a:schemeClr val="tx1"/>
                        </a:solidFill>
                      </a:rPr>
                      <a:t>(n = 92)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9FB-4A53-BDD9-CAF6B73C5AB3}"/>
                </c:ext>
              </c:extLst>
            </c:dLbl>
            <c:dLbl>
              <c:idx val="1"/>
              <c:layout>
                <c:manualLayout>
                  <c:x val="4.7930853965793344E-2"/>
                  <c:y val="-7.6981405979104148E-2"/>
                </c:manualLayout>
              </c:layout>
              <c:tx>
                <c:rich>
                  <a:bodyPr/>
                  <a:lstStyle/>
                  <a:p>
                    <a:fld id="{3E2FEBFC-6BB6-414B-9A11-3E9EEB875E78}" type="PERCENTAGE">
                      <a:rPr lang="en-US" smtClean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r>
                      <a:rPr lang="en-US" dirty="0">
                        <a:solidFill>
                          <a:schemeClr val="tx1"/>
                        </a:solidFill>
                      </a:rPr>
                      <a:t> (n = 22)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255451718896"/>
                      <c:h val="0.159129117823714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9FB-4A53-BDD9-CAF6B73C5AB3}"/>
                </c:ext>
              </c:extLst>
            </c:dLbl>
            <c:dLbl>
              <c:idx val="2"/>
              <c:layout>
                <c:manualLayout>
                  <c:x val="0.14397489404380595"/>
                  <c:y val="-3.0436790963014597E-2"/>
                </c:manualLayout>
              </c:layout>
              <c:tx>
                <c:rich>
                  <a:bodyPr/>
                  <a:lstStyle/>
                  <a:p>
                    <a:fld id="{5BF34C6C-2E74-4DA3-890C-D79FEE1BE7FF}" type="PERCENTAGE">
                      <a:rPr lang="en-US" smtClean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r>
                      <a:rPr lang="en-US" dirty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(n = 101)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9FB-4A53-BDD9-CAF6B73C5A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Graphs!$A$16:$A$18</c:f>
              <c:strCache>
                <c:ptCount val="3"/>
                <c:pt idx="0">
                  <c:v>Age &lt;35</c:v>
                </c:pt>
                <c:pt idx="1">
                  <c:v>Nil bloods</c:v>
                </c:pt>
                <c:pt idx="2">
                  <c:v>Total calculated</c:v>
                </c:pt>
              </c:strCache>
            </c:strRef>
          </c:cat>
          <c:val>
            <c:numRef>
              <c:f>Graphs!$B$16:$B$18</c:f>
              <c:numCache>
                <c:formatCode>General</c:formatCode>
                <c:ptCount val="3"/>
                <c:pt idx="0">
                  <c:v>92</c:v>
                </c:pt>
                <c:pt idx="1">
                  <c:v>22</c:v>
                </c:pt>
                <c:pt idx="2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FB-4A53-BDD9-CAF6B73C5AB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1600"/>
              <a:t>PRIMROSE Calculator</a:t>
            </a:r>
          </a:p>
        </c:rich>
      </c:tx>
      <c:layout>
        <c:manualLayout>
          <c:xMode val="edge"/>
          <c:yMode val="edge"/>
          <c:x val="0.30324300087489064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74-4F8A-B3D9-47AFF4E3BB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74-4F8A-B3D9-47AFF4E3BB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74-4F8A-B3D9-47AFF4E3BB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974-4F8A-B3D9-47AFF4E3BB65}"/>
              </c:ext>
            </c:extLst>
          </c:dPt>
          <c:dLbls>
            <c:dLbl>
              <c:idx val="0"/>
              <c:layout>
                <c:manualLayout>
                  <c:x val="-0.10513558947082316"/>
                  <c:y val="0.1349362693564605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 </a:t>
                    </a:r>
                    <a:fld id="{38AF01D3-52AC-407D-BFE4-B93189A53A6B}" type="PERCENTAGE">
                      <a:rPr lang="en-US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r>
                      <a:rPr lang="en-US" dirty="0">
                        <a:solidFill>
                          <a:schemeClr val="bg1"/>
                        </a:solidFill>
                      </a:rPr>
                      <a:t> </a:t>
                    </a:r>
                  </a:p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(n = 59)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974-4F8A-B3D9-47AFF4E3BB65}"/>
                </c:ext>
              </c:extLst>
            </c:dLbl>
            <c:dLbl>
              <c:idx val="1"/>
              <c:layout>
                <c:manualLayout>
                  <c:x val="-1.2782865335564017E-2"/>
                  <c:y val="-1.361367939628254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8C51D9D3-E592-4FF1-BD1C-CC58565637C0}" type="PERCENTAGE">
                      <a:rPr lang="en-US"/>
                      <a:pPr/>
                      <a:t>[PERCENTAGE]</a:t>
                    </a:fld>
                    <a:r>
                      <a:rPr lang="en-US" dirty="0"/>
                      <a:t> (n = 14)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974-4F8A-B3D9-47AFF4E3BB65}"/>
                </c:ext>
              </c:extLst>
            </c:dLbl>
            <c:dLbl>
              <c:idx val="2"/>
              <c:layout>
                <c:manualLayout>
                  <c:x val="-1.8456934288399687E-2"/>
                  <c:y val="-6.7660801789907986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 </a:t>
                    </a:r>
                    <a:fld id="{BAAA4AEB-19AA-4F08-8256-AE4A31F6D75E}" type="PERCENTAGE">
                      <a:rPr lang="en-US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r>
                      <a:rPr lang="en-US" dirty="0">
                        <a:solidFill>
                          <a:schemeClr val="tx1"/>
                        </a:solidFill>
                      </a:rPr>
                      <a:t> (n = 7</a:t>
                    </a:r>
                    <a:r>
                      <a:rPr lang="en-US" dirty="0"/>
                      <a:t>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974-4F8A-B3D9-47AFF4E3BB65}"/>
                </c:ext>
              </c:extLst>
            </c:dLbl>
            <c:dLbl>
              <c:idx val="3"/>
              <c:layout>
                <c:manualLayout>
                  <c:x val="0.14592404516450483"/>
                  <c:y val="-0.12408106880238186"/>
                </c:manualLayout>
              </c:layout>
              <c:tx>
                <c:rich>
                  <a:bodyPr/>
                  <a:lstStyle/>
                  <a:p>
                    <a:fld id="{CAB6BF19-28E5-4974-80BD-DD043CF83789}" type="PERCENTAGE">
                      <a:rPr lang="en-US" sz="1000" b="0" smtClean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r>
                      <a:rPr lang="en-US" sz="1000" b="0" dirty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r>
                      <a:rPr lang="en-US" sz="1000" b="0" dirty="0">
                        <a:solidFill>
                          <a:schemeClr val="tx1"/>
                        </a:solidFill>
                      </a:rPr>
                      <a:t>(n = 135)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974-4F8A-B3D9-47AFF4E3BB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Graphs!$A$24:$A$27</c:f>
              <c:strCache>
                <c:ptCount val="4"/>
                <c:pt idx="0">
                  <c:v>Unable to calculate (no bloods)</c:v>
                </c:pt>
                <c:pt idx="1">
                  <c:v>Unable to calculate (no SMI diagnosis):</c:v>
                </c:pt>
                <c:pt idx="2">
                  <c:v>Unable to calculate (no sBP):</c:v>
                </c:pt>
                <c:pt idx="3">
                  <c:v>Total calculated</c:v>
                </c:pt>
              </c:strCache>
            </c:strRef>
          </c:cat>
          <c:val>
            <c:numRef>
              <c:f>Graphs!$B$24:$B$27</c:f>
              <c:numCache>
                <c:formatCode>General</c:formatCode>
                <c:ptCount val="4"/>
                <c:pt idx="0">
                  <c:v>59</c:v>
                </c:pt>
                <c:pt idx="1">
                  <c:v>14</c:v>
                </c:pt>
                <c:pt idx="2">
                  <c:v>7</c:v>
                </c:pt>
                <c:pt idx="3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974-4F8A-B3D9-47AFF4E3BB6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61482536956223"/>
          <c:y val="4.7771205598661853E-2"/>
          <c:w val="0.83934104115401309"/>
          <c:h val="0.65000027220254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Graphs!$B$49</c:f>
              <c:strCache>
                <c:ptCount val="1"/>
                <c:pt idx="0">
                  <c:v>ACC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Graphs!$A$50:$A$54</c:f>
              <c:strCache>
                <c:ptCount val="5"/>
                <c:pt idx="0">
                  <c:v>0-5%</c:v>
                </c:pt>
                <c:pt idx="1">
                  <c:v>6-10%</c:v>
                </c:pt>
                <c:pt idx="2">
                  <c:v>11-15%</c:v>
                </c:pt>
                <c:pt idx="3">
                  <c:v>16-20%</c:v>
                </c:pt>
                <c:pt idx="4">
                  <c:v>21%+</c:v>
                </c:pt>
              </c:strCache>
            </c:strRef>
          </c:cat>
          <c:val>
            <c:numRef>
              <c:f>Graphs!$B$50:$B$54</c:f>
              <c:numCache>
                <c:formatCode>General</c:formatCode>
                <c:ptCount val="5"/>
                <c:pt idx="0">
                  <c:v>54</c:v>
                </c:pt>
                <c:pt idx="1">
                  <c:v>17</c:v>
                </c:pt>
                <c:pt idx="2">
                  <c:v>11</c:v>
                </c:pt>
                <c:pt idx="3">
                  <c:v>16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55-4124-9499-B02137BFD127}"/>
            </c:ext>
          </c:extLst>
        </c:ser>
        <c:ser>
          <c:idx val="1"/>
          <c:order val="1"/>
          <c:tx>
            <c:strRef>
              <c:f>Graphs!$C$49</c:f>
              <c:strCache>
                <c:ptCount val="1"/>
                <c:pt idx="0">
                  <c:v>PRIMROSE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207-4976-AF53-75A56FDAAB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Graphs!$A$50:$A$54</c:f>
              <c:strCache>
                <c:ptCount val="5"/>
                <c:pt idx="0">
                  <c:v>0-5%</c:v>
                </c:pt>
                <c:pt idx="1">
                  <c:v>6-10%</c:v>
                </c:pt>
                <c:pt idx="2">
                  <c:v>11-15%</c:v>
                </c:pt>
                <c:pt idx="3">
                  <c:v>16-20%</c:v>
                </c:pt>
                <c:pt idx="4">
                  <c:v>21%+</c:v>
                </c:pt>
              </c:strCache>
            </c:strRef>
          </c:cat>
          <c:val>
            <c:numRef>
              <c:f>Graphs!$C$50:$C$54</c:f>
              <c:numCache>
                <c:formatCode>General</c:formatCode>
                <c:ptCount val="5"/>
                <c:pt idx="0">
                  <c:v>115</c:v>
                </c:pt>
                <c:pt idx="1">
                  <c:v>17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55-4124-9499-B02137BFD1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5357296"/>
        <c:axId val="595354016"/>
      </c:barChart>
      <c:catAx>
        <c:axId val="59535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5354016"/>
        <c:crosses val="autoZero"/>
        <c:auto val="1"/>
        <c:lblAlgn val="ctr"/>
        <c:lblOffset val="100"/>
        <c:noMultiLvlLbl val="0"/>
      </c:catAx>
      <c:valAx>
        <c:axId val="595354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535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01694936357139"/>
          <c:y val="0.84641252505199593"/>
          <c:w val="0.35796589376096832"/>
          <c:h val="8.88925598664475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Graphs!$B$64</c:f>
              <c:strCache>
                <c:ptCount val="1"/>
                <c:pt idx="0">
                  <c:v>PRIMROSE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F80-498D-B67D-8B1AF07CB4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Graphs!$A$65:$A$69</c:f>
              <c:strCache>
                <c:ptCount val="5"/>
                <c:pt idx="0">
                  <c:v>0-5%</c:v>
                </c:pt>
                <c:pt idx="1">
                  <c:v>6-10%</c:v>
                </c:pt>
                <c:pt idx="2">
                  <c:v>11-15%</c:v>
                </c:pt>
                <c:pt idx="3">
                  <c:v>16-20%</c:v>
                </c:pt>
                <c:pt idx="4">
                  <c:v>21%+</c:v>
                </c:pt>
              </c:strCache>
            </c:strRef>
          </c:cat>
          <c:val>
            <c:numRef>
              <c:f>Graphs!$B$65:$B$69</c:f>
              <c:numCache>
                <c:formatCode>General</c:formatCode>
                <c:ptCount val="5"/>
                <c:pt idx="0">
                  <c:v>32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80-498D-B67D-8B1AF07CB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1590096"/>
        <c:axId val="591592064"/>
      </c:barChart>
      <c:catAx>
        <c:axId val="59159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592064"/>
        <c:crosses val="autoZero"/>
        <c:auto val="1"/>
        <c:lblAlgn val="ctr"/>
        <c:lblOffset val="100"/>
        <c:noMultiLvlLbl val="0"/>
      </c:catAx>
      <c:valAx>
        <c:axId val="59159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59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31524F-AEAC-479A-9257-2129F671E85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EB1ECEB-D3BB-45FE-B5C0-C2F33F860214}">
      <dgm:prSet custT="1"/>
      <dgm:spPr/>
      <dgm:t>
        <a:bodyPr/>
        <a:lstStyle/>
        <a:p>
          <a:r>
            <a:rPr lang="en-AU" sz="1800" i="1" dirty="0"/>
            <a:t>Early identification and preventative measures are key in avoiding or ameliorating the risk of metabolic syndrome</a:t>
          </a:r>
          <a:endParaRPr lang="en-US" sz="1800" dirty="0"/>
        </a:p>
      </dgm:t>
    </dgm:pt>
    <dgm:pt modelId="{7EDAF222-3C18-435F-82E9-93C8AD00256D}" type="parTrans" cxnId="{CDBE52B0-2C0B-43CF-BA91-B6805280614A}">
      <dgm:prSet/>
      <dgm:spPr/>
      <dgm:t>
        <a:bodyPr/>
        <a:lstStyle/>
        <a:p>
          <a:endParaRPr lang="en-US"/>
        </a:p>
      </dgm:t>
    </dgm:pt>
    <dgm:pt modelId="{28601BF8-E55F-4888-B481-9CD101B016B3}" type="sibTrans" cxnId="{CDBE52B0-2C0B-43CF-BA91-B6805280614A}">
      <dgm:prSet/>
      <dgm:spPr/>
      <dgm:t>
        <a:bodyPr/>
        <a:lstStyle/>
        <a:p>
          <a:endParaRPr lang="en-US"/>
        </a:p>
      </dgm:t>
    </dgm:pt>
    <dgm:pt modelId="{6D8FBDB0-C22D-4C95-9FB5-F019A585C782}">
      <dgm:prSet custT="1"/>
      <dgm:spPr/>
      <dgm:t>
        <a:bodyPr/>
        <a:lstStyle/>
        <a:p>
          <a:r>
            <a:rPr lang="en-AU" sz="1800" i="1" dirty="0"/>
            <a:t>Prevention of weight gain and recognition/rapid intervention for emergent cardiometabolic risk parameters is key from very early stages of illness</a:t>
          </a:r>
          <a:endParaRPr lang="en-US" sz="1800" dirty="0"/>
        </a:p>
      </dgm:t>
    </dgm:pt>
    <dgm:pt modelId="{634082BA-A92F-4ACF-A2C4-C670BFAD08F7}" type="parTrans" cxnId="{F47821D9-3DE8-40CD-9827-EA1D4BA19C53}">
      <dgm:prSet/>
      <dgm:spPr/>
      <dgm:t>
        <a:bodyPr/>
        <a:lstStyle/>
        <a:p>
          <a:endParaRPr lang="en-US"/>
        </a:p>
      </dgm:t>
    </dgm:pt>
    <dgm:pt modelId="{14FAF7B0-F3B0-4ECE-903A-0B155C6B10F7}" type="sibTrans" cxnId="{F47821D9-3DE8-40CD-9827-EA1D4BA19C53}">
      <dgm:prSet/>
      <dgm:spPr/>
      <dgm:t>
        <a:bodyPr/>
        <a:lstStyle/>
        <a:p>
          <a:endParaRPr lang="en-US"/>
        </a:p>
      </dgm:t>
    </dgm:pt>
    <dgm:pt modelId="{17C17036-EDFB-45D0-B500-FA16AB2FB5F1}">
      <dgm:prSet custT="1"/>
      <dgm:spPr/>
      <dgm:t>
        <a:bodyPr/>
        <a:lstStyle/>
        <a:p>
          <a:r>
            <a:rPr lang="en-AU" sz="1800" i="1" dirty="0"/>
            <a:t>Metabolic parameters should be monitored and followed up routinely</a:t>
          </a:r>
          <a:endParaRPr lang="en-US" sz="1800" dirty="0"/>
        </a:p>
      </dgm:t>
    </dgm:pt>
    <dgm:pt modelId="{E6121352-FCB4-430C-B291-A3DF61FA3AC0}" type="parTrans" cxnId="{BFA4609B-9AB4-4823-8528-D6356A727F30}">
      <dgm:prSet/>
      <dgm:spPr/>
      <dgm:t>
        <a:bodyPr/>
        <a:lstStyle/>
        <a:p>
          <a:endParaRPr lang="en-US"/>
        </a:p>
      </dgm:t>
    </dgm:pt>
    <dgm:pt modelId="{FF5A1620-3CD5-40D9-A891-3B45C138D7DE}" type="sibTrans" cxnId="{BFA4609B-9AB4-4823-8528-D6356A727F30}">
      <dgm:prSet/>
      <dgm:spPr/>
      <dgm:t>
        <a:bodyPr/>
        <a:lstStyle/>
        <a:p>
          <a:endParaRPr lang="en-US"/>
        </a:p>
      </dgm:t>
    </dgm:pt>
    <dgm:pt modelId="{3094440E-E851-43B5-BA28-BC1D09BCCDFF}" type="pres">
      <dgm:prSet presAssocID="{5331524F-AEAC-479A-9257-2129F671E853}" presName="root" presStyleCnt="0">
        <dgm:presLayoutVars>
          <dgm:dir/>
          <dgm:resizeHandles val="exact"/>
        </dgm:presLayoutVars>
      </dgm:prSet>
      <dgm:spPr/>
    </dgm:pt>
    <dgm:pt modelId="{FD3BEB44-F60E-42E3-BD3D-683424983955}" type="pres">
      <dgm:prSet presAssocID="{BEB1ECEB-D3BB-45FE-B5C0-C2F33F860214}" presName="compNode" presStyleCnt="0"/>
      <dgm:spPr/>
    </dgm:pt>
    <dgm:pt modelId="{A6F56F3C-06D9-46F5-A86B-25BE80D36FB1}" type="pres">
      <dgm:prSet presAssocID="{BEB1ECEB-D3BB-45FE-B5C0-C2F33F860214}" presName="bgRect" presStyleLbl="bgShp" presStyleIdx="0" presStyleCnt="3"/>
      <dgm:spPr/>
    </dgm:pt>
    <dgm:pt modelId="{1009224D-9CC1-4515-9227-C5AC007B0AF8}" type="pres">
      <dgm:prSet presAssocID="{BEB1ECEB-D3BB-45FE-B5C0-C2F33F86021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25809578-2DC9-46F8-968A-DABAE303C86A}" type="pres">
      <dgm:prSet presAssocID="{BEB1ECEB-D3BB-45FE-B5C0-C2F33F860214}" presName="spaceRect" presStyleCnt="0"/>
      <dgm:spPr/>
    </dgm:pt>
    <dgm:pt modelId="{69A0C9F6-D906-4CF7-994C-53E43AF87BCE}" type="pres">
      <dgm:prSet presAssocID="{BEB1ECEB-D3BB-45FE-B5C0-C2F33F860214}" presName="parTx" presStyleLbl="revTx" presStyleIdx="0" presStyleCnt="3">
        <dgm:presLayoutVars>
          <dgm:chMax val="0"/>
          <dgm:chPref val="0"/>
        </dgm:presLayoutVars>
      </dgm:prSet>
      <dgm:spPr/>
    </dgm:pt>
    <dgm:pt modelId="{CCB54B7C-2AC8-44E8-927E-140A9CD92AA7}" type="pres">
      <dgm:prSet presAssocID="{28601BF8-E55F-4888-B481-9CD101B016B3}" presName="sibTrans" presStyleCnt="0"/>
      <dgm:spPr/>
    </dgm:pt>
    <dgm:pt modelId="{7B5290D6-3434-40BB-AE48-4470B58AEE58}" type="pres">
      <dgm:prSet presAssocID="{6D8FBDB0-C22D-4C95-9FB5-F019A585C782}" presName="compNode" presStyleCnt="0"/>
      <dgm:spPr/>
    </dgm:pt>
    <dgm:pt modelId="{C3D3F562-BEDF-4E64-BE01-1B3103B43003}" type="pres">
      <dgm:prSet presAssocID="{6D8FBDB0-C22D-4C95-9FB5-F019A585C782}" presName="bgRect" presStyleLbl="bgShp" presStyleIdx="1" presStyleCnt="3"/>
      <dgm:spPr/>
    </dgm:pt>
    <dgm:pt modelId="{AF21CF6D-4F0A-4DDC-9FF0-921972D9922D}" type="pres">
      <dgm:prSet presAssocID="{6D8FBDB0-C22D-4C95-9FB5-F019A585C78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EF90E8E-5B72-460C-920C-D9B932F1C245}" type="pres">
      <dgm:prSet presAssocID="{6D8FBDB0-C22D-4C95-9FB5-F019A585C782}" presName="spaceRect" presStyleCnt="0"/>
      <dgm:spPr/>
    </dgm:pt>
    <dgm:pt modelId="{20F59037-5A9F-48F3-A559-D46BF29A5D9A}" type="pres">
      <dgm:prSet presAssocID="{6D8FBDB0-C22D-4C95-9FB5-F019A585C782}" presName="parTx" presStyleLbl="revTx" presStyleIdx="1" presStyleCnt="3">
        <dgm:presLayoutVars>
          <dgm:chMax val="0"/>
          <dgm:chPref val="0"/>
        </dgm:presLayoutVars>
      </dgm:prSet>
      <dgm:spPr/>
    </dgm:pt>
    <dgm:pt modelId="{E85D11D7-DD12-4253-926D-4CDEF8E49722}" type="pres">
      <dgm:prSet presAssocID="{14FAF7B0-F3B0-4ECE-903A-0B155C6B10F7}" presName="sibTrans" presStyleCnt="0"/>
      <dgm:spPr/>
    </dgm:pt>
    <dgm:pt modelId="{842E351E-3CEB-43ED-9BE9-54508EBCC851}" type="pres">
      <dgm:prSet presAssocID="{17C17036-EDFB-45D0-B500-FA16AB2FB5F1}" presName="compNode" presStyleCnt="0"/>
      <dgm:spPr/>
    </dgm:pt>
    <dgm:pt modelId="{98CA79F2-9FD5-4051-A1D8-89C818D6203F}" type="pres">
      <dgm:prSet presAssocID="{17C17036-EDFB-45D0-B500-FA16AB2FB5F1}" presName="bgRect" presStyleLbl="bgShp" presStyleIdx="2" presStyleCnt="3"/>
      <dgm:spPr/>
    </dgm:pt>
    <dgm:pt modelId="{4AF9BE32-3624-4697-8F60-F1F40678DFFE}" type="pres">
      <dgm:prSet presAssocID="{17C17036-EDFB-45D0-B500-FA16AB2FB5F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C465F6A0-F2B2-44B9-9D4C-D89B3B064A89}" type="pres">
      <dgm:prSet presAssocID="{17C17036-EDFB-45D0-B500-FA16AB2FB5F1}" presName="spaceRect" presStyleCnt="0"/>
      <dgm:spPr/>
    </dgm:pt>
    <dgm:pt modelId="{815CF654-A0FA-46D5-925B-B46C225BA7FB}" type="pres">
      <dgm:prSet presAssocID="{17C17036-EDFB-45D0-B500-FA16AB2FB5F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896FF49-8B2C-483F-9F33-0DF8487C17B3}" type="presOf" srcId="{6D8FBDB0-C22D-4C95-9FB5-F019A585C782}" destId="{20F59037-5A9F-48F3-A559-D46BF29A5D9A}" srcOrd="0" destOrd="0" presId="urn:microsoft.com/office/officeart/2018/2/layout/IconVerticalSolidList"/>
    <dgm:cxn modelId="{915FDD4D-C8A2-46A6-A3CC-5D50057B595C}" type="presOf" srcId="{17C17036-EDFB-45D0-B500-FA16AB2FB5F1}" destId="{815CF654-A0FA-46D5-925B-B46C225BA7FB}" srcOrd="0" destOrd="0" presId="urn:microsoft.com/office/officeart/2018/2/layout/IconVerticalSolidList"/>
    <dgm:cxn modelId="{2B2BE593-1EFC-426B-94BC-05F2546BF673}" type="presOf" srcId="{5331524F-AEAC-479A-9257-2129F671E853}" destId="{3094440E-E851-43B5-BA28-BC1D09BCCDFF}" srcOrd="0" destOrd="0" presId="urn:microsoft.com/office/officeart/2018/2/layout/IconVerticalSolidList"/>
    <dgm:cxn modelId="{BFA4609B-9AB4-4823-8528-D6356A727F30}" srcId="{5331524F-AEAC-479A-9257-2129F671E853}" destId="{17C17036-EDFB-45D0-B500-FA16AB2FB5F1}" srcOrd="2" destOrd="0" parTransId="{E6121352-FCB4-430C-B291-A3DF61FA3AC0}" sibTransId="{FF5A1620-3CD5-40D9-A891-3B45C138D7DE}"/>
    <dgm:cxn modelId="{CDBE52B0-2C0B-43CF-BA91-B6805280614A}" srcId="{5331524F-AEAC-479A-9257-2129F671E853}" destId="{BEB1ECEB-D3BB-45FE-B5C0-C2F33F860214}" srcOrd="0" destOrd="0" parTransId="{7EDAF222-3C18-435F-82E9-93C8AD00256D}" sibTransId="{28601BF8-E55F-4888-B481-9CD101B016B3}"/>
    <dgm:cxn modelId="{8DB4B8D5-0047-4FBE-8737-241E1149B729}" type="presOf" srcId="{BEB1ECEB-D3BB-45FE-B5C0-C2F33F860214}" destId="{69A0C9F6-D906-4CF7-994C-53E43AF87BCE}" srcOrd="0" destOrd="0" presId="urn:microsoft.com/office/officeart/2018/2/layout/IconVerticalSolidList"/>
    <dgm:cxn modelId="{F47821D9-3DE8-40CD-9827-EA1D4BA19C53}" srcId="{5331524F-AEAC-479A-9257-2129F671E853}" destId="{6D8FBDB0-C22D-4C95-9FB5-F019A585C782}" srcOrd="1" destOrd="0" parTransId="{634082BA-A92F-4ACF-A2C4-C670BFAD08F7}" sibTransId="{14FAF7B0-F3B0-4ECE-903A-0B155C6B10F7}"/>
    <dgm:cxn modelId="{0D60D10E-04FE-49F4-9D82-C49643E763E3}" type="presParOf" srcId="{3094440E-E851-43B5-BA28-BC1D09BCCDFF}" destId="{FD3BEB44-F60E-42E3-BD3D-683424983955}" srcOrd="0" destOrd="0" presId="urn:microsoft.com/office/officeart/2018/2/layout/IconVerticalSolidList"/>
    <dgm:cxn modelId="{8B713488-B7AA-458F-8A04-D3DAC86FBE55}" type="presParOf" srcId="{FD3BEB44-F60E-42E3-BD3D-683424983955}" destId="{A6F56F3C-06D9-46F5-A86B-25BE80D36FB1}" srcOrd="0" destOrd="0" presId="urn:microsoft.com/office/officeart/2018/2/layout/IconVerticalSolidList"/>
    <dgm:cxn modelId="{CD06784B-F647-49ED-B91D-84CBE457F29B}" type="presParOf" srcId="{FD3BEB44-F60E-42E3-BD3D-683424983955}" destId="{1009224D-9CC1-4515-9227-C5AC007B0AF8}" srcOrd="1" destOrd="0" presId="urn:microsoft.com/office/officeart/2018/2/layout/IconVerticalSolidList"/>
    <dgm:cxn modelId="{451EABC6-E6FC-432A-931F-299652E16DC4}" type="presParOf" srcId="{FD3BEB44-F60E-42E3-BD3D-683424983955}" destId="{25809578-2DC9-46F8-968A-DABAE303C86A}" srcOrd="2" destOrd="0" presId="urn:microsoft.com/office/officeart/2018/2/layout/IconVerticalSolidList"/>
    <dgm:cxn modelId="{C6A3A769-1D05-4BDE-80C1-F1FBAEDA292D}" type="presParOf" srcId="{FD3BEB44-F60E-42E3-BD3D-683424983955}" destId="{69A0C9F6-D906-4CF7-994C-53E43AF87BCE}" srcOrd="3" destOrd="0" presId="urn:microsoft.com/office/officeart/2018/2/layout/IconVerticalSolidList"/>
    <dgm:cxn modelId="{9364B84B-86DA-47DF-B769-2E52FF21B2A6}" type="presParOf" srcId="{3094440E-E851-43B5-BA28-BC1D09BCCDFF}" destId="{CCB54B7C-2AC8-44E8-927E-140A9CD92AA7}" srcOrd="1" destOrd="0" presId="urn:microsoft.com/office/officeart/2018/2/layout/IconVerticalSolidList"/>
    <dgm:cxn modelId="{BBD713E6-84CE-4065-A027-2454DA2AB3FC}" type="presParOf" srcId="{3094440E-E851-43B5-BA28-BC1D09BCCDFF}" destId="{7B5290D6-3434-40BB-AE48-4470B58AEE58}" srcOrd="2" destOrd="0" presId="urn:microsoft.com/office/officeart/2018/2/layout/IconVerticalSolidList"/>
    <dgm:cxn modelId="{9FEAED45-1DE6-4D03-9FAD-87C480A2B3EE}" type="presParOf" srcId="{7B5290D6-3434-40BB-AE48-4470B58AEE58}" destId="{C3D3F562-BEDF-4E64-BE01-1B3103B43003}" srcOrd="0" destOrd="0" presId="urn:microsoft.com/office/officeart/2018/2/layout/IconVerticalSolidList"/>
    <dgm:cxn modelId="{A3427491-E39B-4F86-B14D-6C581ACCFCF6}" type="presParOf" srcId="{7B5290D6-3434-40BB-AE48-4470B58AEE58}" destId="{AF21CF6D-4F0A-4DDC-9FF0-921972D9922D}" srcOrd="1" destOrd="0" presId="urn:microsoft.com/office/officeart/2018/2/layout/IconVerticalSolidList"/>
    <dgm:cxn modelId="{FA383966-E058-45A3-94FF-56602B4815A6}" type="presParOf" srcId="{7B5290D6-3434-40BB-AE48-4470B58AEE58}" destId="{8EF90E8E-5B72-460C-920C-D9B932F1C245}" srcOrd="2" destOrd="0" presId="urn:microsoft.com/office/officeart/2018/2/layout/IconVerticalSolidList"/>
    <dgm:cxn modelId="{41487F59-354A-41CB-ACFE-6D4271BEFC1A}" type="presParOf" srcId="{7B5290D6-3434-40BB-AE48-4470B58AEE58}" destId="{20F59037-5A9F-48F3-A559-D46BF29A5D9A}" srcOrd="3" destOrd="0" presId="urn:microsoft.com/office/officeart/2018/2/layout/IconVerticalSolidList"/>
    <dgm:cxn modelId="{B682C7BD-C251-4D2D-BDBE-A1F0BF449F29}" type="presParOf" srcId="{3094440E-E851-43B5-BA28-BC1D09BCCDFF}" destId="{E85D11D7-DD12-4253-926D-4CDEF8E49722}" srcOrd="3" destOrd="0" presId="urn:microsoft.com/office/officeart/2018/2/layout/IconVerticalSolidList"/>
    <dgm:cxn modelId="{E100BC1D-DF54-4096-A8C6-6A17695F69B6}" type="presParOf" srcId="{3094440E-E851-43B5-BA28-BC1D09BCCDFF}" destId="{842E351E-3CEB-43ED-9BE9-54508EBCC851}" srcOrd="4" destOrd="0" presId="urn:microsoft.com/office/officeart/2018/2/layout/IconVerticalSolidList"/>
    <dgm:cxn modelId="{48868181-6F1D-4468-81C8-455AA211FDB0}" type="presParOf" srcId="{842E351E-3CEB-43ED-9BE9-54508EBCC851}" destId="{98CA79F2-9FD5-4051-A1D8-89C818D6203F}" srcOrd="0" destOrd="0" presId="urn:microsoft.com/office/officeart/2018/2/layout/IconVerticalSolidList"/>
    <dgm:cxn modelId="{6EE33170-139F-40B6-9E09-A59C8F32F4E7}" type="presParOf" srcId="{842E351E-3CEB-43ED-9BE9-54508EBCC851}" destId="{4AF9BE32-3624-4697-8F60-F1F40678DFFE}" srcOrd="1" destOrd="0" presId="urn:microsoft.com/office/officeart/2018/2/layout/IconVerticalSolidList"/>
    <dgm:cxn modelId="{A9DC1C67-10B6-4560-8C21-A61DA6F70ACB}" type="presParOf" srcId="{842E351E-3CEB-43ED-9BE9-54508EBCC851}" destId="{C465F6A0-F2B2-44B9-9D4C-D89B3B064A89}" srcOrd="2" destOrd="0" presId="urn:microsoft.com/office/officeart/2018/2/layout/IconVerticalSolidList"/>
    <dgm:cxn modelId="{D9337655-2DEE-47FC-A1A5-B4D46F50FEF8}" type="presParOf" srcId="{842E351E-3CEB-43ED-9BE9-54508EBCC851}" destId="{815CF654-A0FA-46D5-925B-B46C225BA7F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A73CEB-00E0-4387-B5EE-711F796DA0EF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25FC4C7-B6E1-4BF6-926A-09D6119ECB96}">
      <dgm:prSet/>
      <dgm:spPr/>
      <dgm:t>
        <a:bodyPr/>
        <a:lstStyle/>
        <a:p>
          <a:r>
            <a:rPr lang="en-AU" dirty="0"/>
            <a:t>HbA1c and lipid monitoring increased</a:t>
          </a:r>
          <a:endParaRPr lang="en-US" dirty="0"/>
        </a:p>
      </dgm:t>
    </dgm:pt>
    <dgm:pt modelId="{802ADB1A-223E-47B1-8A7F-C0843F0FD5D7}" type="parTrans" cxnId="{60F3E4D0-DE36-4CEE-87BD-B1E2A67614A4}">
      <dgm:prSet/>
      <dgm:spPr/>
      <dgm:t>
        <a:bodyPr/>
        <a:lstStyle/>
        <a:p>
          <a:endParaRPr lang="en-US"/>
        </a:p>
      </dgm:t>
    </dgm:pt>
    <dgm:pt modelId="{D14C6F88-9592-4360-BB28-A5B973BD6F6A}" type="sibTrans" cxnId="{60F3E4D0-DE36-4CEE-87BD-B1E2A67614A4}">
      <dgm:prSet/>
      <dgm:spPr/>
      <dgm:t>
        <a:bodyPr/>
        <a:lstStyle/>
        <a:p>
          <a:endParaRPr lang="en-US"/>
        </a:p>
      </dgm:t>
    </dgm:pt>
    <dgm:pt modelId="{D0F6F86E-B87A-4590-823D-1F82D636CCEE}">
      <dgm:prSet/>
      <dgm:spPr/>
      <dgm:t>
        <a:bodyPr/>
        <a:lstStyle/>
        <a:p>
          <a:r>
            <a:rPr lang="en-AU" dirty="0"/>
            <a:t>Still large proportion couldn’t be calculated due to age…</a:t>
          </a:r>
          <a:endParaRPr lang="en-US" dirty="0"/>
        </a:p>
      </dgm:t>
    </dgm:pt>
    <dgm:pt modelId="{240B1AFF-2ACC-459B-823D-03ABCC6BF7E8}" type="parTrans" cxnId="{FCFBACA7-B956-4CEE-B5D6-D8BCF5AB5677}">
      <dgm:prSet/>
      <dgm:spPr/>
      <dgm:t>
        <a:bodyPr/>
        <a:lstStyle/>
        <a:p>
          <a:endParaRPr lang="en-US"/>
        </a:p>
      </dgm:t>
    </dgm:pt>
    <dgm:pt modelId="{DA86CEA5-698E-4054-894A-04111DA75C9A}" type="sibTrans" cxnId="{FCFBACA7-B956-4CEE-B5D6-D8BCF5AB5677}">
      <dgm:prSet/>
      <dgm:spPr/>
      <dgm:t>
        <a:bodyPr/>
        <a:lstStyle/>
        <a:p>
          <a:endParaRPr lang="en-US"/>
        </a:p>
      </dgm:t>
    </dgm:pt>
    <dgm:pt modelId="{4295265E-CA49-4814-B19B-90101DC37873}" type="pres">
      <dgm:prSet presAssocID="{46A73CEB-00E0-4387-B5EE-711F796DA0EF}" presName="root" presStyleCnt="0">
        <dgm:presLayoutVars>
          <dgm:dir/>
          <dgm:resizeHandles val="exact"/>
        </dgm:presLayoutVars>
      </dgm:prSet>
      <dgm:spPr/>
    </dgm:pt>
    <dgm:pt modelId="{0B95F8A1-8F57-4C80-B7DF-D256C2B18999}" type="pres">
      <dgm:prSet presAssocID="{725FC4C7-B6E1-4BF6-926A-09D6119ECB96}" presName="compNode" presStyleCnt="0"/>
      <dgm:spPr/>
    </dgm:pt>
    <dgm:pt modelId="{20FA5301-C7B3-4E61-B922-AE7F74B2AD16}" type="pres">
      <dgm:prSet presAssocID="{725FC4C7-B6E1-4BF6-926A-09D6119ECB9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054A78C3-DFEE-4970-9529-5E35CA3F16A3}" type="pres">
      <dgm:prSet presAssocID="{725FC4C7-B6E1-4BF6-926A-09D6119ECB96}" presName="spaceRect" presStyleCnt="0"/>
      <dgm:spPr/>
    </dgm:pt>
    <dgm:pt modelId="{27B62E76-8F7E-4D22-AD09-950902C7A41A}" type="pres">
      <dgm:prSet presAssocID="{725FC4C7-B6E1-4BF6-926A-09D6119ECB96}" presName="textRect" presStyleLbl="revTx" presStyleIdx="0" presStyleCnt="2">
        <dgm:presLayoutVars>
          <dgm:chMax val="1"/>
          <dgm:chPref val="1"/>
        </dgm:presLayoutVars>
      </dgm:prSet>
      <dgm:spPr/>
    </dgm:pt>
    <dgm:pt modelId="{5CF7C199-31E5-47DE-BC28-DC1B373ED573}" type="pres">
      <dgm:prSet presAssocID="{D14C6F88-9592-4360-BB28-A5B973BD6F6A}" presName="sibTrans" presStyleCnt="0"/>
      <dgm:spPr/>
    </dgm:pt>
    <dgm:pt modelId="{BD6802A8-98D7-4749-B081-F48B6102F580}" type="pres">
      <dgm:prSet presAssocID="{D0F6F86E-B87A-4590-823D-1F82D636CCEE}" presName="compNode" presStyleCnt="0"/>
      <dgm:spPr/>
    </dgm:pt>
    <dgm:pt modelId="{8BB649AA-79BD-4B95-A2E6-D9A70BEF2085}" type="pres">
      <dgm:prSet presAssocID="{D0F6F86E-B87A-4590-823D-1F82D636CCE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2811AF8C-CAB2-47D4-8E8E-927DE06DD61F}" type="pres">
      <dgm:prSet presAssocID="{D0F6F86E-B87A-4590-823D-1F82D636CCEE}" presName="spaceRect" presStyleCnt="0"/>
      <dgm:spPr/>
    </dgm:pt>
    <dgm:pt modelId="{E9DF4102-76AA-47CA-ACE5-61774CC52684}" type="pres">
      <dgm:prSet presAssocID="{D0F6F86E-B87A-4590-823D-1F82D636CCE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09B63A1-DB14-4F1A-975E-02297E666501}" type="presOf" srcId="{D0F6F86E-B87A-4590-823D-1F82D636CCEE}" destId="{E9DF4102-76AA-47CA-ACE5-61774CC52684}" srcOrd="0" destOrd="0" presId="urn:microsoft.com/office/officeart/2018/2/layout/IconLabelList"/>
    <dgm:cxn modelId="{FCFBACA7-B956-4CEE-B5D6-D8BCF5AB5677}" srcId="{46A73CEB-00E0-4387-B5EE-711F796DA0EF}" destId="{D0F6F86E-B87A-4590-823D-1F82D636CCEE}" srcOrd="1" destOrd="0" parTransId="{240B1AFF-2ACC-459B-823D-03ABCC6BF7E8}" sibTransId="{DA86CEA5-698E-4054-894A-04111DA75C9A}"/>
    <dgm:cxn modelId="{6A6EB4C9-A93D-4B4C-A24D-A45840876383}" type="presOf" srcId="{725FC4C7-B6E1-4BF6-926A-09D6119ECB96}" destId="{27B62E76-8F7E-4D22-AD09-950902C7A41A}" srcOrd="0" destOrd="0" presId="urn:microsoft.com/office/officeart/2018/2/layout/IconLabelList"/>
    <dgm:cxn modelId="{60F3E4D0-DE36-4CEE-87BD-B1E2A67614A4}" srcId="{46A73CEB-00E0-4387-B5EE-711F796DA0EF}" destId="{725FC4C7-B6E1-4BF6-926A-09D6119ECB96}" srcOrd="0" destOrd="0" parTransId="{802ADB1A-223E-47B1-8A7F-C0843F0FD5D7}" sibTransId="{D14C6F88-9592-4360-BB28-A5B973BD6F6A}"/>
    <dgm:cxn modelId="{0E8ADFFE-9B5D-4FB5-8FA7-FC9B355238BF}" type="presOf" srcId="{46A73CEB-00E0-4387-B5EE-711F796DA0EF}" destId="{4295265E-CA49-4814-B19B-90101DC37873}" srcOrd="0" destOrd="0" presId="urn:microsoft.com/office/officeart/2018/2/layout/IconLabelList"/>
    <dgm:cxn modelId="{AD081E18-B646-44B7-AFD5-A0127DE4307F}" type="presParOf" srcId="{4295265E-CA49-4814-B19B-90101DC37873}" destId="{0B95F8A1-8F57-4C80-B7DF-D256C2B18999}" srcOrd="0" destOrd="0" presId="urn:microsoft.com/office/officeart/2018/2/layout/IconLabelList"/>
    <dgm:cxn modelId="{44A88992-C787-4690-B5D5-E401BC641CAF}" type="presParOf" srcId="{0B95F8A1-8F57-4C80-B7DF-D256C2B18999}" destId="{20FA5301-C7B3-4E61-B922-AE7F74B2AD16}" srcOrd="0" destOrd="0" presId="urn:microsoft.com/office/officeart/2018/2/layout/IconLabelList"/>
    <dgm:cxn modelId="{833D8630-C6D6-46F4-A209-E961E1046471}" type="presParOf" srcId="{0B95F8A1-8F57-4C80-B7DF-D256C2B18999}" destId="{054A78C3-DFEE-4970-9529-5E35CA3F16A3}" srcOrd="1" destOrd="0" presId="urn:microsoft.com/office/officeart/2018/2/layout/IconLabelList"/>
    <dgm:cxn modelId="{DF6E317E-A812-48D8-A35F-2F2F75C082B8}" type="presParOf" srcId="{0B95F8A1-8F57-4C80-B7DF-D256C2B18999}" destId="{27B62E76-8F7E-4D22-AD09-950902C7A41A}" srcOrd="2" destOrd="0" presId="urn:microsoft.com/office/officeart/2018/2/layout/IconLabelList"/>
    <dgm:cxn modelId="{9CDABBAA-3048-4048-9051-BCA75E4225D4}" type="presParOf" srcId="{4295265E-CA49-4814-B19B-90101DC37873}" destId="{5CF7C199-31E5-47DE-BC28-DC1B373ED573}" srcOrd="1" destOrd="0" presId="urn:microsoft.com/office/officeart/2018/2/layout/IconLabelList"/>
    <dgm:cxn modelId="{5BA4BA64-E203-42BD-8028-A1E6682213CB}" type="presParOf" srcId="{4295265E-CA49-4814-B19B-90101DC37873}" destId="{BD6802A8-98D7-4749-B081-F48B6102F580}" srcOrd="2" destOrd="0" presId="urn:microsoft.com/office/officeart/2018/2/layout/IconLabelList"/>
    <dgm:cxn modelId="{28C8A579-CDDD-4BEA-82E9-60C99109960A}" type="presParOf" srcId="{BD6802A8-98D7-4749-B081-F48B6102F580}" destId="{8BB649AA-79BD-4B95-A2E6-D9A70BEF2085}" srcOrd="0" destOrd="0" presId="urn:microsoft.com/office/officeart/2018/2/layout/IconLabelList"/>
    <dgm:cxn modelId="{867115AA-D60C-4523-91F0-FA65A87D62C9}" type="presParOf" srcId="{BD6802A8-98D7-4749-B081-F48B6102F580}" destId="{2811AF8C-CAB2-47D4-8E8E-927DE06DD61F}" srcOrd="1" destOrd="0" presId="urn:microsoft.com/office/officeart/2018/2/layout/IconLabelList"/>
    <dgm:cxn modelId="{3C984DEF-7660-4BCB-B81C-B6D68144562A}" type="presParOf" srcId="{BD6802A8-98D7-4749-B081-F48B6102F580}" destId="{E9DF4102-76AA-47CA-ACE5-61774CC5268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F4962F-6C8C-494D-8A13-24E0AEF84551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349F97-7EC8-4A9A-A681-72A3F570F702}">
      <dgm:prSet/>
      <dgm:spPr/>
      <dgm:t>
        <a:bodyPr/>
        <a:lstStyle/>
        <a:p>
          <a:r>
            <a:rPr lang="en-AU" dirty="0"/>
            <a:t>Retrospective – lack of documentation meant not all data available </a:t>
          </a:r>
        </a:p>
        <a:p>
          <a:r>
            <a:rPr lang="en-AU" dirty="0"/>
            <a:t>(anticipated 100% calculation with PRIMROSE if prospective)</a:t>
          </a:r>
          <a:endParaRPr lang="en-US" dirty="0"/>
        </a:p>
      </dgm:t>
    </dgm:pt>
    <dgm:pt modelId="{DB1C5D77-5367-40E5-ACFC-0AEE9A3AB581}" type="parTrans" cxnId="{064D3E4B-FE58-4058-8AB4-33D71EF45A3F}">
      <dgm:prSet/>
      <dgm:spPr/>
      <dgm:t>
        <a:bodyPr/>
        <a:lstStyle/>
        <a:p>
          <a:endParaRPr lang="en-US"/>
        </a:p>
      </dgm:t>
    </dgm:pt>
    <dgm:pt modelId="{31E314B4-39D0-4900-94DD-81C41C7F5B31}" type="sibTrans" cxnId="{064D3E4B-FE58-4058-8AB4-33D71EF45A3F}">
      <dgm:prSet/>
      <dgm:spPr/>
      <dgm:t>
        <a:bodyPr/>
        <a:lstStyle/>
        <a:p>
          <a:endParaRPr lang="en-US"/>
        </a:p>
      </dgm:t>
    </dgm:pt>
    <dgm:pt modelId="{3DE1FE33-3BD6-4AAB-B17E-90FADFBAFDD1}">
      <dgm:prSet/>
      <dgm:spPr/>
      <dgm:t>
        <a:bodyPr/>
        <a:lstStyle/>
        <a:p>
          <a:r>
            <a:rPr lang="en-US" dirty="0"/>
            <a:t>Unable to apply the UK postcode functionality to Australian patients</a:t>
          </a:r>
        </a:p>
      </dgm:t>
    </dgm:pt>
    <dgm:pt modelId="{8D9B00CE-15E6-4598-8F4C-B1FD21336D4B}" type="parTrans" cxnId="{DC2143DE-8468-46BC-9895-11BF07F06E3E}">
      <dgm:prSet/>
      <dgm:spPr/>
      <dgm:t>
        <a:bodyPr/>
        <a:lstStyle/>
        <a:p>
          <a:endParaRPr lang="en-US"/>
        </a:p>
      </dgm:t>
    </dgm:pt>
    <dgm:pt modelId="{BDF8A748-D8D2-445E-9693-45BDF6A15485}" type="sibTrans" cxnId="{DC2143DE-8468-46BC-9895-11BF07F06E3E}">
      <dgm:prSet/>
      <dgm:spPr/>
      <dgm:t>
        <a:bodyPr/>
        <a:lstStyle/>
        <a:p>
          <a:endParaRPr lang="en-US"/>
        </a:p>
      </dgm:t>
    </dgm:pt>
    <dgm:pt modelId="{E09442DD-3621-4670-A3F7-A1F9688A85D6}">
      <dgm:prSet/>
      <dgm:spPr/>
      <dgm:t>
        <a:bodyPr/>
        <a:lstStyle/>
        <a:p>
          <a:r>
            <a:rPr lang="en-US"/>
            <a:t>Results from ACC were more conservative, with patients receiving higher CV risk scores with ACC than PRIMROSE.</a:t>
          </a:r>
        </a:p>
      </dgm:t>
    </dgm:pt>
    <dgm:pt modelId="{A25C5A4B-99A5-4502-B5DC-8703D91DBAFB}" type="parTrans" cxnId="{542EF150-45DC-42DB-B8D9-6741A7D22087}">
      <dgm:prSet/>
      <dgm:spPr/>
      <dgm:t>
        <a:bodyPr/>
        <a:lstStyle/>
        <a:p>
          <a:endParaRPr lang="en-US"/>
        </a:p>
      </dgm:t>
    </dgm:pt>
    <dgm:pt modelId="{77B7AF05-8FF2-41E9-8A6F-07697CBC687B}" type="sibTrans" cxnId="{542EF150-45DC-42DB-B8D9-6741A7D22087}">
      <dgm:prSet/>
      <dgm:spPr/>
      <dgm:t>
        <a:bodyPr/>
        <a:lstStyle/>
        <a:p>
          <a:endParaRPr lang="en-US"/>
        </a:p>
      </dgm:t>
    </dgm:pt>
    <dgm:pt modelId="{5DB0477E-37E7-4D1D-8E9E-DD1BDDCBE41A}">
      <dgm:prSet/>
      <dgm:spPr/>
      <dgm:t>
        <a:bodyPr/>
        <a:lstStyle/>
        <a:p>
          <a:r>
            <a:rPr lang="en-US" dirty="0"/>
            <a:t>Conclusion: PRIMROSE increases number of patients able to be assessed but doesn’t increase risk detection</a:t>
          </a:r>
        </a:p>
        <a:p>
          <a:r>
            <a:rPr lang="en-US" dirty="0"/>
            <a:t>Current processes and calculators can be assumed to capture the high-risk population. </a:t>
          </a:r>
        </a:p>
      </dgm:t>
    </dgm:pt>
    <dgm:pt modelId="{BC08B823-4F36-4CDC-A248-3AD77E9770B6}" type="parTrans" cxnId="{7CE5E3CE-1BAF-4D7B-AA2B-995F907983F9}">
      <dgm:prSet/>
      <dgm:spPr/>
      <dgm:t>
        <a:bodyPr/>
        <a:lstStyle/>
        <a:p>
          <a:endParaRPr lang="en-US"/>
        </a:p>
      </dgm:t>
    </dgm:pt>
    <dgm:pt modelId="{9113B6D4-1481-4C37-8D77-C03692AE15DB}" type="sibTrans" cxnId="{7CE5E3CE-1BAF-4D7B-AA2B-995F907983F9}">
      <dgm:prSet/>
      <dgm:spPr/>
      <dgm:t>
        <a:bodyPr/>
        <a:lstStyle/>
        <a:p>
          <a:endParaRPr lang="en-US"/>
        </a:p>
      </dgm:t>
    </dgm:pt>
    <dgm:pt modelId="{4F12D20E-FD79-45AE-9961-DBF9E3FD7BC2}" type="pres">
      <dgm:prSet presAssocID="{C5F4962F-6C8C-494D-8A13-24E0AEF8455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66E7D6D-FEA2-4035-8F05-9068ACC3EF85}" type="pres">
      <dgm:prSet presAssocID="{93349F97-7EC8-4A9A-A681-72A3F570F702}" presName="hierRoot1" presStyleCnt="0"/>
      <dgm:spPr/>
    </dgm:pt>
    <dgm:pt modelId="{9304E752-18E2-4056-B12B-5932487069CC}" type="pres">
      <dgm:prSet presAssocID="{93349F97-7EC8-4A9A-A681-72A3F570F702}" presName="composite" presStyleCnt="0"/>
      <dgm:spPr/>
    </dgm:pt>
    <dgm:pt modelId="{D6DF672C-57EF-4C47-84D1-3ADF09A8C406}" type="pres">
      <dgm:prSet presAssocID="{93349F97-7EC8-4A9A-A681-72A3F570F702}" presName="background" presStyleLbl="node0" presStyleIdx="0" presStyleCnt="4"/>
      <dgm:spPr/>
    </dgm:pt>
    <dgm:pt modelId="{B45209EA-EC0F-4E3B-8223-16BEA303A1A1}" type="pres">
      <dgm:prSet presAssocID="{93349F97-7EC8-4A9A-A681-72A3F570F702}" presName="text" presStyleLbl="fgAcc0" presStyleIdx="0" presStyleCnt="4" custLinFactNeighborX="-140" custLinFactNeighborY="-277">
        <dgm:presLayoutVars>
          <dgm:chPref val="3"/>
        </dgm:presLayoutVars>
      </dgm:prSet>
      <dgm:spPr/>
    </dgm:pt>
    <dgm:pt modelId="{924DAC85-B51C-4887-87E1-AE456DF4EA4C}" type="pres">
      <dgm:prSet presAssocID="{93349F97-7EC8-4A9A-A681-72A3F570F702}" presName="hierChild2" presStyleCnt="0"/>
      <dgm:spPr/>
    </dgm:pt>
    <dgm:pt modelId="{FB82E4DD-0A74-4CAB-AD5E-147C8560E5A7}" type="pres">
      <dgm:prSet presAssocID="{3DE1FE33-3BD6-4AAB-B17E-90FADFBAFDD1}" presName="hierRoot1" presStyleCnt="0"/>
      <dgm:spPr/>
    </dgm:pt>
    <dgm:pt modelId="{1C1D6771-54D5-469B-9C27-922CFD2C663F}" type="pres">
      <dgm:prSet presAssocID="{3DE1FE33-3BD6-4AAB-B17E-90FADFBAFDD1}" presName="composite" presStyleCnt="0"/>
      <dgm:spPr/>
    </dgm:pt>
    <dgm:pt modelId="{AF0BE1A8-8372-42C9-8405-75F0DAF7A40E}" type="pres">
      <dgm:prSet presAssocID="{3DE1FE33-3BD6-4AAB-B17E-90FADFBAFDD1}" presName="background" presStyleLbl="node0" presStyleIdx="1" presStyleCnt="4"/>
      <dgm:spPr/>
    </dgm:pt>
    <dgm:pt modelId="{001BFDEF-3C3D-477A-AB2E-FF41EB9DE28D}" type="pres">
      <dgm:prSet presAssocID="{3DE1FE33-3BD6-4AAB-B17E-90FADFBAFDD1}" presName="text" presStyleLbl="fgAcc0" presStyleIdx="1" presStyleCnt="4">
        <dgm:presLayoutVars>
          <dgm:chPref val="3"/>
        </dgm:presLayoutVars>
      </dgm:prSet>
      <dgm:spPr/>
    </dgm:pt>
    <dgm:pt modelId="{E1306A6C-B048-494B-9749-834A8042A6DF}" type="pres">
      <dgm:prSet presAssocID="{3DE1FE33-3BD6-4AAB-B17E-90FADFBAFDD1}" presName="hierChild2" presStyleCnt="0"/>
      <dgm:spPr/>
    </dgm:pt>
    <dgm:pt modelId="{D22E9F66-A93A-4867-BFD1-D64A35A28D4C}" type="pres">
      <dgm:prSet presAssocID="{E09442DD-3621-4670-A3F7-A1F9688A85D6}" presName="hierRoot1" presStyleCnt="0"/>
      <dgm:spPr/>
    </dgm:pt>
    <dgm:pt modelId="{1EE6C64D-5286-4D57-B589-30662E381796}" type="pres">
      <dgm:prSet presAssocID="{E09442DD-3621-4670-A3F7-A1F9688A85D6}" presName="composite" presStyleCnt="0"/>
      <dgm:spPr/>
    </dgm:pt>
    <dgm:pt modelId="{7D3B88B4-1518-494C-9FDA-4CE06F42CC75}" type="pres">
      <dgm:prSet presAssocID="{E09442DD-3621-4670-A3F7-A1F9688A85D6}" presName="background" presStyleLbl="node0" presStyleIdx="2" presStyleCnt="4"/>
      <dgm:spPr/>
    </dgm:pt>
    <dgm:pt modelId="{BBF8A4A2-5ECF-4A98-94F6-A30B2DCA4903}" type="pres">
      <dgm:prSet presAssocID="{E09442DD-3621-4670-A3F7-A1F9688A85D6}" presName="text" presStyleLbl="fgAcc0" presStyleIdx="2" presStyleCnt="4">
        <dgm:presLayoutVars>
          <dgm:chPref val="3"/>
        </dgm:presLayoutVars>
      </dgm:prSet>
      <dgm:spPr/>
    </dgm:pt>
    <dgm:pt modelId="{412D269D-BBC5-4DC3-95B1-D3FE911DF06F}" type="pres">
      <dgm:prSet presAssocID="{E09442DD-3621-4670-A3F7-A1F9688A85D6}" presName="hierChild2" presStyleCnt="0"/>
      <dgm:spPr/>
    </dgm:pt>
    <dgm:pt modelId="{3CBE9732-078C-4A4F-A79E-A3C5FE77C97A}" type="pres">
      <dgm:prSet presAssocID="{5DB0477E-37E7-4D1D-8E9E-DD1BDDCBE41A}" presName="hierRoot1" presStyleCnt="0"/>
      <dgm:spPr/>
    </dgm:pt>
    <dgm:pt modelId="{90D3F4F2-EE84-4CC6-B95A-B838E2E3CE14}" type="pres">
      <dgm:prSet presAssocID="{5DB0477E-37E7-4D1D-8E9E-DD1BDDCBE41A}" presName="composite" presStyleCnt="0"/>
      <dgm:spPr/>
    </dgm:pt>
    <dgm:pt modelId="{019C80D4-A3A8-4C29-8474-252B7EFC8B50}" type="pres">
      <dgm:prSet presAssocID="{5DB0477E-37E7-4D1D-8E9E-DD1BDDCBE41A}" presName="background" presStyleLbl="node0" presStyleIdx="3" presStyleCnt="4"/>
      <dgm:spPr/>
    </dgm:pt>
    <dgm:pt modelId="{2E9BEFED-85AB-400D-83FF-6FCDDCD9E94C}" type="pres">
      <dgm:prSet presAssocID="{5DB0477E-37E7-4D1D-8E9E-DD1BDDCBE41A}" presName="text" presStyleLbl="fgAcc0" presStyleIdx="3" presStyleCnt="4">
        <dgm:presLayoutVars>
          <dgm:chPref val="3"/>
        </dgm:presLayoutVars>
      </dgm:prSet>
      <dgm:spPr/>
    </dgm:pt>
    <dgm:pt modelId="{25FF7F73-D74B-44D4-9AA7-4D68610944B9}" type="pres">
      <dgm:prSet presAssocID="{5DB0477E-37E7-4D1D-8E9E-DD1BDDCBE41A}" presName="hierChild2" presStyleCnt="0"/>
      <dgm:spPr/>
    </dgm:pt>
  </dgm:ptLst>
  <dgm:cxnLst>
    <dgm:cxn modelId="{8E74F800-DE58-41EF-AFE9-6CFC9AF9CACB}" type="presOf" srcId="{5DB0477E-37E7-4D1D-8E9E-DD1BDDCBE41A}" destId="{2E9BEFED-85AB-400D-83FF-6FCDDCD9E94C}" srcOrd="0" destOrd="0" presId="urn:microsoft.com/office/officeart/2005/8/layout/hierarchy1"/>
    <dgm:cxn modelId="{B4744966-0DC7-45A1-AC27-48E2266F666B}" type="presOf" srcId="{93349F97-7EC8-4A9A-A681-72A3F570F702}" destId="{B45209EA-EC0F-4E3B-8223-16BEA303A1A1}" srcOrd="0" destOrd="0" presId="urn:microsoft.com/office/officeart/2005/8/layout/hierarchy1"/>
    <dgm:cxn modelId="{064D3E4B-FE58-4058-8AB4-33D71EF45A3F}" srcId="{C5F4962F-6C8C-494D-8A13-24E0AEF84551}" destId="{93349F97-7EC8-4A9A-A681-72A3F570F702}" srcOrd="0" destOrd="0" parTransId="{DB1C5D77-5367-40E5-ACFC-0AEE9A3AB581}" sibTransId="{31E314B4-39D0-4900-94DD-81C41C7F5B31}"/>
    <dgm:cxn modelId="{542EF150-45DC-42DB-B8D9-6741A7D22087}" srcId="{C5F4962F-6C8C-494D-8A13-24E0AEF84551}" destId="{E09442DD-3621-4670-A3F7-A1F9688A85D6}" srcOrd="2" destOrd="0" parTransId="{A25C5A4B-99A5-4502-B5DC-8703D91DBAFB}" sibTransId="{77B7AF05-8FF2-41E9-8A6F-07697CBC687B}"/>
    <dgm:cxn modelId="{5DAC6152-10D8-4C48-8047-9B1F1C156633}" type="presOf" srcId="{C5F4962F-6C8C-494D-8A13-24E0AEF84551}" destId="{4F12D20E-FD79-45AE-9961-DBF9E3FD7BC2}" srcOrd="0" destOrd="0" presId="urn:microsoft.com/office/officeart/2005/8/layout/hierarchy1"/>
    <dgm:cxn modelId="{7CE5E3CE-1BAF-4D7B-AA2B-995F907983F9}" srcId="{C5F4962F-6C8C-494D-8A13-24E0AEF84551}" destId="{5DB0477E-37E7-4D1D-8E9E-DD1BDDCBE41A}" srcOrd="3" destOrd="0" parTransId="{BC08B823-4F36-4CDC-A248-3AD77E9770B6}" sibTransId="{9113B6D4-1481-4C37-8D77-C03692AE15DB}"/>
    <dgm:cxn modelId="{536C96CF-0CF8-4BF5-A0EE-DC9642967BD6}" type="presOf" srcId="{E09442DD-3621-4670-A3F7-A1F9688A85D6}" destId="{BBF8A4A2-5ECF-4A98-94F6-A30B2DCA4903}" srcOrd="0" destOrd="0" presId="urn:microsoft.com/office/officeart/2005/8/layout/hierarchy1"/>
    <dgm:cxn modelId="{DC2143DE-8468-46BC-9895-11BF07F06E3E}" srcId="{C5F4962F-6C8C-494D-8A13-24E0AEF84551}" destId="{3DE1FE33-3BD6-4AAB-B17E-90FADFBAFDD1}" srcOrd="1" destOrd="0" parTransId="{8D9B00CE-15E6-4598-8F4C-B1FD21336D4B}" sibTransId="{BDF8A748-D8D2-445E-9693-45BDF6A15485}"/>
    <dgm:cxn modelId="{70EE4CE2-D8D4-4861-B357-B1B61896ADF0}" type="presOf" srcId="{3DE1FE33-3BD6-4AAB-B17E-90FADFBAFDD1}" destId="{001BFDEF-3C3D-477A-AB2E-FF41EB9DE28D}" srcOrd="0" destOrd="0" presId="urn:microsoft.com/office/officeart/2005/8/layout/hierarchy1"/>
    <dgm:cxn modelId="{A31552D6-962F-45C5-AE48-554675EBFDD5}" type="presParOf" srcId="{4F12D20E-FD79-45AE-9961-DBF9E3FD7BC2}" destId="{866E7D6D-FEA2-4035-8F05-9068ACC3EF85}" srcOrd="0" destOrd="0" presId="urn:microsoft.com/office/officeart/2005/8/layout/hierarchy1"/>
    <dgm:cxn modelId="{2FE3A3F8-0A73-46B8-A021-B7EEE01EF718}" type="presParOf" srcId="{866E7D6D-FEA2-4035-8F05-9068ACC3EF85}" destId="{9304E752-18E2-4056-B12B-5932487069CC}" srcOrd="0" destOrd="0" presId="urn:microsoft.com/office/officeart/2005/8/layout/hierarchy1"/>
    <dgm:cxn modelId="{EE00BA56-BAD7-4B92-A6B3-649C7F960A6A}" type="presParOf" srcId="{9304E752-18E2-4056-B12B-5932487069CC}" destId="{D6DF672C-57EF-4C47-84D1-3ADF09A8C406}" srcOrd="0" destOrd="0" presId="urn:microsoft.com/office/officeart/2005/8/layout/hierarchy1"/>
    <dgm:cxn modelId="{750E1368-00FA-4686-B711-58A41BA4B46B}" type="presParOf" srcId="{9304E752-18E2-4056-B12B-5932487069CC}" destId="{B45209EA-EC0F-4E3B-8223-16BEA303A1A1}" srcOrd="1" destOrd="0" presId="urn:microsoft.com/office/officeart/2005/8/layout/hierarchy1"/>
    <dgm:cxn modelId="{23E8290E-17A3-4BEB-B52F-0F8CCE341EED}" type="presParOf" srcId="{866E7D6D-FEA2-4035-8F05-9068ACC3EF85}" destId="{924DAC85-B51C-4887-87E1-AE456DF4EA4C}" srcOrd="1" destOrd="0" presId="urn:microsoft.com/office/officeart/2005/8/layout/hierarchy1"/>
    <dgm:cxn modelId="{39102538-AA4A-442B-9970-23562D010520}" type="presParOf" srcId="{4F12D20E-FD79-45AE-9961-DBF9E3FD7BC2}" destId="{FB82E4DD-0A74-4CAB-AD5E-147C8560E5A7}" srcOrd="1" destOrd="0" presId="urn:microsoft.com/office/officeart/2005/8/layout/hierarchy1"/>
    <dgm:cxn modelId="{F7AB7C79-CFA5-409E-9061-A76DB01153E3}" type="presParOf" srcId="{FB82E4DD-0A74-4CAB-AD5E-147C8560E5A7}" destId="{1C1D6771-54D5-469B-9C27-922CFD2C663F}" srcOrd="0" destOrd="0" presId="urn:microsoft.com/office/officeart/2005/8/layout/hierarchy1"/>
    <dgm:cxn modelId="{CAC5EE0D-E69D-478A-8468-CD66A2A79AC5}" type="presParOf" srcId="{1C1D6771-54D5-469B-9C27-922CFD2C663F}" destId="{AF0BE1A8-8372-42C9-8405-75F0DAF7A40E}" srcOrd="0" destOrd="0" presId="urn:microsoft.com/office/officeart/2005/8/layout/hierarchy1"/>
    <dgm:cxn modelId="{0554FB9A-577B-4ECF-8D3B-2276BC3CC27A}" type="presParOf" srcId="{1C1D6771-54D5-469B-9C27-922CFD2C663F}" destId="{001BFDEF-3C3D-477A-AB2E-FF41EB9DE28D}" srcOrd="1" destOrd="0" presId="urn:microsoft.com/office/officeart/2005/8/layout/hierarchy1"/>
    <dgm:cxn modelId="{5DC6858C-3B41-48DC-AB45-DD09D2E30086}" type="presParOf" srcId="{FB82E4DD-0A74-4CAB-AD5E-147C8560E5A7}" destId="{E1306A6C-B048-494B-9749-834A8042A6DF}" srcOrd="1" destOrd="0" presId="urn:microsoft.com/office/officeart/2005/8/layout/hierarchy1"/>
    <dgm:cxn modelId="{0999C58C-8CB1-4B31-AC9D-444BB83124F0}" type="presParOf" srcId="{4F12D20E-FD79-45AE-9961-DBF9E3FD7BC2}" destId="{D22E9F66-A93A-4867-BFD1-D64A35A28D4C}" srcOrd="2" destOrd="0" presId="urn:microsoft.com/office/officeart/2005/8/layout/hierarchy1"/>
    <dgm:cxn modelId="{736037BD-0767-4B64-9911-8510F388DB28}" type="presParOf" srcId="{D22E9F66-A93A-4867-BFD1-D64A35A28D4C}" destId="{1EE6C64D-5286-4D57-B589-30662E381796}" srcOrd="0" destOrd="0" presId="urn:microsoft.com/office/officeart/2005/8/layout/hierarchy1"/>
    <dgm:cxn modelId="{C28D669E-9F14-4684-B002-3EF6C3275037}" type="presParOf" srcId="{1EE6C64D-5286-4D57-B589-30662E381796}" destId="{7D3B88B4-1518-494C-9FDA-4CE06F42CC75}" srcOrd="0" destOrd="0" presId="urn:microsoft.com/office/officeart/2005/8/layout/hierarchy1"/>
    <dgm:cxn modelId="{982E3EA2-86A5-4B28-84D1-9777089DF04F}" type="presParOf" srcId="{1EE6C64D-5286-4D57-B589-30662E381796}" destId="{BBF8A4A2-5ECF-4A98-94F6-A30B2DCA4903}" srcOrd="1" destOrd="0" presId="urn:microsoft.com/office/officeart/2005/8/layout/hierarchy1"/>
    <dgm:cxn modelId="{4C0DD92C-F71D-461C-9216-51B31CDFA5E0}" type="presParOf" srcId="{D22E9F66-A93A-4867-BFD1-D64A35A28D4C}" destId="{412D269D-BBC5-4DC3-95B1-D3FE911DF06F}" srcOrd="1" destOrd="0" presId="urn:microsoft.com/office/officeart/2005/8/layout/hierarchy1"/>
    <dgm:cxn modelId="{CB742D13-D280-4F67-89FB-2F1D6A8EE34B}" type="presParOf" srcId="{4F12D20E-FD79-45AE-9961-DBF9E3FD7BC2}" destId="{3CBE9732-078C-4A4F-A79E-A3C5FE77C97A}" srcOrd="3" destOrd="0" presId="urn:microsoft.com/office/officeart/2005/8/layout/hierarchy1"/>
    <dgm:cxn modelId="{C14DEBB7-8407-4170-8506-4F831C7FA018}" type="presParOf" srcId="{3CBE9732-078C-4A4F-A79E-A3C5FE77C97A}" destId="{90D3F4F2-EE84-4CC6-B95A-B838E2E3CE14}" srcOrd="0" destOrd="0" presId="urn:microsoft.com/office/officeart/2005/8/layout/hierarchy1"/>
    <dgm:cxn modelId="{AEA98E61-89D4-44FF-A1AB-6ECFD066A581}" type="presParOf" srcId="{90D3F4F2-EE84-4CC6-B95A-B838E2E3CE14}" destId="{019C80D4-A3A8-4C29-8474-252B7EFC8B50}" srcOrd="0" destOrd="0" presId="urn:microsoft.com/office/officeart/2005/8/layout/hierarchy1"/>
    <dgm:cxn modelId="{68C25DC1-AC95-4761-AE10-4FA21B7C71C5}" type="presParOf" srcId="{90D3F4F2-EE84-4CC6-B95A-B838E2E3CE14}" destId="{2E9BEFED-85AB-400D-83FF-6FCDDCD9E94C}" srcOrd="1" destOrd="0" presId="urn:microsoft.com/office/officeart/2005/8/layout/hierarchy1"/>
    <dgm:cxn modelId="{AC89AC00-3A60-43C3-A17A-4894C7BEDE2C}" type="presParOf" srcId="{3CBE9732-078C-4A4F-A79E-A3C5FE77C97A}" destId="{25FF7F73-D74B-44D4-9AA7-4D68610944B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56F3C-06D9-46F5-A86B-25BE80D36FB1}">
      <dsp:nvSpPr>
        <dsp:cNvPr id="0" name=""/>
        <dsp:cNvSpPr/>
      </dsp:nvSpPr>
      <dsp:spPr>
        <a:xfrm>
          <a:off x="0" y="417"/>
          <a:ext cx="8761413" cy="97584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9224D-9CC1-4515-9227-C5AC007B0AF8}">
      <dsp:nvSpPr>
        <dsp:cNvPr id="0" name=""/>
        <dsp:cNvSpPr/>
      </dsp:nvSpPr>
      <dsp:spPr>
        <a:xfrm>
          <a:off x="295193" y="219982"/>
          <a:ext cx="536716" cy="5367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0C9F6-D906-4CF7-994C-53E43AF87BCE}">
      <dsp:nvSpPr>
        <dsp:cNvPr id="0" name=""/>
        <dsp:cNvSpPr/>
      </dsp:nvSpPr>
      <dsp:spPr>
        <a:xfrm>
          <a:off x="1127103" y="417"/>
          <a:ext cx="7634309" cy="975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77" tIns="103277" rIns="103277" bIns="10327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i="1" kern="1200" dirty="0"/>
            <a:t>Early identification and preventative measures are key in avoiding or ameliorating the risk of metabolic syndrome</a:t>
          </a:r>
          <a:endParaRPr lang="en-US" sz="1800" kern="1200" dirty="0"/>
        </a:p>
      </dsp:txBody>
      <dsp:txXfrm>
        <a:off x="1127103" y="417"/>
        <a:ext cx="7634309" cy="975847"/>
      </dsp:txXfrm>
    </dsp:sp>
    <dsp:sp modelId="{C3D3F562-BEDF-4E64-BE01-1B3103B43003}">
      <dsp:nvSpPr>
        <dsp:cNvPr id="0" name=""/>
        <dsp:cNvSpPr/>
      </dsp:nvSpPr>
      <dsp:spPr>
        <a:xfrm>
          <a:off x="0" y="1220226"/>
          <a:ext cx="8761413" cy="97584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1CF6D-4F0A-4DDC-9FF0-921972D9922D}">
      <dsp:nvSpPr>
        <dsp:cNvPr id="0" name=""/>
        <dsp:cNvSpPr/>
      </dsp:nvSpPr>
      <dsp:spPr>
        <a:xfrm>
          <a:off x="295193" y="1439791"/>
          <a:ext cx="536716" cy="5367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59037-5A9F-48F3-A559-D46BF29A5D9A}">
      <dsp:nvSpPr>
        <dsp:cNvPr id="0" name=""/>
        <dsp:cNvSpPr/>
      </dsp:nvSpPr>
      <dsp:spPr>
        <a:xfrm>
          <a:off x="1127103" y="1220226"/>
          <a:ext cx="7634309" cy="975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77" tIns="103277" rIns="103277" bIns="10327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i="1" kern="1200" dirty="0"/>
            <a:t>Prevention of weight gain and recognition/rapid intervention for emergent cardiometabolic risk parameters is key from very early stages of illness</a:t>
          </a:r>
          <a:endParaRPr lang="en-US" sz="1800" kern="1200" dirty="0"/>
        </a:p>
      </dsp:txBody>
      <dsp:txXfrm>
        <a:off x="1127103" y="1220226"/>
        <a:ext cx="7634309" cy="975847"/>
      </dsp:txXfrm>
    </dsp:sp>
    <dsp:sp modelId="{98CA79F2-9FD5-4051-A1D8-89C818D6203F}">
      <dsp:nvSpPr>
        <dsp:cNvPr id="0" name=""/>
        <dsp:cNvSpPr/>
      </dsp:nvSpPr>
      <dsp:spPr>
        <a:xfrm>
          <a:off x="0" y="2440035"/>
          <a:ext cx="8761413" cy="97584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9BE32-3624-4697-8F60-F1F40678DFFE}">
      <dsp:nvSpPr>
        <dsp:cNvPr id="0" name=""/>
        <dsp:cNvSpPr/>
      </dsp:nvSpPr>
      <dsp:spPr>
        <a:xfrm>
          <a:off x="295193" y="2659601"/>
          <a:ext cx="536716" cy="5367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CF654-A0FA-46D5-925B-B46C225BA7FB}">
      <dsp:nvSpPr>
        <dsp:cNvPr id="0" name=""/>
        <dsp:cNvSpPr/>
      </dsp:nvSpPr>
      <dsp:spPr>
        <a:xfrm>
          <a:off x="1127103" y="2440035"/>
          <a:ext cx="7634309" cy="975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77" tIns="103277" rIns="103277" bIns="10327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i="1" kern="1200" dirty="0"/>
            <a:t>Metabolic parameters should be monitored and followed up routinely</a:t>
          </a:r>
          <a:endParaRPr lang="en-US" sz="1800" kern="1200" dirty="0"/>
        </a:p>
      </dsp:txBody>
      <dsp:txXfrm>
        <a:off x="1127103" y="2440035"/>
        <a:ext cx="7634309" cy="9758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A5301-C7B3-4E61-B922-AE7F74B2AD16}">
      <dsp:nvSpPr>
        <dsp:cNvPr id="0" name=""/>
        <dsp:cNvSpPr/>
      </dsp:nvSpPr>
      <dsp:spPr>
        <a:xfrm>
          <a:off x="1126643" y="224431"/>
          <a:ext cx="1802250" cy="1802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62E76-8F7E-4D22-AD09-950902C7A41A}">
      <dsp:nvSpPr>
        <dsp:cNvPr id="0" name=""/>
        <dsp:cNvSpPr/>
      </dsp:nvSpPr>
      <dsp:spPr>
        <a:xfrm>
          <a:off x="25268" y="2471868"/>
          <a:ext cx="400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HbA1c and lipid monitoring increased</a:t>
          </a:r>
          <a:endParaRPr lang="en-US" sz="2200" kern="1200" dirty="0"/>
        </a:p>
      </dsp:txBody>
      <dsp:txXfrm>
        <a:off x="25268" y="2471868"/>
        <a:ext cx="4005000" cy="720000"/>
      </dsp:txXfrm>
    </dsp:sp>
    <dsp:sp modelId="{8BB649AA-79BD-4B95-A2E6-D9A70BEF2085}">
      <dsp:nvSpPr>
        <dsp:cNvPr id="0" name=""/>
        <dsp:cNvSpPr/>
      </dsp:nvSpPr>
      <dsp:spPr>
        <a:xfrm>
          <a:off x="5832518" y="224431"/>
          <a:ext cx="1802250" cy="1802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F4102-76AA-47CA-ACE5-61774CC52684}">
      <dsp:nvSpPr>
        <dsp:cNvPr id="0" name=""/>
        <dsp:cNvSpPr/>
      </dsp:nvSpPr>
      <dsp:spPr>
        <a:xfrm>
          <a:off x="4731143" y="2471868"/>
          <a:ext cx="400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Still large proportion couldn’t be calculated due to age…</a:t>
          </a:r>
          <a:endParaRPr lang="en-US" sz="2200" kern="1200" dirty="0"/>
        </a:p>
      </dsp:txBody>
      <dsp:txXfrm>
        <a:off x="4731143" y="2471868"/>
        <a:ext cx="4005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F672C-57EF-4C47-84D1-3ADF09A8C406}">
      <dsp:nvSpPr>
        <dsp:cNvPr id="0" name=""/>
        <dsp:cNvSpPr/>
      </dsp:nvSpPr>
      <dsp:spPr>
        <a:xfrm>
          <a:off x="1" y="1319663"/>
          <a:ext cx="2259391" cy="1434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5209EA-EC0F-4E3B-8223-16BEA303A1A1}">
      <dsp:nvSpPr>
        <dsp:cNvPr id="0" name=""/>
        <dsp:cNvSpPr/>
      </dsp:nvSpPr>
      <dsp:spPr>
        <a:xfrm>
          <a:off x="251044" y="1558154"/>
          <a:ext cx="2259391" cy="143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/>
            <a:t>Retrospective – lack of documentation meant not all data available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/>
            <a:t>(anticipated 100% calculation with PRIMROSE if prospective)</a:t>
          </a:r>
          <a:endParaRPr lang="en-US" sz="1000" kern="1200" dirty="0"/>
        </a:p>
      </dsp:txBody>
      <dsp:txXfrm>
        <a:off x="293065" y="1600175"/>
        <a:ext cx="2175349" cy="1350671"/>
      </dsp:txXfrm>
    </dsp:sp>
    <dsp:sp modelId="{AF0BE1A8-8372-42C9-8405-75F0DAF7A40E}">
      <dsp:nvSpPr>
        <dsp:cNvPr id="0" name=""/>
        <dsp:cNvSpPr/>
      </dsp:nvSpPr>
      <dsp:spPr>
        <a:xfrm>
          <a:off x="2764643" y="1323637"/>
          <a:ext cx="2259391" cy="1434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1BFDEF-3C3D-477A-AB2E-FF41EB9DE28D}">
      <dsp:nvSpPr>
        <dsp:cNvPr id="0" name=""/>
        <dsp:cNvSpPr/>
      </dsp:nvSpPr>
      <dsp:spPr>
        <a:xfrm>
          <a:off x="3015686" y="1562128"/>
          <a:ext cx="2259391" cy="143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Unable to apply the UK postcode functionality to Australian patients</a:t>
          </a:r>
        </a:p>
      </dsp:txBody>
      <dsp:txXfrm>
        <a:off x="3057707" y="1604149"/>
        <a:ext cx="2175349" cy="1350671"/>
      </dsp:txXfrm>
    </dsp:sp>
    <dsp:sp modelId="{7D3B88B4-1518-494C-9FDA-4CE06F42CC75}">
      <dsp:nvSpPr>
        <dsp:cNvPr id="0" name=""/>
        <dsp:cNvSpPr/>
      </dsp:nvSpPr>
      <dsp:spPr>
        <a:xfrm>
          <a:off x="5526121" y="1323637"/>
          <a:ext cx="2259391" cy="1434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F8A4A2-5ECF-4A98-94F6-A30B2DCA4903}">
      <dsp:nvSpPr>
        <dsp:cNvPr id="0" name=""/>
        <dsp:cNvSpPr/>
      </dsp:nvSpPr>
      <dsp:spPr>
        <a:xfrm>
          <a:off x="5777165" y="1562128"/>
          <a:ext cx="2259391" cy="143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Results from ACC were more conservative, with patients receiving higher CV risk scores with ACC than PRIMROSE.</a:t>
          </a:r>
        </a:p>
      </dsp:txBody>
      <dsp:txXfrm>
        <a:off x="5819186" y="1604149"/>
        <a:ext cx="2175349" cy="1350671"/>
      </dsp:txXfrm>
    </dsp:sp>
    <dsp:sp modelId="{019C80D4-A3A8-4C29-8474-252B7EFC8B50}">
      <dsp:nvSpPr>
        <dsp:cNvPr id="0" name=""/>
        <dsp:cNvSpPr/>
      </dsp:nvSpPr>
      <dsp:spPr>
        <a:xfrm>
          <a:off x="8287600" y="1323637"/>
          <a:ext cx="2259391" cy="1434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E9BEFED-85AB-400D-83FF-6FCDDCD9E94C}">
      <dsp:nvSpPr>
        <dsp:cNvPr id="0" name=""/>
        <dsp:cNvSpPr/>
      </dsp:nvSpPr>
      <dsp:spPr>
        <a:xfrm>
          <a:off x="8538643" y="1562128"/>
          <a:ext cx="2259391" cy="143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Conclusion: PRIMROSE increases number of patients able to be assessed but doesn’t increase risk detection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Current processes and calculators can be assumed to capture the high-risk population. </a:t>
          </a:r>
        </a:p>
      </dsp:txBody>
      <dsp:txXfrm>
        <a:off x="8580664" y="1604149"/>
        <a:ext cx="2175349" cy="1350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A36AD-C140-47B5-A0AA-2808AF1C1C9D}" type="datetimeFigureOut">
              <a:rPr lang="en-AU" smtClean="0"/>
              <a:t>7/09/2023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420D9-E2BA-4BD5-B845-F55DFC0118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978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829E-EB69-4A98-9D54-8D6822520B27}" type="datetimeFigureOut">
              <a:rPr lang="en-AU" smtClean="0"/>
              <a:t>7/09/2023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05BAA-92F6-4DEA-A832-E4B15A2F52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9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1256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4816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3470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7191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4092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7359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9501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4530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5030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2686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7809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72503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48164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6321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9969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1694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125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4590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1665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0871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719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9E016143-E03C-4CFD-AFDC-14E5BDEA754C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AU"/>
              <a:t>V[XX] Effective: [MM/YYYY] Review: [MM/YYYY]</a:t>
            </a:r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1496599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V[XX] Effective: [MM/YYYY] Review: [MM/YYYY]</a:t>
            </a:r>
            <a:endParaRPr lang="en-AU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660564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V[XX] Effective: [MM/YYYY] Review: [MM/YYYY]</a:t>
            </a:r>
            <a:endParaRPr lang="en-AU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932482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V[XX] Effective: [MM/YYYY] Review: [MM/YYYY]</a:t>
            </a:r>
            <a:endParaRPr lang="en-AU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4712761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V[XX] Effective: [MM/YYYY] Review: [MM/YYYY]</a:t>
            </a:r>
            <a:endParaRPr lang="en-AU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2240425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V[XX] Effective: [MM/YYYY] Review: [MM/YYYY]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7947187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V[XX] Effective: [MM/YYYY] Review: [MM/YYYY]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9738435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V[XX] Effective: [MM/YYYY] Review: [MM/YYYY]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4432824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V[XX] Effective: [MM/YYYY] Review: [MM/YYYY]</a:t>
            </a:r>
            <a:endParaRPr lang="en-AU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3449652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4: Gradien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7646E0-D02D-764A-A180-27F94ED722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06" y="0"/>
            <a:ext cx="12190092" cy="68569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CA6956-A7EA-544C-8393-419930DE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3424813"/>
            <a:ext cx="11137819" cy="576064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658543F-7BD0-AE43-9B55-9E6707AAB5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522" y="4072885"/>
            <a:ext cx="11142429" cy="57606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F91CFDB-7E06-5A47-AE63-25D2297EAC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6924" y="260648"/>
            <a:ext cx="11138151" cy="228216"/>
          </a:xfrm>
        </p:spPr>
        <p:txBody>
          <a:bodyPr anchor="ctr">
            <a:noAutofit/>
          </a:bodyPr>
          <a:lstStyle>
            <a:lvl1pPr marL="0" indent="0" algn="r"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Facility/Service/Clinical Stream name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CC64DFD6-130D-5C4F-BC4D-690BDE1DED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27050" y="6308220"/>
            <a:ext cx="4344814" cy="21712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AU" dirty="0"/>
              <a:t>V[XX] Effective: [MM/YYYY] Review: [MM/YYYY]</a:t>
            </a:r>
          </a:p>
        </p:txBody>
      </p:sp>
    </p:spTree>
    <p:extLst>
      <p:ext uri="{BB962C8B-B14F-4D97-AF65-F5344CB8AC3E}">
        <p14:creationId xmlns:p14="http://schemas.microsoft.com/office/powerpoint/2010/main" val="87109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Layou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196753"/>
            <a:ext cx="11137568" cy="2340000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27051" y="3681288"/>
            <a:ext cx="11137568" cy="2340000"/>
          </a:xfrm>
        </p:spPr>
        <p:txBody>
          <a:bodyPr/>
          <a:lstStyle>
            <a:lvl1pPr>
              <a:defRPr lang="en-US" dirty="0" smtClean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V[XX] Effective: [MM/YYYY] Review: [MM/YYYY]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234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V[XX] Effective: [MM/YYYY] Review: [MM/YYYY]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0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196752"/>
            <a:ext cx="6943056" cy="4824536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7051" y="116632"/>
            <a:ext cx="11137568" cy="7780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7672791" y="1196752"/>
            <a:ext cx="3991828" cy="4824536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V[XX] Effective: [MM/YYYY] Review: [MM/YYYY]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272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: Her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07" y="1073"/>
            <a:ext cx="12190092" cy="6856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3424813"/>
            <a:ext cx="11137819" cy="576064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2522" y="4072885"/>
            <a:ext cx="11142429" cy="57606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218548"/>
            <a:ext cx="11138151" cy="228216"/>
          </a:xfrm>
        </p:spPr>
        <p:txBody>
          <a:bodyPr anchor="ctr">
            <a:noAutofit/>
          </a:bodyPr>
          <a:lstStyle>
            <a:lvl1pPr marL="0" indent="0" algn="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Facility/Service/Clinical Stream name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527050" y="6308220"/>
            <a:ext cx="4344814" cy="21712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AU" dirty="0"/>
              <a:t>V[XX] Effective: [MM/YYYY] Review: [MM/YYYY]</a:t>
            </a:r>
          </a:p>
        </p:txBody>
      </p:sp>
    </p:spTree>
    <p:extLst>
      <p:ext uri="{BB962C8B-B14F-4D97-AF65-F5344CB8AC3E}">
        <p14:creationId xmlns:p14="http://schemas.microsoft.com/office/powerpoint/2010/main" val="369773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: Custom Her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9F1907A-2A0D-9041-A237-4C30EC62A1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435" y="1074"/>
            <a:ext cx="12190090" cy="6856925"/>
          </a:xfrm>
          <a:prstGeom prst="rect">
            <a:avLst/>
          </a:prstGeom>
          <a:noFill/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668E822-4917-4864-A0CD-187B8ED4FB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85432" y="691808"/>
            <a:ext cx="7506568" cy="3764759"/>
          </a:xfrm>
          <a:custGeom>
            <a:avLst/>
            <a:gdLst>
              <a:gd name="connsiteX0" fmla="*/ 0 w 7506568"/>
              <a:gd name="connsiteY0" fmla="*/ 0 h 3764759"/>
              <a:gd name="connsiteX1" fmla="*/ 7496408 w 7506568"/>
              <a:gd name="connsiteY1" fmla="*/ 10160 h 3764759"/>
              <a:gd name="connsiteX2" fmla="*/ 7506568 w 7506568"/>
              <a:gd name="connsiteY2" fmla="*/ 3745304 h 3764759"/>
              <a:gd name="connsiteX3" fmla="*/ 7016942 w 7506568"/>
              <a:gd name="connsiteY3" fmla="*/ 3744005 h 3764759"/>
              <a:gd name="connsiteX4" fmla="*/ 6214511 w 7506568"/>
              <a:gd name="connsiteY4" fmla="*/ 2912188 h 3764759"/>
              <a:gd name="connsiteX5" fmla="*/ 5766634 w 7506568"/>
              <a:gd name="connsiteY5" fmla="*/ 3354492 h 3764759"/>
              <a:gd name="connsiteX6" fmla="*/ 5363239 w 7506568"/>
              <a:gd name="connsiteY6" fmla="*/ 2917154 h 3764759"/>
              <a:gd name="connsiteX7" fmla="*/ 4567677 w 7506568"/>
              <a:gd name="connsiteY7" fmla="*/ 3764759 h 376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06568" h="3764759">
                <a:moveTo>
                  <a:pt x="0" y="0"/>
                </a:moveTo>
                <a:lnTo>
                  <a:pt x="7496408" y="10160"/>
                </a:lnTo>
                <a:cubicBezTo>
                  <a:pt x="7499795" y="1248435"/>
                  <a:pt x="7503181" y="2507029"/>
                  <a:pt x="7506568" y="3745304"/>
                </a:cubicBezTo>
                <a:lnTo>
                  <a:pt x="7016942" y="3744005"/>
                </a:lnTo>
                <a:lnTo>
                  <a:pt x="6214511" y="2912188"/>
                </a:lnTo>
                <a:lnTo>
                  <a:pt x="5766634" y="3354492"/>
                </a:lnTo>
                <a:lnTo>
                  <a:pt x="5363239" y="2917154"/>
                </a:lnTo>
                <a:lnTo>
                  <a:pt x="4567677" y="376475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r>
              <a:rPr lang="en-AU" dirty="0"/>
              <a:t>Click icon to add image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2CFA6D-F3D4-C048-8B96-88514DAC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3424813"/>
            <a:ext cx="11137819" cy="576064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2FDC36A-B1A5-D84B-A3C9-E0F7A3B43B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522" y="4072885"/>
            <a:ext cx="11142429" cy="57606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680C3572-9F9B-A64B-ADE6-C77D1A12C9B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27050" y="6308220"/>
            <a:ext cx="4344814" cy="21712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AU" dirty="0"/>
              <a:t>V[XX] Effective: [MM/YYYY] Review: [MM/YYYY]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8B9C84B8-E089-4141-B88E-E077D2344A36}"/>
              </a:ext>
            </a:extLst>
          </p:cNvPr>
          <p:cNvSpPr/>
          <p:nvPr userDrawn="1"/>
        </p:nvSpPr>
        <p:spPr>
          <a:xfrm>
            <a:off x="11479314" y="3424812"/>
            <a:ext cx="712686" cy="712386"/>
          </a:xfrm>
          <a:custGeom>
            <a:avLst/>
            <a:gdLst>
              <a:gd name="connsiteX0" fmla="*/ 0 w 6238109"/>
              <a:gd name="connsiteY0" fmla="*/ 0 h 4221088"/>
              <a:gd name="connsiteX1" fmla="*/ 6238109 w 6238109"/>
              <a:gd name="connsiteY1" fmla="*/ 0 h 4221088"/>
              <a:gd name="connsiteX2" fmla="*/ 6238109 w 6238109"/>
              <a:gd name="connsiteY2" fmla="*/ 4221088 h 4221088"/>
              <a:gd name="connsiteX3" fmla="*/ 0 w 6238109"/>
              <a:gd name="connsiteY3" fmla="*/ 4221088 h 4221088"/>
              <a:gd name="connsiteX4" fmla="*/ 0 w 6238109"/>
              <a:gd name="connsiteY4" fmla="*/ 0 h 4221088"/>
              <a:gd name="connsiteX0" fmla="*/ 0 w 6238109"/>
              <a:gd name="connsiteY0" fmla="*/ 0 h 4221088"/>
              <a:gd name="connsiteX1" fmla="*/ 6238109 w 6238109"/>
              <a:gd name="connsiteY1" fmla="*/ 0 h 4221088"/>
              <a:gd name="connsiteX2" fmla="*/ 6238109 w 6238109"/>
              <a:gd name="connsiteY2" fmla="*/ 4221088 h 4221088"/>
              <a:gd name="connsiteX3" fmla="*/ 4259766 w 6238109"/>
              <a:gd name="connsiteY3" fmla="*/ 4221088 h 4221088"/>
              <a:gd name="connsiteX4" fmla="*/ 0 w 6238109"/>
              <a:gd name="connsiteY4" fmla="*/ 0 h 4221088"/>
              <a:gd name="connsiteX0" fmla="*/ 0 w 6238109"/>
              <a:gd name="connsiteY0" fmla="*/ 0 h 4221088"/>
              <a:gd name="connsiteX1" fmla="*/ 6238109 w 6238109"/>
              <a:gd name="connsiteY1" fmla="*/ 0 h 4221088"/>
              <a:gd name="connsiteX2" fmla="*/ 6238109 w 6238109"/>
              <a:gd name="connsiteY2" fmla="*/ 4128809 h 4221088"/>
              <a:gd name="connsiteX3" fmla="*/ 4259766 w 6238109"/>
              <a:gd name="connsiteY3" fmla="*/ 4221088 h 4221088"/>
              <a:gd name="connsiteX4" fmla="*/ 0 w 6238109"/>
              <a:gd name="connsiteY4" fmla="*/ 0 h 4221088"/>
              <a:gd name="connsiteX0" fmla="*/ 0 w 6238109"/>
              <a:gd name="connsiteY0" fmla="*/ 0 h 4137199"/>
              <a:gd name="connsiteX1" fmla="*/ 6238109 w 6238109"/>
              <a:gd name="connsiteY1" fmla="*/ 0 h 4137199"/>
              <a:gd name="connsiteX2" fmla="*/ 6238109 w 6238109"/>
              <a:gd name="connsiteY2" fmla="*/ 4128809 h 4137199"/>
              <a:gd name="connsiteX3" fmla="*/ 4184265 w 6238109"/>
              <a:gd name="connsiteY3" fmla="*/ 4137199 h 4137199"/>
              <a:gd name="connsiteX4" fmla="*/ 0 w 6238109"/>
              <a:gd name="connsiteY4" fmla="*/ 0 h 4137199"/>
              <a:gd name="connsiteX0" fmla="*/ 0 w 6238109"/>
              <a:gd name="connsiteY0" fmla="*/ 0 h 4137199"/>
              <a:gd name="connsiteX1" fmla="*/ 6238109 w 6238109"/>
              <a:gd name="connsiteY1" fmla="*/ 0 h 4137199"/>
              <a:gd name="connsiteX2" fmla="*/ 6238109 w 6238109"/>
              <a:gd name="connsiteY2" fmla="*/ 4128809 h 4137199"/>
              <a:gd name="connsiteX3" fmla="*/ 4184265 w 6238109"/>
              <a:gd name="connsiteY3" fmla="*/ 4137199 h 4137199"/>
              <a:gd name="connsiteX4" fmla="*/ 0 w 6238109"/>
              <a:gd name="connsiteY4" fmla="*/ 0 h 4137199"/>
              <a:gd name="connsiteX0" fmla="*/ 0 w 2742555"/>
              <a:gd name="connsiteY0" fmla="*/ 2997843 h 4137199"/>
              <a:gd name="connsiteX1" fmla="*/ 2742555 w 2742555"/>
              <a:gd name="connsiteY1" fmla="*/ 0 h 4137199"/>
              <a:gd name="connsiteX2" fmla="*/ 2742555 w 2742555"/>
              <a:gd name="connsiteY2" fmla="*/ 4128809 h 4137199"/>
              <a:gd name="connsiteX3" fmla="*/ 688711 w 2742555"/>
              <a:gd name="connsiteY3" fmla="*/ 4137199 h 4137199"/>
              <a:gd name="connsiteX4" fmla="*/ 0 w 2742555"/>
              <a:gd name="connsiteY4" fmla="*/ 2997843 h 4137199"/>
              <a:gd name="connsiteX0" fmla="*/ 0 w 2742555"/>
              <a:gd name="connsiteY0" fmla="*/ 925975 h 2065331"/>
              <a:gd name="connsiteX1" fmla="*/ 2742555 w 2742555"/>
              <a:gd name="connsiteY1" fmla="*/ 0 h 2065331"/>
              <a:gd name="connsiteX2" fmla="*/ 2742555 w 2742555"/>
              <a:gd name="connsiteY2" fmla="*/ 2056941 h 2065331"/>
              <a:gd name="connsiteX3" fmla="*/ 688711 w 2742555"/>
              <a:gd name="connsiteY3" fmla="*/ 2065331 h 2065331"/>
              <a:gd name="connsiteX4" fmla="*/ 0 w 2742555"/>
              <a:gd name="connsiteY4" fmla="*/ 925975 h 2065331"/>
              <a:gd name="connsiteX0" fmla="*/ 0 w 2053844"/>
              <a:gd name="connsiteY0" fmla="*/ 2065331 h 2065331"/>
              <a:gd name="connsiteX1" fmla="*/ 2053844 w 2053844"/>
              <a:gd name="connsiteY1" fmla="*/ 0 h 2065331"/>
              <a:gd name="connsiteX2" fmla="*/ 2053844 w 2053844"/>
              <a:gd name="connsiteY2" fmla="*/ 2056941 h 2065331"/>
              <a:gd name="connsiteX3" fmla="*/ 0 w 2053844"/>
              <a:gd name="connsiteY3" fmla="*/ 2065331 h 2065331"/>
              <a:gd name="connsiteX0" fmla="*/ 0 w 2072379"/>
              <a:gd name="connsiteY0" fmla="*/ 2071509 h 2071509"/>
              <a:gd name="connsiteX1" fmla="*/ 2072379 w 2072379"/>
              <a:gd name="connsiteY1" fmla="*/ 0 h 2071509"/>
              <a:gd name="connsiteX2" fmla="*/ 2072379 w 2072379"/>
              <a:gd name="connsiteY2" fmla="*/ 2056941 h 2071509"/>
              <a:gd name="connsiteX3" fmla="*/ 0 w 2072379"/>
              <a:gd name="connsiteY3" fmla="*/ 2071509 h 2071509"/>
              <a:gd name="connsiteX0" fmla="*/ 0 w 2072379"/>
              <a:gd name="connsiteY0" fmla="*/ 2071509 h 2071509"/>
              <a:gd name="connsiteX1" fmla="*/ 2072379 w 2072379"/>
              <a:gd name="connsiteY1" fmla="*/ 0 h 2071509"/>
              <a:gd name="connsiteX2" fmla="*/ 2072379 w 2072379"/>
              <a:gd name="connsiteY2" fmla="*/ 2063119 h 2071509"/>
              <a:gd name="connsiteX3" fmla="*/ 0 w 2072379"/>
              <a:gd name="connsiteY3" fmla="*/ 2071509 h 2071509"/>
              <a:gd name="connsiteX0" fmla="*/ 0 w 2084736"/>
              <a:gd name="connsiteY0" fmla="*/ 2071509 h 2071509"/>
              <a:gd name="connsiteX1" fmla="*/ 2084736 w 2084736"/>
              <a:gd name="connsiteY1" fmla="*/ 0 h 2071509"/>
              <a:gd name="connsiteX2" fmla="*/ 2084736 w 2084736"/>
              <a:gd name="connsiteY2" fmla="*/ 2063119 h 2071509"/>
              <a:gd name="connsiteX3" fmla="*/ 0 w 2084736"/>
              <a:gd name="connsiteY3" fmla="*/ 2071509 h 2071509"/>
              <a:gd name="connsiteX0" fmla="*/ 0 w 1967347"/>
              <a:gd name="connsiteY0" fmla="*/ 2077687 h 2077687"/>
              <a:gd name="connsiteX1" fmla="*/ 1967347 w 1967347"/>
              <a:gd name="connsiteY1" fmla="*/ 0 h 2077687"/>
              <a:gd name="connsiteX2" fmla="*/ 1967347 w 1967347"/>
              <a:gd name="connsiteY2" fmla="*/ 2063119 h 2077687"/>
              <a:gd name="connsiteX3" fmla="*/ 0 w 1967347"/>
              <a:gd name="connsiteY3" fmla="*/ 2077687 h 2077687"/>
              <a:gd name="connsiteX0" fmla="*/ 0 w 2066201"/>
              <a:gd name="connsiteY0" fmla="*/ 2065330 h 2065330"/>
              <a:gd name="connsiteX1" fmla="*/ 2066201 w 2066201"/>
              <a:gd name="connsiteY1" fmla="*/ 0 h 2065330"/>
              <a:gd name="connsiteX2" fmla="*/ 2066201 w 2066201"/>
              <a:gd name="connsiteY2" fmla="*/ 2063119 h 2065330"/>
              <a:gd name="connsiteX3" fmla="*/ 0 w 2066201"/>
              <a:gd name="connsiteY3" fmla="*/ 2065330 h 206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6201" h="2065330">
                <a:moveTo>
                  <a:pt x="0" y="2065330"/>
                </a:moveTo>
                <a:lnTo>
                  <a:pt x="2066201" y="0"/>
                </a:lnTo>
                <a:lnTo>
                  <a:pt x="2066201" y="2063119"/>
                </a:lnTo>
                <a:lnTo>
                  <a:pt x="0" y="2065330"/>
                </a:lnTo>
                <a:close/>
              </a:path>
            </a:pathLst>
          </a:custGeom>
          <a:solidFill>
            <a:srgbClr val="007E8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2B7481-1C13-E343-ABC0-AA8EF12984D6}"/>
              </a:ext>
            </a:extLst>
          </p:cNvPr>
          <p:cNvSpPr/>
          <p:nvPr userDrawn="1"/>
        </p:nvSpPr>
        <p:spPr>
          <a:xfrm>
            <a:off x="1906" y="290379"/>
            <a:ext cx="12190094" cy="402317"/>
          </a:xfrm>
          <a:prstGeom prst="rect">
            <a:avLst/>
          </a:prstGeom>
          <a:solidFill>
            <a:srgbClr val="002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2110E94-5531-3C4D-845C-4224E7FE19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392472"/>
            <a:ext cx="11138151" cy="228216"/>
          </a:xfrm>
        </p:spPr>
        <p:txBody>
          <a:bodyPr anchor="ctr">
            <a:noAutofit/>
          </a:bodyPr>
          <a:lstStyle>
            <a:lvl1pPr marL="0" indent="0" algn="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Facility/Service/Clinical Stream name</a:t>
            </a:r>
          </a:p>
        </p:txBody>
      </p:sp>
    </p:spTree>
    <p:extLst>
      <p:ext uri="{BB962C8B-B14F-4D97-AF65-F5344CB8AC3E}">
        <p14:creationId xmlns:p14="http://schemas.microsoft.com/office/powerpoint/2010/main" val="397274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: Mosia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FFEA4C-E5AF-DF4D-8E54-5C424077E7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8346" y="-40255"/>
            <a:ext cx="12263562" cy="689825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058CF02-C491-0E42-B5A6-C76F5F97C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3424813"/>
            <a:ext cx="11137819" cy="576064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F6016D2-820F-374D-B499-68586B3E7C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522" y="4072885"/>
            <a:ext cx="11142429" cy="57606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FFF4539-E9C6-624A-AE6A-7BEDC44C58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218548"/>
            <a:ext cx="11138151" cy="228216"/>
          </a:xfrm>
        </p:spPr>
        <p:txBody>
          <a:bodyPr anchor="ctr">
            <a:noAutofit/>
          </a:bodyPr>
          <a:lstStyle>
            <a:lvl1pPr marL="0" indent="0" algn="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Facility/Service/Clinical Stream name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E98BB97E-FDC3-0546-8C66-E859C077E7C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27050" y="6308220"/>
            <a:ext cx="4344814" cy="21712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AU" dirty="0"/>
              <a:t>V[XX] Effective: [MM/YYYY] Review: [MM/YYYY]</a:t>
            </a:r>
          </a:p>
        </p:txBody>
      </p:sp>
    </p:spTree>
    <p:extLst>
      <p:ext uri="{BB962C8B-B14F-4D97-AF65-F5344CB8AC3E}">
        <p14:creationId xmlns:p14="http://schemas.microsoft.com/office/powerpoint/2010/main" val="361982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5: Keyline Her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9F1907A-2A0D-9041-A237-4C30EC62A1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06" y="0"/>
            <a:ext cx="12190092" cy="68569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52CFA6D-F3D4-C048-8B96-88514DAC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3424813"/>
            <a:ext cx="11137819" cy="576064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2FDC36A-B1A5-D84B-A3C9-E0F7A3B43B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522" y="4072885"/>
            <a:ext cx="11142429" cy="57606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2110E94-5531-3C4D-845C-4224E7FE19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218548"/>
            <a:ext cx="11138151" cy="228216"/>
          </a:xfrm>
        </p:spPr>
        <p:txBody>
          <a:bodyPr anchor="ctr">
            <a:noAutofit/>
          </a:bodyPr>
          <a:lstStyle>
            <a:lvl1pPr marL="0" indent="0" algn="r"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Facility/Service/Clinical Stream name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680C3572-9F9B-A64B-ADE6-C77D1A12C9B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27050" y="6308220"/>
            <a:ext cx="4344814" cy="21712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AU" dirty="0"/>
              <a:t>V[XX] Effective: [MM/YYYY] Review: [MM/YYYY]</a:t>
            </a:r>
          </a:p>
        </p:txBody>
      </p:sp>
    </p:spTree>
    <p:extLst>
      <p:ext uri="{BB962C8B-B14F-4D97-AF65-F5344CB8AC3E}">
        <p14:creationId xmlns:p14="http://schemas.microsoft.com/office/powerpoint/2010/main" val="317001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5: Keyline Her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9F1907A-2A0D-9041-A237-4C30EC62A1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06" y="0"/>
            <a:ext cx="12190092" cy="685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3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1" y="1196752"/>
            <a:ext cx="5376341" cy="4824536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7691" y="1196752"/>
            <a:ext cx="5376341" cy="4824536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V[XX] Effective: [MM/YYYY] Review: [MM/YYYY]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78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445" y="1196752"/>
            <a:ext cx="7169345" cy="482608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7051" y="116632"/>
            <a:ext cx="11184949" cy="7780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27051" y="1195200"/>
            <a:ext cx="3936768" cy="482608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V[XX] Effective: [MM/YYYY] Review: [MM/YYYY]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848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Left with Picture at Right (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16632"/>
            <a:ext cx="11137568" cy="7780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1" y="1196752"/>
            <a:ext cx="5391675" cy="4824536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6272357" y="1195200"/>
            <a:ext cx="5391675" cy="4826088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lang="en-AU" dirty="0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V[XX] Effective: [MM/YYYY] Review: [MM/YYYY]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78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7051" y="1196752"/>
            <a:ext cx="11184949" cy="424847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lang="en-AU" dirty="0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051" y="5589240"/>
            <a:ext cx="11184949" cy="4320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V[XX] Effective: [MM/YYYY] Review: [MM/YYYY]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27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V[XX] Effective: [MM/YYYY] Review: [MM/YYYY]</a:t>
            </a:r>
            <a:endParaRPr lang="en-AU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809636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V[XX] Effective: [MM/YYYY] Review: [MM/YYYY]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079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V[XX] Effective: [MM/YYYY] Review: [MM/YYYY]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400295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V[XX] Effective: [MM/YYYY] Review: [MM/YYYY]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520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V[XX] Effective: [MM/YYYY] Review: [MM/YYYY]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945948-3639-8C08-3BC0-D48F0EFD2194}"/>
              </a:ext>
            </a:extLst>
          </p:cNvPr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273164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V[XX] Effective: [MM/YYYY] Review: [MM/YYYY]</a:t>
            </a:r>
            <a:endParaRPr lang="en-AU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2487221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V[XX] Effective: [MM/YYYY] Review: [MM/YYYY]</a:t>
            </a:r>
            <a:endParaRPr lang="en-AU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86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AU"/>
              <a:t>V[XX] Effective: [MM/YYYY] Review: [MM/YYYY]</a:t>
            </a:r>
            <a:endParaRPr lang="en-AU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457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762" r:id="rId21"/>
    <p:sldLayoutId id="2147483766" r:id="rId22"/>
    <p:sldLayoutId id="2147483764" r:id="rId23"/>
    <p:sldLayoutId id="2147483765" r:id="rId24"/>
    <p:sldLayoutId id="2147483767" r:id="rId25"/>
    <p:sldLayoutId id="2147483652" r:id="rId26"/>
    <p:sldLayoutId id="2147483656" r:id="rId27"/>
    <p:sldLayoutId id="2147483761" r:id="rId28"/>
    <p:sldLayoutId id="2147483657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l.ac.uk/primrose-risk-scor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qrisk.org/" TargetMode="Externa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vdcheck.org.au/calculator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etronorth.health.qld.gov.au/rbwh/about-us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BFF4E-2849-2DB2-D962-C35F226D9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Mental Health Pharmacist’s Journey: </a:t>
            </a:r>
            <a:br>
              <a:rPr lang="en-AU" dirty="0"/>
            </a:br>
            <a:r>
              <a:rPr lang="en-AU" dirty="0"/>
              <a:t>Making an Impact on Physical Health Monitoring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8FD89-7A72-E008-3B55-01B667CF8C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AU" sz="4400" dirty="0"/>
              <a:t>Ruby Cole</a:t>
            </a:r>
          </a:p>
          <a:p>
            <a:r>
              <a:rPr lang="en-AU" sz="4400" dirty="0"/>
              <a:t>Senior Mental Health Pharmacist</a:t>
            </a:r>
          </a:p>
          <a:p>
            <a:r>
              <a:rPr lang="en-AU" sz="4400" dirty="0"/>
              <a:t>Royal Brisbane and Women’s Hospital, Queensland, Australia</a:t>
            </a:r>
          </a:p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13AB1D-58D7-B99B-1240-7F241A0318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Royal Brisbane and Women’s Hospital</a:t>
            </a:r>
          </a:p>
        </p:txBody>
      </p:sp>
    </p:spTree>
    <p:extLst>
      <p:ext uri="{BB962C8B-B14F-4D97-AF65-F5344CB8AC3E}">
        <p14:creationId xmlns:p14="http://schemas.microsoft.com/office/powerpoint/2010/main" val="421497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6326D6-3C30-4D3A-B710-56163BD05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30" y="188640"/>
            <a:ext cx="7562053" cy="6480720"/>
          </a:xfrm>
          <a:prstGeom prst="rect">
            <a:avLst/>
          </a:prstGeom>
          <a:noFill/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785CBEBF-D4D4-BDA1-6D4D-D3FA8CF2C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0216" y="3068960"/>
            <a:ext cx="3816425" cy="2664296"/>
          </a:xfrm>
        </p:spPr>
        <p:txBody>
          <a:bodyPr>
            <a:normAutofit/>
          </a:bodyPr>
          <a:lstStyle/>
          <a:p>
            <a:pPr algn="just"/>
            <a:r>
              <a:rPr lang="en-US" sz="1400" dirty="0"/>
              <a:t>Conclusion: we were getting there…</a:t>
            </a:r>
          </a:p>
          <a:p>
            <a:pPr algn="just"/>
            <a:endParaRPr lang="en-US" sz="1400" dirty="0"/>
          </a:p>
          <a:p>
            <a:pPr algn="just"/>
            <a:r>
              <a:rPr lang="en-US" sz="1400" dirty="0"/>
              <a:t>Pharmacists are well positioned to recommend monitoring and management of CVD  risk factors</a:t>
            </a:r>
          </a:p>
          <a:p>
            <a:pPr algn="just"/>
            <a:endParaRPr lang="en-US" sz="1400" dirty="0"/>
          </a:p>
          <a:p>
            <a:pPr algn="just"/>
            <a:r>
              <a:rPr lang="en-US" sz="1400" dirty="0"/>
              <a:t>Still lots of room to improve!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586010-6422-7327-90EB-A174B69AA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848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53BC003-D6B7-4BF0-937D-4A015F6DE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027"/>
            <a:ext cx="12192000" cy="6867027"/>
            <a:chOff x="0" y="-2373"/>
            <a:chExt cx="12192000" cy="686702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903268C-2C5A-4507-9244-86102327B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39F7113-C588-46FB-ADDE-55CEC5981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6481A55-E6DE-4B8B-9847-0230D12F7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52FD8DB-2F6F-462A-9BF4-1E26C9332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E52543D-8290-40DE-990A-27CC1992A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ECC693B-FBF3-45DD-849C-AC1B1B290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6515BC8-A1CA-4EB4-81D8-6A891458F7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94608" y="402165"/>
              <a:ext cx="657405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ED9E2ADE-2C74-4E7D-8701-6AE23ABD4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B7EBD6DC-7188-4268-9886-6535F41A6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93CCA32-0C37-4525-8FFC-D62C5EEFBE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6BF9C04-3144-EE76-47D2-6DEAC89C5909}"/>
              </a:ext>
            </a:extLst>
          </p:cNvPr>
          <p:cNvSpPr txBox="1"/>
          <p:nvPr/>
        </p:nvSpPr>
        <p:spPr>
          <a:xfrm>
            <a:off x="693334" y="2492896"/>
            <a:ext cx="3727571" cy="2244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bg1"/>
                </a:solidFill>
              </a:rPr>
              <a:t>Why were the calculation numbers still so low?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bg1"/>
                </a:solidFill>
              </a:rPr>
              <a:t>No HbA1c and no lipids – can’t use CV risk calculator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0442F5-340D-8E6B-FC81-CFD0CF3FE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440417" y="23091"/>
            <a:ext cx="4625660" cy="682825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014FF2D-4863-43AA-82A7-958E9F743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68049B-6AC3-3567-6CFF-69734BE5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E917DE0E-AFB1-41FD-BC35-27DB61CA125F}" type="slidenum">
              <a:rPr lang="en-US" smtClean="0"/>
              <a:pPr defTabSz="914400"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F72392-6519-4A64-7D52-46B6A36C2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1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https://www.cvdcheck.org.au/calculator</a:t>
            </a:r>
          </a:p>
        </p:txBody>
      </p:sp>
    </p:spTree>
    <p:extLst>
      <p:ext uri="{BB962C8B-B14F-4D97-AF65-F5344CB8AC3E}">
        <p14:creationId xmlns:p14="http://schemas.microsoft.com/office/powerpoint/2010/main" val="426945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7406ED-59DA-FB63-B8EE-277064E18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2017781"/>
            <a:ext cx="5376341" cy="4408599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10CE4-E74F-6156-DB44-63A8DBBF8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2707" y="2420178"/>
            <a:ext cx="5376341" cy="4408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600" b="1" dirty="0"/>
              <a:t>2020:</a:t>
            </a:r>
          </a:p>
          <a:p>
            <a:pPr marL="0" indent="0">
              <a:buNone/>
            </a:pPr>
            <a:endParaRPr lang="en-AU" sz="1600" dirty="0"/>
          </a:p>
          <a:p>
            <a:endParaRPr lang="en-AU" sz="1600" dirty="0"/>
          </a:p>
          <a:p>
            <a:endParaRPr lang="en-AU" sz="1600" dirty="0"/>
          </a:p>
          <a:p>
            <a:endParaRPr lang="en-AU" sz="1600" dirty="0"/>
          </a:p>
          <a:p>
            <a:endParaRPr lang="en-AU" sz="1600" dirty="0"/>
          </a:p>
          <a:p>
            <a:endParaRPr lang="en-AU" sz="1600" dirty="0"/>
          </a:p>
          <a:p>
            <a:pPr marL="0" indent="0">
              <a:buNone/>
            </a:pPr>
            <a:endParaRPr lang="en-AU" sz="1600" dirty="0"/>
          </a:p>
          <a:p>
            <a:pPr marL="0" indent="0" algn="ctr">
              <a:buNone/>
            </a:pPr>
            <a:r>
              <a:rPr lang="en-AU" sz="1600" b="1" i="1" dirty="0"/>
              <a:t>HbA1c and lipids improved… but CVD risk calculations didn’t?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0EA68-F58F-31F8-8F26-D8D30602B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12</a:t>
            </a:fld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6BC437-7A4C-B5AD-5097-E15EF6610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9294" y="2780928"/>
            <a:ext cx="5853356" cy="201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8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7753D40-107F-790A-F4E8-B254E117DC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426802"/>
              </p:ext>
            </p:extLst>
          </p:nvPr>
        </p:nvGraphicFramePr>
        <p:xfrm>
          <a:off x="1155700" y="2603500"/>
          <a:ext cx="87614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D99ED-FD1F-F8B9-7135-7E9373FDE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300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2AAE1-D062-7DF1-3BD1-E14636388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" y="776482"/>
            <a:ext cx="8761413" cy="706964"/>
          </a:xfrm>
        </p:spPr>
        <p:txBody>
          <a:bodyPr/>
          <a:lstStyle/>
          <a:p>
            <a:r>
              <a:rPr lang="en-AU" b="1" dirty="0"/>
              <a:t>2021 – PRIMROSE Metabolic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45246-BEFF-4761-DEB8-658351E84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05" y="1382608"/>
            <a:ext cx="11137568" cy="504056"/>
          </a:xfrm>
        </p:spPr>
        <p:txBody>
          <a:bodyPr>
            <a:normAutofit/>
          </a:bodyPr>
          <a:lstStyle/>
          <a:p>
            <a:r>
              <a:rPr lang="en-AU" sz="1600" b="1" i="1" dirty="0" err="1">
                <a:solidFill>
                  <a:schemeClr val="bg1"/>
                </a:solidFill>
              </a:rPr>
              <a:t>PRedIction</a:t>
            </a:r>
            <a:r>
              <a:rPr lang="en-AU" sz="1600" b="1" i="1" dirty="0">
                <a:solidFill>
                  <a:schemeClr val="bg1"/>
                </a:solidFill>
              </a:rPr>
              <a:t> and Management of cardiovascular Risk in people with </a:t>
            </a:r>
            <a:r>
              <a:rPr lang="en-AU" sz="1600" b="1" i="1" dirty="0" err="1">
                <a:solidFill>
                  <a:schemeClr val="bg1"/>
                </a:solidFill>
              </a:rPr>
              <a:t>SEvere</a:t>
            </a:r>
            <a:r>
              <a:rPr lang="en-AU" sz="1600" b="1" i="1" dirty="0">
                <a:solidFill>
                  <a:schemeClr val="bg1"/>
                </a:solidFill>
              </a:rPr>
              <a:t> mental illness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B4D5F16-EC67-FD89-1FF8-A9D5FAE01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978" y="6525344"/>
            <a:ext cx="9505388" cy="216023"/>
          </a:xfrm>
        </p:spPr>
        <p:txBody>
          <a:bodyPr anchor="ctr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AU" dirty="0">
                <a:hlinkClick r:id="rId3"/>
              </a:rPr>
              <a:t>PRIMROSE lipid model and PRIMROSE BMI model (ucl.ac.uk)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95322F-2F71-088A-9922-3A869AC1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917DE0E-AFB1-41FD-BC35-27DB61CA125F}" type="slidenum">
              <a:rPr lang="en-AU" smtClean="0"/>
              <a:pPr/>
              <a:t>14</a:t>
            </a:fld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65BCEC-D027-0D7F-C6E9-1B694ABFE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230" y="1820871"/>
            <a:ext cx="7840136" cy="456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0D1C5-F07B-DC30-5F86-F858C70B1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216" y="2108430"/>
            <a:ext cx="11137568" cy="1728242"/>
          </a:xfrm>
        </p:spPr>
        <p:txBody>
          <a:bodyPr>
            <a:normAutofit/>
          </a:bodyPr>
          <a:lstStyle/>
          <a:p>
            <a:pPr marL="0" indent="0" algn="just" rtl="0" fontAlgn="base">
              <a:buNone/>
            </a:pPr>
            <a:r>
              <a:rPr lang="en-A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Aim</a:t>
            </a:r>
          </a:p>
          <a:p>
            <a:pPr algn="just" rtl="0" fontAlgn="base"/>
            <a:r>
              <a:rPr lang="en-AU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calculate and compare CV risk for mental health inpatients using ACC and PRIMROSE to assess if PRIMROSE increases CV risk detection compared to ACC. </a:t>
            </a:r>
          </a:p>
          <a:p>
            <a:pPr algn="just" rtl="0" fontAlgn="base"/>
            <a:r>
              <a:rPr lang="en-AU" sz="1800" i="1" dirty="0">
                <a:solidFill>
                  <a:srgbClr val="000000"/>
                </a:solidFill>
                <a:latin typeface="Arial" panose="020B0604020202020204" pitchFamily="34" charset="0"/>
              </a:rPr>
              <a:t>Evaluate potential benefit and applicability of PRIMROSE</a:t>
            </a:r>
            <a:endParaRPr lang="en-AU" sz="1800" i="1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ACEF29-B734-CEF0-8D23-F02CCBC9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917DE0E-AFB1-41FD-BC35-27DB61CA125F}" type="slidenum">
              <a:rPr lang="en-AU" smtClean="0"/>
              <a:pPr/>
              <a:t>15</a:t>
            </a:fld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3C041B-1AC3-59F3-774A-798526FD1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138" y="3645024"/>
            <a:ext cx="4368486" cy="3024336"/>
          </a:xfrm>
          <a:prstGeom prst="rect">
            <a:avLst/>
          </a:prstGeom>
        </p:spPr>
      </p:pic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2372D803-04FB-BFE2-4339-798ED1F0EF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754645"/>
              </p:ext>
            </p:extLst>
          </p:nvPr>
        </p:nvGraphicFramePr>
        <p:xfrm>
          <a:off x="6251378" y="4113126"/>
          <a:ext cx="4392488" cy="1728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60">
                  <a:extLst>
                    <a:ext uri="{9D8B030D-6E8A-4147-A177-3AD203B41FA5}">
                      <a16:colId xmlns:a16="http://schemas.microsoft.com/office/drawing/2014/main" val="2975467479"/>
                    </a:ext>
                  </a:extLst>
                </a:gridCol>
                <a:gridCol w="2088228">
                  <a:extLst>
                    <a:ext uri="{9D8B030D-6E8A-4147-A177-3AD203B41FA5}">
                      <a16:colId xmlns:a16="http://schemas.microsoft.com/office/drawing/2014/main" val="1542817211"/>
                    </a:ext>
                  </a:extLst>
                </a:gridCol>
              </a:tblGrid>
              <a:tr h="377347">
                <a:tc gridSpan="2">
                  <a:txBody>
                    <a:bodyPr/>
                    <a:lstStyle/>
                    <a:p>
                      <a:r>
                        <a:rPr lang="en-US" sz="1600" b="1" dirty="0"/>
                        <a:t>PATIENT COHORT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919317"/>
                  </a:ext>
                </a:extLst>
              </a:tr>
              <a:tr h="2261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Age (mean)</a:t>
                      </a:r>
                      <a:endParaRPr lang="en-A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8486" marR="18486" marT="9243" marB="924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38 years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8486" marR="18486" marT="9243" marB="9243"/>
                </a:tc>
                <a:extLst>
                  <a:ext uri="{0D108BD9-81ED-4DB2-BD59-A6C34878D82A}">
                    <a16:rowId xmlns:a16="http://schemas.microsoft.com/office/drawing/2014/main" val="397467588"/>
                  </a:ext>
                </a:extLst>
              </a:tr>
              <a:tr h="4315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Gender </a:t>
                      </a:r>
                      <a:endParaRPr lang="en-A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8486" marR="18486" marT="9243" marB="924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46% female (n=99)</a:t>
                      </a:r>
                    </a:p>
                    <a:p>
                      <a:r>
                        <a:rPr 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54% male (n=116)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8486" marR="18486" marT="9243" marB="9243"/>
                </a:tc>
                <a:extLst>
                  <a:ext uri="{0D108BD9-81ED-4DB2-BD59-A6C34878D82A}">
                    <a16:rowId xmlns:a16="http://schemas.microsoft.com/office/drawing/2014/main" val="3168566742"/>
                  </a:ext>
                </a:extLst>
              </a:tr>
              <a:tr h="2261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Indigenous Australians (%)</a:t>
                      </a:r>
                      <a:endParaRPr lang="en-A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8486" marR="18486" marT="9243" marB="924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10%  (n=23)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8486" marR="18486" marT="9243" marB="9243"/>
                </a:tc>
                <a:extLst>
                  <a:ext uri="{0D108BD9-81ED-4DB2-BD59-A6C34878D82A}">
                    <a16:rowId xmlns:a16="http://schemas.microsoft.com/office/drawing/2014/main" val="3421701456"/>
                  </a:ext>
                </a:extLst>
              </a:tr>
              <a:tr h="2261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LOS (average)</a:t>
                      </a:r>
                      <a:endParaRPr lang="en-A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8486" marR="18486" marT="9243" marB="924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12 days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8486" marR="18486" marT="9243" marB="9243"/>
                </a:tc>
                <a:extLst>
                  <a:ext uri="{0D108BD9-81ED-4DB2-BD59-A6C34878D82A}">
                    <a16:rowId xmlns:a16="http://schemas.microsoft.com/office/drawing/2014/main" val="268459982"/>
                  </a:ext>
                </a:extLst>
              </a:tr>
              <a:tr h="2408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SMI diagnosis</a:t>
                      </a:r>
                      <a:endParaRPr lang="en-A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8486" marR="18486" marT="9243" marB="924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85.1% (n=183)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8486" marR="18486" marT="9243" marB="9243"/>
                </a:tc>
                <a:extLst>
                  <a:ext uri="{0D108BD9-81ED-4DB2-BD59-A6C34878D82A}">
                    <a16:rowId xmlns:a16="http://schemas.microsoft.com/office/drawing/2014/main" val="3974277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98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8CCD064-23D8-FCAA-FCCD-28734B9281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10850" y="1151100"/>
            <a:ext cx="4095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Risk Rating %  Score (total patients</a:t>
            </a:r>
            <a:r>
              <a:rPr lang="en-AU" sz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6B519-6C14-3FA3-ACFD-7F60D3396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917DE0E-AFB1-41FD-BC35-27DB61CA125F}" type="slidenum">
              <a:rPr lang="en-AU" smtClean="0"/>
              <a:pPr/>
              <a:t>16</a:t>
            </a:fld>
            <a:endParaRPr lang="en-AU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39FA0E2-9E15-D570-AF9D-1A918F845C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352097"/>
              </p:ext>
            </p:extLst>
          </p:nvPr>
        </p:nvGraphicFramePr>
        <p:xfrm>
          <a:off x="207120" y="1106144"/>
          <a:ext cx="4876924" cy="2573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A9C9B93-EB80-CE6C-017B-058F4BAB60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558281"/>
              </p:ext>
            </p:extLst>
          </p:nvPr>
        </p:nvGraphicFramePr>
        <p:xfrm>
          <a:off x="207120" y="3573399"/>
          <a:ext cx="5024784" cy="3008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93C85A1-F313-51CE-8B4D-F182F3DD8E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9650381"/>
              </p:ext>
            </p:extLst>
          </p:nvPr>
        </p:nvGraphicFramePr>
        <p:xfrm>
          <a:off x="6013660" y="1546560"/>
          <a:ext cx="4402259" cy="248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876EF97F-80DD-79C4-A512-B24E156472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600385"/>
              </p:ext>
            </p:extLst>
          </p:nvPr>
        </p:nvGraphicFramePr>
        <p:xfrm>
          <a:off x="6361435" y="4567703"/>
          <a:ext cx="4095248" cy="2013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8680D9A-74AB-F88B-2E98-F66BE0A58E09}"/>
              </a:ext>
            </a:extLst>
          </p:cNvPr>
          <p:cNvSpPr txBox="1"/>
          <p:nvPr/>
        </p:nvSpPr>
        <p:spPr>
          <a:xfrm>
            <a:off x="539126" y="64630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>
                <a:solidFill>
                  <a:schemeClr val="bg1"/>
                </a:solidFill>
              </a:rPr>
              <a:t>What did we find?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3BC3C3-FF33-E7E7-6014-C59C06670A51}"/>
              </a:ext>
            </a:extLst>
          </p:cNvPr>
          <p:cNvSpPr txBox="1"/>
          <p:nvPr/>
        </p:nvSpPr>
        <p:spPr>
          <a:xfrm>
            <a:off x="6410850" y="397218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PRIMROSE risk rating % score</a:t>
            </a:r>
          </a:p>
          <a:p>
            <a:r>
              <a:rPr lang="en-AU" sz="1400" dirty="0"/>
              <a:t> (patients outside age range for ACC)</a:t>
            </a:r>
          </a:p>
        </p:txBody>
      </p:sp>
    </p:spTree>
    <p:extLst>
      <p:ext uri="{BB962C8B-B14F-4D97-AF65-F5344CB8AC3E}">
        <p14:creationId xmlns:p14="http://schemas.microsoft.com/office/powerpoint/2010/main" val="485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63A7D-3AE2-16E6-1921-30427F5EE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1063416"/>
            <a:ext cx="8761413" cy="706964"/>
          </a:xfrm>
        </p:spPr>
        <p:txBody>
          <a:bodyPr anchor="b">
            <a:normAutofit/>
          </a:bodyPr>
          <a:lstStyle/>
          <a:p>
            <a:r>
              <a:rPr lang="en-AU" b="1" dirty="0"/>
              <a:t>PRIMROSE – let’s talk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EEE9C89-07D2-952B-6128-C4A0D127E3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379939"/>
              </p:ext>
            </p:extLst>
          </p:nvPr>
        </p:nvGraphicFramePr>
        <p:xfrm>
          <a:off x="767408" y="2060848"/>
          <a:ext cx="108012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CF26BC-2534-EB29-8E65-31C813B6F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389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98B78F7-6841-4168-8538-3E2607086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64D568C-39BB-4394-A483-C7C185002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70B903-F367-48EC-B214-D1D26FC700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5E5B732-80F6-496B-AC33-E0FD9395D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709F18-F3FB-4D14-B50D-6159067EB6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16E4A747-3382-4841-BCBE-78D416DEE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049AC68C-6F74-4DEB-9CD1-3E1C4EB2C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3FB17BE8-AC72-4544-AFE9-F8C1C3EB6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331CE5-D9FC-AB4A-3963-7E2650B93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r>
              <a:rPr lang="en-AU" b="1" i="1" dirty="0"/>
              <a:t>What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38C3-AB0E-BF7A-1E05-634406BC5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874" y="2412948"/>
            <a:ext cx="5132439" cy="2844852"/>
          </a:xfrm>
        </p:spPr>
        <p:txBody>
          <a:bodyPr anchor="ctr">
            <a:normAutofit/>
          </a:bodyPr>
          <a:lstStyle/>
          <a:p>
            <a:endParaRPr lang="en-A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Use ot</a:t>
            </a:r>
            <a:r>
              <a:rPr lang="en-AU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her calculators that take mental health into account e.g. QRISK3?</a:t>
            </a:r>
          </a:p>
          <a:p>
            <a:r>
              <a:rPr lang="en-AU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Implement PRIMROSE into practice?</a:t>
            </a:r>
          </a:p>
          <a:p>
            <a:r>
              <a:rPr lang="en-AU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Create our own </a:t>
            </a:r>
            <a:r>
              <a:rPr lang="en-AU" dirty="0">
                <a:solidFill>
                  <a:schemeClr val="bg1"/>
                </a:solidFill>
                <a:latin typeface="+mj-lt"/>
              </a:rPr>
              <a:t>SMI CV risk calculator?</a:t>
            </a: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C6940D-4963-BD1B-47F6-48226C3F1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454" y="176806"/>
            <a:ext cx="3277599" cy="65198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5BA6DB3-F246-4306-AA4A-B2E8EF6D7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93C26F-1E33-0B4C-E4CF-F3FF410BC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F1120A-B357-D595-FDEB-78AA378B9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7995" y="6491588"/>
            <a:ext cx="2687322" cy="4679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1600" dirty="0">
                <a:hlinkClick r:id="rId5"/>
              </a:rPr>
              <a:t>https://www.qrisk.org/</a:t>
            </a:r>
            <a:endParaRPr lang="en-AU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3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300" dirty="0"/>
          </a:p>
        </p:txBody>
      </p:sp>
    </p:spTree>
    <p:extLst>
      <p:ext uri="{BB962C8B-B14F-4D97-AF65-F5344CB8AC3E}">
        <p14:creationId xmlns:p14="http://schemas.microsoft.com/office/powerpoint/2010/main" val="79757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93BB1-3986-2BEF-0F6F-FF6E7810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1308069"/>
            <a:ext cx="8761413" cy="706964"/>
          </a:xfrm>
        </p:spPr>
        <p:txBody>
          <a:bodyPr/>
          <a:lstStyle/>
          <a:p>
            <a:r>
              <a:rPr lang="en-AU" dirty="0"/>
              <a:t>                                                  </a:t>
            </a:r>
            <a:r>
              <a:rPr lang="en-AU" b="1" dirty="0"/>
              <a:t>July 2023: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18362-D605-6A23-42AB-4345B8E56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4847" y="2433103"/>
            <a:ext cx="4277777" cy="3416300"/>
          </a:xfrm>
        </p:spPr>
        <p:txBody>
          <a:bodyPr/>
          <a:lstStyle/>
          <a:p>
            <a:r>
              <a:rPr lang="en-AU" dirty="0"/>
              <a:t>New CVD risk calculator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0C5A9B-D0F2-02CA-0D56-9F1C6A705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05610" y="6326658"/>
            <a:ext cx="4488151" cy="321604"/>
          </a:xfrm>
        </p:spPr>
        <p:txBody>
          <a:bodyPr/>
          <a:lstStyle/>
          <a:p>
            <a:r>
              <a:rPr lang="en-AU" dirty="0">
                <a:hlinkClick r:id="rId3"/>
              </a:rPr>
              <a:t>Australian cardiovascular disease risk calculator | </a:t>
            </a:r>
            <a:r>
              <a:rPr lang="en-AU" dirty="0" err="1">
                <a:hlinkClick r:id="rId3"/>
              </a:rPr>
              <a:t>AusCVDRisk</a:t>
            </a:r>
            <a:r>
              <a:rPr lang="en-AU" dirty="0">
                <a:hlinkClick r:id="rId3"/>
              </a:rPr>
              <a:t> (cvdcheck.org.au)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CC82C4-9D54-715F-C988-997DCB43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19</a:t>
            </a:fld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7C0A72-0669-4259-CED1-C89616E63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416" y="0"/>
            <a:ext cx="6260523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DDCE01-BC48-64B9-03B9-BCA349051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3960" y="2777155"/>
            <a:ext cx="3670592" cy="349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2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6690B-FA02-B22E-D6AA-14F8EB4D8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973668"/>
            <a:ext cx="10009112" cy="675250"/>
          </a:xfrm>
        </p:spPr>
        <p:txBody>
          <a:bodyPr/>
          <a:lstStyle/>
          <a:p>
            <a:r>
              <a:rPr lang="en-AU" sz="2400" dirty="0"/>
              <a:t>How mental health pharmacists have supported physical health monitoring at Royal Brisbane and Women’s Hospital: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204FD-3C48-5F71-C95E-FFF12F314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2</a:t>
            </a:fld>
            <a:endParaRPr lang="en-A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BE78ED-66E9-C63B-31A2-44930A3F5899}"/>
              </a:ext>
            </a:extLst>
          </p:cNvPr>
          <p:cNvCxnSpPr/>
          <p:nvPr/>
        </p:nvCxnSpPr>
        <p:spPr>
          <a:xfrm>
            <a:off x="1343472" y="4149080"/>
            <a:ext cx="857289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60F5FF-DCD2-06E6-6BBA-1BB78338641D}"/>
              </a:ext>
            </a:extLst>
          </p:cNvPr>
          <p:cNvCxnSpPr>
            <a:cxnSpLocks/>
          </p:cNvCxnSpPr>
          <p:nvPr/>
        </p:nvCxnSpPr>
        <p:spPr>
          <a:xfrm flipV="1">
            <a:off x="3900100" y="3714917"/>
            <a:ext cx="0" cy="42366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499B82-2E70-63CC-0FBB-0460CA79FB84}"/>
              </a:ext>
            </a:extLst>
          </p:cNvPr>
          <p:cNvCxnSpPr>
            <a:cxnSpLocks/>
          </p:cNvCxnSpPr>
          <p:nvPr/>
        </p:nvCxnSpPr>
        <p:spPr>
          <a:xfrm flipV="1">
            <a:off x="2423592" y="4149080"/>
            <a:ext cx="0" cy="42366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9C5C93-3119-2F93-3D17-66F525B89F11}"/>
              </a:ext>
            </a:extLst>
          </p:cNvPr>
          <p:cNvCxnSpPr>
            <a:cxnSpLocks/>
          </p:cNvCxnSpPr>
          <p:nvPr/>
        </p:nvCxnSpPr>
        <p:spPr>
          <a:xfrm flipV="1">
            <a:off x="1343472" y="3725416"/>
            <a:ext cx="0" cy="42366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2BFD3D-A3E9-9338-9477-1EC31B45335B}"/>
              </a:ext>
            </a:extLst>
          </p:cNvPr>
          <p:cNvCxnSpPr>
            <a:cxnSpLocks/>
          </p:cNvCxnSpPr>
          <p:nvPr/>
        </p:nvCxnSpPr>
        <p:spPr>
          <a:xfrm flipV="1">
            <a:off x="6960096" y="3714917"/>
            <a:ext cx="0" cy="42366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AEB7BDF-6896-29D7-FCD2-76EA957F028D}"/>
              </a:ext>
            </a:extLst>
          </p:cNvPr>
          <p:cNvCxnSpPr>
            <a:cxnSpLocks/>
          </p:cNvCxnSpPr>
          <p:nvPr/>
        </p:nvCxnSpPr>
        <p:spPr>
          <a:xfrm flipV="1">
            <a:off x="5375920" y="4138581"/>
            <a:ext cx="0" cy="42366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E9201B9-8E74-5895-8860-E4C2B93079D2}"/>
              </a:ext>
            </a:extLst>
          </p:cNvPr>
          <p:cNvCxnSpPr>
            <a:cxnSpLocks/>
          </p:cNvCxnSpPr>
          <p:nvPr/>
        </p:nvCxnSpPr>
        <p:spPr>
          <a:xfrm flipV="1">
            <a:off x="8688288" y="4138581"/>
            <a:ext cx="0" cy="42366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74ABE37D-3419-9786-3F2A-CF970F18A56F}"/>
              </a:ext>
            </a:extLst>
          </p:cNvPr>
          <p:cNvSpPr/>
          <p:nvPr/>
        </p:nvSpPr>
        <p:spPr>
          <a:xfrm rot="5400000">
            <a:off x="9869410" y="3981537"/>
            <a:ext cx="423663" cy="32975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796DA0-6B58-65E9-D051-79BB0B922BF4}"/>
              </a:ext>
            </a:extLst>
          </p:cNvPr>
          <p:cNvSpPr txBox="1"/>
          <p:nvPr/>
        </p:nvSpPr>
        <p:spPr>
          <a:xfrm>
            <a:off x="767408" y="3180121"/>
            <a:ext cx="1925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What did we already know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03E74B-07DB-43B2-05A5-72F335088180}"/>
              </a:ext>
            </a:extLst>
          </p:cNvPr>
          <p:cNvSpPr txBox="1"/>
          <p:nvPr/>
        </p:nvSpPr>
        <p:spPr>
          <a:xfrm>
            <a:off x="1989419" y="4616895"/>
            <a:ext cx="23063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2016 </a:t>
            </a:r>
          </a:p>
          <a:p>
            <a:r>
              <a:rPr lang="en-AU" sz="1400" dirty="0"/>
              <a:t>Local HHS guideline developed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2894C9-457D-B1A6-24CA-67665F3E8D96}"/>
              </a:ext>
            </a:extLst>
          </p:cNvPr>
          <p:cNvSpPr txBox="1"/>
          <p:nvPr/>
        </p:nvSpPr>
        <p:spPr>
          <a:xfrm>
            <a:off x="2261658" y="2395698"/>
            <a:ext cx="3358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AU" sz="1400" dirty="0"/>
              <a:t>Pharmacy audited compliance to guideline</a:t>
            </a:r>
          </a:p>
          <a:p>
            <a:pPr marL="285750" indent="-285750">
              <a:buFontTx/>
              <a:buChar char="-"/>
            </a:pPr>
            <a:r>
              <a:rPr lang="en-AU" sz="1400" dirty="0"/>
              <a:t>Pharmacy standard updated to include CV risk monitoring</a:t>
            </a:r>
          </a:p>
          <a:p>
            <a:r>
              <a:rPr lang="en-AU" sz="2400" b="1" dirty="0"/>
              <a:t>              2017</a:t>
            </a:r>
          </a:p>
          <a:p>
            <a:pPr marL="285750" indent="-285750">
              <a:buFontTx/>
              <a:buChar char="-"/>
            </a:pPr>
            <a:endParaRPr lang="en-AU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F9D9E7-C1F6-9790-6C11-D4431F66ADE3}"/>
              </a:ext>
            </a:extLst>
          </p:cNvPr>
          <p:cNvSpPr txBox="1"/>
          <p:nvPr/>
        </p:nvSpPr>
        <p:spPr>
          <a:xfrm>
            <a:off x="4871864" y="4642634"/>
            <a:ext cx="2663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2019 </a:t>
            </a:r>
          </a:p>
          <a:p>
            <a:r>
              <a:rPr lang="en-AU" sz="1400" dirty="0"/>
              <a:t>Pharmacy reaudited compliance to guideline following updated pharmacy standard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F29E9C-FE13-AD0B-DB3B-A5DA5698755C}"/>
              </a:ext>
            </a:extLst>
          </p:cNvPr>
          <p:cNvSpPr txBox="1"/>
          <p:nvPr/>
        </p:nvSpPr>
        <p:spPr>
          <a:xfrm>
            <a:off x="5778215" y="2547531"/>
            <a:ext cx="30917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AU" sz="1400" dirty="0"/>
              <a:t>Pharmacy created physical health screen pathology form</a:t>
            </a:r>
          </a:p>
          <a:p>
            <a:pPr marL="285750" indent="-285750">
              <a:buFontTx/>
              <a:buChar char="-"/>
            </a:pPr>
            <a:r>
              <a:rPr lang="en-AU" sz="1400" dirty="0"/>
              <a:t>Reaudited compliance</a:t>
            </a:r>
          </a:p>
          <a:p>
            <a:r>
              <a:rPr lang="en-AU" sz="2400" b="1" dirty="0"/>
              <a:t>        2020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EBBD16-6AEE-5B03-05EF-F8E9D5AAD40F}"/>
              </a:ext>
            </a:extLst>
          </p:cNvPr>
          <p:cNvSpPr txBox="1"/>
          <p:nvPr/>
        </p:nvSpPr>
        <p:spPr>
          <a:xfrm>
            <a:off x="7949551" y="4661045"/>
            <a:ext cx="22965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    2021</a:t>
            </a:r>
          </a:p>
          <a:p>
            <a:r>
              <a:rPr lang="en-AU" sz="1400" dirty="0"/>
              <a:t>PRIMROSE comparative study</a:t>
            </a:r>
          </a:p>
        </p:txBody>
      </p:sp>
    </p:spTree>
    <p:extLst>
      <p:ext uri="{BB962C8B-B14F-4D97-AF65-F5344CB8AC3E}">
        <p14:creationId xmlns:p14="http://schemas.microsoft.com/office/powerpoint/2010/main" val="344308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BFF77-B0CD-8F49-378A-5E1D62EE9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i="1" dirty="0"/>
              <a:t>Where to from here?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8F77F4-CA5C-DE27-802A-3A69E6C44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20</a:t>
            </a:fld>
            <a:endParaRPr lang="en-AU" dirty="0"/>
          </a:p>
        </p:txBody>
      </p:sp>
      <p:pic>
        <p:nvPicPr>
          <p:cNvPr id="1026" name="Picture 2" descr="Is Physical Health more important than Mental Health? Or vice-versa? | by  Gayatri Sidhu | Medium">
            <a:extLst>
              <a:ext uri="{FF2B5EF4-FFF2-40B4-BE49-F238E27FC236}">
                <a16:creationId xmlns:a16="http://schemas.microsoft.com/office/drawing/2014/main" id="{FCBBC7E3-03AA-438B-AB15-F84984DD8F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2" t="17425" r="5615" b="27543"/>
          <a:stretch/>
        </p:blipFill>
        <p:spPr bwMode="auto">
          <a:xfrm>
            <a:off x="2423592" y="2492896"/>
            <a:ext cx="6480720" cy="381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E6154A97-4743-7951-408D-CDF511B101BD}"/>
              </a:ext>
            </a:extLst>
          </p:cNvPr>
          <p:cNvSpPr/>
          <p:nvPr/>
        </p:nvSpPr>
        <p:spPr>
          <a:xfrm>
            <a:off x="8789023" y="2276872"/>
            <a:ext cx="2286427" cy="1512168"/>
          </a:xfrm>
          <a:prstGeom prst="wedgeEllipseCallou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07E806-C235-7D8E-B9E0-FF8147F87B2E}"/>
              </a:ext>
            </a:extLst>
          </p:cNvPr>
          <p:cNvSpPr txBox="1"/>
          <p:nvPr/>
        </p:nvSpPr>
        <p:spPr>
          <a:xfrm>
            <a:off x="9131234" y="284829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More audits!!!</a:t>
            </a:r>
          </a:p>
        </p:txBody>
      </p:sp>
    </p:spTree>
    <p:extLst>
      <p:ext uri="{BB962C8B-B14F-4D97-AF65-F5344CB8AC3E}">
        <p14:creationId xmlns:p14="http://schemas.microsoft.com/office/powerpoint/2010/main" val="38676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C37AB-2581-185F-14C5-2688ECF05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21</a:t>
            </a:fld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DB950B-8FB8-4EC2-0367-B4272F2AC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591" y="2564904"/>
            <a:ext cx="9730183" cy="382693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6BFF2F0-07E6-315E-2A56-B06CD3FFEFAD}"/>
              </a:ext>
            </a:extLst>
          </p:cNvPr>
          <p:cNvSpPr/>
          <p:nvPr/>
        </p:nvSpPr>
        <p:spPr>
          <a:xfrm>
            <a:off x="8968389" y="3140968"/>
            <a:ext cx="2078385" cy="93610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52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D5D46F03-9B74-4CDE-94F6-E2792AA93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A5D65DE9-2158-4F11-8122-A937D0CC7A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035" name="Oval 1034">
              <a:extLst>
                <a:ext uri="{FF2B5EF4-FFF2-40B4-BE49-F238E27FC236}">
                  <a16:creationId xmlns:a16="http://schemas.microsoft.com/office/drawing/2014/main" id="{F5B97D3D-5CF7-4C91-BA26-04807F511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036" name="Oval 1035">
              <a:extLst>
                <a:ext uri="{FF2B5EF4-FFF2-40B4-BE49-F238E27FC236}">
                  <a16:creationId xmlns:a16="http://schemas.microsoft.com/office/drawing/2014/main" id="{86197736-4080-441D-A31A-E0660EC04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037" name="Oval 1036">
              <a:extLst>
                <a:ext uri="{FF2B5EF4-FFF2-40B4-BE49-F238E27FC236}">
                  <a16:creationId xmlns:a16="http://schemas.microsoft.com/office/drawing/2014/main" id="{824820E1-A3BC-47D6-845C-FB945B7CE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038" name="Freeform 5">
              <a:extLst>
                <a:ext uri="{FF2B5EF4-FFF2-40B4-BE49-F238E27FC236}">
                  <a16:creationId xmlns:a16="http://schemas.microsoft.com/office/drawing/2014/main" id="{B018179B-4A2F-41F6-BE80-ED9D2FCDF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39" name="Freeform 5">
              <a:extLst>
                <a:ext uri="{FF2B5EF4-FFF2-40B4-BE49-F238E27FC236}">
                  <a16:creationId xmlns:a16="http://schemas.microsoft.com/office/drawing/2014/main" id="{30572C10-0BC4-48C7-9016-A9DAB58CE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40" name="Freeform 5">
              <a:extLst>
                <a:ext uri="{FF2B5EF4-FFF2-40B4-BE49-F238E27FC236}">
                  <a16:creationId xmlns:a16="http://schemas.microsoft.com/office/drawing/2014/main" id="{839C9EA6-6E47-4693-81FC-230A5D66D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0C6CC880-35B5-4DC0-B746-D6917E462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D1BC28FB-C7FF-46AD-AB15-4344005C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45" name="Rectangle 1044">
              <a:extLst>
                <a:ext uri="{FF2B5EF4-FFF2-40B4-BE49-F238E27FC236}">
                  <a16:creationId xmlns:a16="http://schemas.microsoft.com/office/drawing/2014/main" id="{4CACC24D-9AE5-4096-AA34-D78DAD696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046" name="Oval 1045">
              <a:extLst>
                <a:ext uri="{FF2B5EF4-FFF2-40B4-BE49-F238E27FC236}">
                  <a16:creationId xmlns:a16="http://schemas.microsoft.com/office/drawing/2014/main" id="{0FAA3273-7A05-48B4-B142-778B0C6CA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047" name="Oval 1046">
              <a:extLst>
                <a:ext uri="{FF2B5EF4-FFF2-40B4-BE49-F238E27FC236}">
                  <a16:creationId xmlns:a16="http://schemas.microsoft.com/office/drawing/2014/main" id="{D46739DB-3852-4D4B-90C5-7A4E965C5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048" name="Oval 1047">
              <a:extLst>
                <a:ext uri="{FF2B5EF4-FFF2-40B4-BE49-F238E27FC236}">
                  <a16:creationId xmlns:a16="http://schemas.microsoft.com/office/drawing/2014/main" id="{24F02A71-C507-480A-91A9-50523DFA6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049" name="Freeform 5">
              <a:extLst>
                <a:ext uri="{FF2B5EF4-FFF2-40B4-BE49-F238E27FC236}">
                  <a16:creationId xmlns:a16="http://schemas.microsoft.com/office/drawing/2014/main" id="{4FE28C06-4A59-45BD-8B4C-7F622B2A2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D2809FDE-7F59-9792-FF11-88C0CB75E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434029"/>
            <a:ext cx="6072776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But first…a bit about us!</a:t>
            </a:r>
          </a:p>
        </p:txBody>
      </p:sp>
      <p:pic>
        <p:nvPicPr>
          <p:cNvPr id="1028" name="Picture 4" descr="Mental Health Centre - Fig Tree Drive, Herston QLD 4006, Australia">
            <a:extLst>
              <a:ext uri="{FF2B5EF4-FFF2-40B4-BE49-F238E27FC236}">
                <a16:creationId xmlns:a16="http://schemas.microsoft.com/office/drawing/2014/main" id="{0E13300F-D988-D992-543C-060B88295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2396"/>
          <a:stretch/>
        </p:blipFill>
        <p:spPr bwMode="auto">
          <a:xfrm>
            <a:off x="7418226" y="645107"/>
            <a:ext cx="4125317" cy="27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1" name="Rectangle 1050">
            <a:extLst>
              <a:ext uri="{FF2B5EF4-FFF2-40B4-BE49-F238E27FC236}">
                <a16:creationId xmlns:a16="http://schemas.microsoft.com/office/drawing/2014/main" id="{111B9062-8A81-436B-8E05-C7607C1EB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1A49E-6572-4DB9-AF7E-7B712BFAF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E917DE0E-AFB1-41FD-BC35-27DB61CA125F}" type="slidenum">
              <a:rPr lang="en-US" smtClean="0"/>
              <a:pPr defTabSz="914400"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EE3F87-620E-7DA2-F772-82B9F2BB6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085" y="1969267"/>
            <a:ext cx="6072776" cy="38117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Royal Brisbane and Women’s Hospital (RBWH)</a:t>
            </a:r>
          </a:p>
          <a:p>
            <a:r>
              <a:rPr lang="en-US" dirty="0">
                <a:solidFill>
                  <a:schemeClr val="bg1"/>
                </a:solidFill>
              </a:rPr>
              <a:t>Largest tertiary hospital in QLD</a:t>
            </a:r>
          </a:p>
          <a:p>
            <a:r>
              <a:rPr lang="en-US" dirty="0">
                <a:solidFill>
                  <a:schemeClr val="bg1"/>
                </a:solidFill>
              </a:rPr>
              <a:t>Approx. 1000 beds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RBWH Mental Health</a:t>
            </a:r>
          </a:p>
          <a:p>
            <a:r>
              <a:rPr lang="en-US" dirty="0">
                <a:solidFill>
                  <a:schemeClr val="bg1"/>
                </a:solidFill>
              </a:rPr>
              <a:t>Se</a:t>
            </a:r>
            <a:r>
              <a:rPr lang="en-US" dirty="0">
                <a:solidFill>
                  <a:schemeClr val="bg1"/>
                </a:solidFill>
                <a:effectLst/>
              </a:rPr>
              <a:t>rvice Brisbane metropolitan area</a:t>
            </a:r>
          </a:p>
          <a:p>
            <a:r>
              <a:rPr lang="en-US" dirty="0">
                <a:solidFill>
                  <a:schemeClr val="bg1"/>
                </a:solidFill>
              </a:rPr>
              <a:t>Community, inpatient and emergency services</a:t>
            </a:r>
            <a:endParaRPr lang="en-US" dirty="0">
              <a:solidFill>
                <a:schemeClr val="bg1"/>
              </a:solidFill>
              <a:effectLst/>
            </a:endParaRPr>
          </a:p>
          <a:p>
            <a:r>
              <a:rPr lang="en-US" dirty="0">
                <a:solidFill>
                  <a:schemeClr val="bg1"/>
                </a:solidFill>
                <a:effectLst/>
              </a:rPr>
              <a:t>87 acute mental health beds</a:t>
            </a:r>
          </a:p>
          <a:p>
            <a:r>
              <a:rPr lang="en-US" dirty="0">
                <a:solidFill>
                  <a:schemeClr val="bg1"/>
                </a:solidFill>
              </a:rPr>
              <a:t>4 FTE pharmacists, 1 dispensary technician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018B960-03B9-7EFD-E347-9B57375922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r="4116" b="5"/>
          <a:stretch/>
        </p:blipFill>
        <p:spPr>
          <a:xfrm>
            <a:off x="7418226" y="3520086"/>
            <a:ext cx="4125317" cy="271038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43300-FD88-6A2A-4F7B-AA58C6BE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784" y="6391656"/>
            <a:ext cx="3867912" cy="310896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8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  <a:hlinkClick r:id="rId6"/>
              </a:rPr>
              <a:t>About us - Royal Brisbane and Women's Hospital (health.qld.gov.au)</a:t>
            </a:r>
            <a:endParaRPr lang="en-US" sz="800" b="1" i="0" kern="120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14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721D0-B803-E267-5DD6-065DC833F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0" y="2420888"/>
            <a:ext cx="8825660" cy="1822514"/>
          </a:xfrm>
        </p:spPr>
        <p:txBody>
          <a:bodyPr/>
          <a:lstStyle/>
          <a:p>
            <a:pPr algn="ctr"/>
            <a:r>
              <a:rPr lang="en-AU" sz="4000" b="1" dirty="0"/>
              <a:t>Our Journey on Improving Physical Health Outcomes for People with Mental </a:t>
            </a:r>
            <a:r>
              <a:rPr lang="en-AU" b="1" dirty="0"/>
              <a:t>Illness</a:t>
            </a:r>
            <a:r>
              <a:rPr lang="en-AU" sz="4000" b="1" dirty="0"/>
              <a:t>…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B9E75-59FB-9F5F-37D4-E95B1874F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3171" y="5013176"/>
            <a:ext cx="8825659" cy="860400"/>
          </a:xfrm>
        </p:spPr>
        <p:txBody>
          <a:bodyPr>
            <a:normAutofit/>
          </a:bodyPr>
          <a:lstStyle/>
          <a:p>
            <a:pPr algn="ctr"/>
            <a:r>
              <a:rPr lang="en-AU" sz="3200" b="1" i="1" dirty="0"/>
              <a:t>What did we already know?</a:t>
            </a:r>
            <a:endParaRPr lang="en-AU" sz="3200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1DEF1F-C0BD-15F4-0963-CD523792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542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D87E7-A786-B058-3790-9F4D4F4B7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20" y="841361"/>
            <a:ext cx="11137568" cy="778098"/>
          </a:xfrm>
        </p:spPr>
        <p:txBody>
          <a:bodyPr>
            <a:noAutofit/>
          </a:bodyPr>
          <a:lstStyle/>
          <a:p>
            <a:r>
              <a:rPr lang="en-AU" sz="2800" b="1" i="1" dirty="0"/>
              <a:t>What did we already know?</a:t>
            </a:r>
            <a:endParaRPr lang="en-AU" sz="2800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F35F9-FF61-F75B-CC56-8030F63456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7216" y="2556077"/>
            <a:ext cx="11137568" cy="8729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1600" dirty="0"/>
              <a:t>People with severe mental illness (SMI) die 15-25 years younger than the general population</a:t>
            </a:r>
            <a:endParaRPr lang="en-AU" sz="1600" b="1" i="1" dirty="0"/>
          </a:p>
          <a:p>
            <a:pPr marL="0" indent="0" algn="ctr">
              <a:buNone/>
            </a:pPr>
            <a:r>
              <a:rPr lang="en-AU" sz="2000" b="1" i="1" dirty="0">
                <a:solidFill>
                  <a:schemeClr val="accent1"/>
                </a:solidFill>
              </a:rPr>
              <a:t>WHY?</a:t>
            </a:r>
            <a:endParaRPr lang="en-AU" sz="2400" dirty="0">
              <a:solidFill>
                <a:schemeClr val="accent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AE2A9-8D12-5C2B-7F82-807DABE1CC4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89511" y="6653322"/>
            <a:ext cx="7694721" cy="45719"/>
          </a:xfrm>
        </p:spPr>
        <p:txBody>
          <a:bodyPr/>
          <a:lstStyle/>
          <a:p>
            <a:r>
              <a:rPr lang="en-AU" dirty="0">
                <a:effectLst/>
              </a:rPr>
              <a:t>Castle, D.J., Buckley, P.F. and </a:t>
            </a:r>
            <a:r>
              <a:rPr lang="en-AU" dirty="0" err="1">
                <a:effectLst/>
              </a:rPr>
              <a:t>Gaughran</a:t>
            </a:r>
            <a:r>
              <a:rPr lang="en-AU" dirty="0">
                <a:effectLst/>
              </a:rPr>
              <a:t>, F. (2017) </a:t>
            </a:r>
            <a:r>
              <a:rPr lang="en-AU" i="1" dirty="0">
                <a:effectLst/>
              </a:rPr>
              <a:t>Physical Health and Schizophrenia</a:t>
            </a:r>
            <a:r>
              <a:rPr lang="en-AU" dirty="0">
                <a:effectLst/>
              </a:rPr>
              <a:t>. Oxford: Oxford University Press. </a:t>
            </a:r>
          </a:p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15716-00B7-0DA0-BE7D-ADFD730BE37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E917DE0E-AFB1-41FD-BC35-27DB61CA125F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4A7586-60F0-3F7A-0492-C522C5654B98}"/>
              </a:ext>
            </a:extLst>
          </p:cNvPr>
          <p:cNvSpPr txBox="1"/>
          <p:nvPr/>
        </p:nvSpPr>
        <p:spPr>
          <a:xfrm>
            <a:off x="911423" y="3665981"/>
            <a:ext cx="27652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Illness-related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Fatigue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Disorganisation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Lack of drive and 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Cognitive dysfunction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Weight 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Sedentary lifestyle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A5E450-ACD7-EA40-AC9D-F44C337982A0}"/>
              </a:ext>
            </a:extLst>
          </p:cNvPr>
          <p:cNvSpPr txBox="1"/>
          <p:nvPr/>
        </p:nvSpPr>
        <p:spPr>
          <a:xfrm>
            <a:off x="3719736" y="3665981"/>
            <a:ext cx="26069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Personal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Poor financial means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Diet choices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Tobacco, alcohol, illicit substance use etc.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CEE1A1-0CD1-05FF-120D-F9E89277E1D2}"/>
              </a:ext>
            </a:extLst>
          </p:cNvPr>
          <p:cNvSpPr txBox="1"/>
          <p:nvPr/>
        </p:nvSpPr>
        <p:spPr>
          <a:xfrm>
            <a:off x="6369717" y="3665981"/>
            <a:ext cx="261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Systems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Financial barriers to accessing healthcare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stigma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1DA2B6-463F-B914-BE61-89A53CD0F8B0}"/>
              </a:ext>
            </a:extLst>
          </p:cNvPr>
          <p:cNvSpPr txBox="1"/>
          <p:nvPr/>
        </p:nvSpPr>
        <p:spPr>
          <a:xfrm>
            <a:off x="8832304" y="3665981"/>
            <a:ext cx="261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Metabolic Syndrome</a:t>
            </a:r>
          </a:p>
        </p:txBody>
      </p:sp>
    </p:spTree>
    <p:extLst>
      <p:ext uri="{BB962C8B-B14F-4D97-AF65-F5344CB8AC3E}">
        <p14:creationId xmlns:p14="http://schemas.microsoft.com/office/powerpoint/2010/main" val="131076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D0802-ABE8-3717-8390-A15607320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51" y="913999"/>
            <a:ext cx="9802089" cy="7069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AU" sz="2800" b="1" i="1" dirty="0"/>
              <a:t>What do we already know about metabolic syndrome?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282684-AA04-EF94-CDB6-018ED697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6</a:t>
            </a:fld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3C1AE-C3F4-6E9D-EA7B-4AEBA6393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" y="2497839"/>
            <a:ext cx="5344835" cy="3705820"/>
          </a:xfrm>
        </p:spPr>
        <p:txBody>
          <a:bodyPr anchor="ctr">
            <a:normAutofit/>
          </a:bodyPr>
          <a:lstStyle/>
          <a:p>
            <a:pPr lvl="1">
              <a:lnSpc>
                <a:spcPct val="90000"/>
              </a:lnSpc>
            </a:pPr>
            <a:r>
              <a:rPr lang="en-AU" sz="1500" i="1" dirty="0"/>
              <a:t>Constellation of obesity and related metabolic abnormalities that predict poor cardiovascular and overall health</a:t>
            </a:r>
            <a:endParaRPr lang="en-AU" sz="1500" dirty="0"/>
          </a:p>
          <a:p>
            <a:pPr lvl="1">
              <a:lnSpc>
                <a:spcPct val="90000"/>
              </a:lnSpc>
            </a:pPr>
            <a:r>
              <a:rPr lang="en-AU" sz="1500" dirty="0"/>
              <a:t>Factors: underlying genetic predisposition, lifestyle factors, antipsychotic meds…</a:t>
            </a:r>
          </a:p>
          <a:p>
            <a:pPr lvl="1">
              <a:lnSpc>
                <a:spcPct val="90000"/>
              </a:lnSpc>
            </a:pPr>
            <a:r>
              <a:rPr lang="en-AU" sz="1500" dirty="0"/>
              <a:t>Burden of MS: 32.5% </a:t>
            </a:r>
          </a:p>
          <a:p>
            <a:pPr lvl="2">
              <a:lnSpc>
                <a:spcPct val="90000"/>
              </a:lnSpc>
            </a:pPr>
            <a:r>
              <a:rPr lang="en-AU" sz="1300" dirty="0"/>
              <a:t> ¾ had abdominal obesity</a:t>
            </a:r>
          </a:p>
          <a:p>
            <a:pPr lvl="2">
              <a:lnSpc>
                <a:spcPct val="90000"/>
              </a:lnSpc>
            </a:pPr>
            <a:r>
              <a:rPr lang="en-AU" sz="1300" dirty="0"/>
              <a:t>½ were hypertensive</a:t>
            </a:r>
          </a:p>
          <a:p>
            <a:pPr lvl="2">
              <a:lnSpc>
                <a:spcPct val="90000"/>
              </a:lnSpc>
            </a:pPr>
            <a:r>
              <a:rPr lang="en-AU" sz="1300" dirty="0"/>
              <a:t>½ had abnormal LDL and TG concentrations</a:t>
            </a:r>
          </a:p>
          <a:p>
            <a:pPr lvl="2">
              <a:lnSpc>
                <a:spcPct val="90000"/>
              </a:lnSpc>
            </a:pPr>
            <a:r>
              <a:rPr lang="en-AU" sz="1300" dirty="0"/>
              <a:t>1/3 had elevated fasting glucose levels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D86260-DD2D-79BE-852F-B7B6F2EC0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783" y="2817168"/>
            <a:ext cx="5741579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5699574-08D1-8211-7693-5E080A188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344" y="6381328"/>
            <a:ext cx="3867912" cy="3108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500" dirty="0">
                <a:effectLst/>
              </a:rPr>
              <a:t>Castle, D.J., Buckley, P.F. and </a:t>
            </a:r>
            <a:r>
              <a:rPr lang="en-AU" sz="500" dirty="0" err="1">
                <a:effectLst/>
              </a:rPr>
              <a:t>Gaughran</a:t>
            </a:r>
            <a:r>
              <a:rPr lang="en-AU" sz="500" dirty="0">
                <a:effectLst/>
              </a:rPr>
              <a:t>, F. (2017) </a:t>
            </a:r>
            <a:r>
              <a:rPr lang="en-AU" sz="500" i="1" dirty="0">
                <a:effectLst/>
              </a:rPr>
              <a:t>Physical Health and Schizophrenia</a:t>
            </a:r>
            <a:r>
              <a:rPr lang="en-AU" sz="500" dirty="0">
                <a:effectLst/>
              </a:rPr>
              <a:t>. Oxford: Oxford University Press.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500" dirty="0"/>
          </a:p>
        </p:txBody>
      </p:sp>
    </p:spTree>
    <p:extLst>
      <p:ext uri="{BB962C8B-B14F-4D97-AF65-F5344CB8AC3E}">
        <p14:creationId xmlns:p14="http://schemas.microsoft.com/office/powerpoint/2010/main" val="40129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2BCBC-391F-9F9E-4350-B606D8E4E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888490"/>
            <a:ext cx="8761413" cy="706964"/>
          </a:xfrm>
        </p:spPr>
        <p:txBody>
          <a:bodyPr anchor="b">
            <a:normAutofit/>
          </a:bodyPr>
          <a:lstStyle/>
          <a:p>
            <a:r>
              <a:rPr lang="en-AU" b="1" i="1" dirty="0"/>
              <a:t>So…what does this mean for us?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564AD7B-28F5-5121-7BE9-62C18C5BFA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317211"/>
              </p:ext>
            </p:extLst>
          </p:nvPr>
        </p:nvGraphicFramePr>
        <p:xfrm>
          <a:off x="1715293" y="2636912"/>
          <a:ext cx="87614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7FAAD4-1216-3A28-B766-212B740D0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384" y="6309320"/>
            <a:ext cx="6503746" cy="288031"/>
          </a:xfrm>
        </p:spPr>
        <p:txBody>
          <a:bodyPr anchor="ctr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AU" dirty="0">
                <a:effectLst/>
              </a:rPr>
              <a:t>Castle, D.J., Buckley, P.F. and </a:t>
            </a:r>
            <a:r>
              <a:rPr lang="en-AU" dirty="0" err="1">
                <a:effectLst/>
              </a:rPr>
              <a:t>Gaughran</a:t>
            </a:r>
            <a:r>
              <a:rPr lang="en-AU" dirty="0">
                <a:effectLst/>
              </a:rPr>
              <a:t>, F. (2017) </a:t>
            </a:r>
            <a:r>
              <a:rPr lang="en-AU" i="1" dirty="0">
                <a:effectLst/>
              </a:rPr>
              <a:t>Physical Health and Schizophrenia</a:t>
            </a:r>
            <a:r>
              <a:rPr lang="en-AU" dirty="0">
                <a:effectLst/>
              </a:rPr>
              <a:t>. Oxford: Oxford University Press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8994E5-53AE-76FF-D718-197753372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437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E861-5E37-19EA-C222-F7BDC5883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i="1" dirty="0"/>
              <a:t>So… what did we do about it?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71A8A2-0D38-3C20-F432-513B99167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917DE0E-AFB1-41FD-BC35-27DB61CA125F}" type="slidenum">
              <a:rPr lang="en-AU" smtClean="0"/>
              <a:pPr/>
              <a:t>8</a:t>
            </a:fld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F73433-70D9-C07B-E64C-9B2035464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670" y="2421699"/>
            <a:ext cx="8184660" cy="3816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C75BA6-B297-60E6-D9A0-F6C82B306EF0}"/>
              </a:ext>
            </a:extLst>
          </p:cNvPr>
          <p:cNvSpPr txBox="1"/>
          <p:nvPr/>
        </p:nvSpPr>
        <p:spPr>
          <a:xfrm>
            <a:off x="911424" y="242169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2016:</a:t>
            </a:r>
          </a:p>
        </p:txBody>
      </p:sp>
    </p:spTree>
    <p:extLst>
      <p:ext uri="{BB962C8B-B14F-4D97-AF65-F5344CB8AC3E}">
        <p14:creationId xmlns:p14="http://schemas.microsoft.com/office/powerpoint/2010/main" val="52971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C7ED730-F16F-F1C5-165F-FD34932D8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438184"/>
            <a:ext cx="7333121" cy="6233153"/>
          </a:xfrm>
          <a:prstGeom prst="rect">
            <a:avLst/>
          </a:prstGeom>
          <a:noFill/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11AC964-F9BF-A4EF-763B-57CED05FE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176" y="2348880"/>
            <a:ext cx="4128459" cy="439248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1600" dirty="0"/>
              <a:t>Conclusion: We weren’t doing very well…</a:t>
            </a:r>
          </a:p>
          <a:p>
            <a:pPr marL="0" indent="0" algn="just">
              <a:buNone/>
            </a:pPr>
            <a:endParaRPr lang="en-US" sz="1600" dirty="0"/>
          </a:p>
          <a:p>
            <a:pPr marL="0" indent="0" algn="just">
              <a:buNone/>
            </a:pPr>
            <a:r>
              <a:rPr lang="en-US" sz="1600" b="1" dirty="0"/>
              <a:t>What did we do next? </a:t>
            </a:r>
          </a:p>
          <a:p>
            <a:pPr marL="0" indent="0" algn="just">
              <a:buNone/>
            </a:pPr>
            <a:r>
              <a:rPr lang="en-US" sz="1600" dirty="0"/>
              <a:t>Updated RBWH MH pharmacy standard: </a:t>
            </a:r>
          </a:p>
          <a:p>
            <a:pPr marL="0" indent="0" algn="just">
              <a:buNone/>
            </a:pPr>
            <a:r>
              <a:rPr lang="en-AU" sz="1600" i="1" dirty="0"/>
              <a:t>1. C</a:t>
            </a:r>
            <a:r>
              <a:rPr lang="en-AU" sz="1600" b="0" i="1" dirty="0">
                <a:effectLst/>
              </a:rPr>
              <a:t>alculate CVD risk for in-patients using the Australian absolute cardiovascular disease risk calculator.</a:t>
            </a:r>
          </a:p>
          <a:p>
            <a:pPr marL="0" indent="0" algn="just">
              <a:buNone/>
            </a:pPr>
            <a:r>
              <a:rPr lang="en-AU" sz="1600" b="0" i="1" dirty="0">
                <a:effectLst/>
              </a:rPr>
              <a:t> 2.Recommend interventions per local guideline. </a:t>
            </a:r>
          </a:p>
          <a:p>
            <a:pPr marL="0" indent="0" algn="just">
              <a:buNone/>
            </a:pPr>
            <a:r>
              <a:rPr lang="en-AU" sz="1600" i="1" dirty="0"/>
              <a:t>3. </a:t>
            </a:r>
            <a:r>
              <a:rPr lang="en-AU" sz="1600" b="0" i="1" dirty="0">
                <a:effectLst/>
              </a:rPr>
              <a:t>If CV risks were unable to be calculated due to incomplete metabolic screening, prompt medical officers.</a:t>
            </a:r>
          </a:p>
          <a:p>
            <a:pPr marL="0" indent="0" algn="just">
              <a:buNone/>
            </a:pPr>
            <a:r>
              <a:rPr lang="en-AU" sz="1600" b="0" i="0" dirty="0">
                <a:effectLst/>
              </a:rPr>
              <a:t>  </a:t>
            </a:r>
          </a:p>
          <a:p>
            <a:pPr marL="0" indent="0" algn="just">
              <a:buNone/>
            </a:pPr>
            <a:r>
              <a:rPr lang="en-AU" sz="1600" b="1" i="0" dirty="0">
                <a:effectLst/>
              </a:rPr>
              <a:t>Then re-audited</a:t>
            </a:r>
            <a:r>
              <a:rPr lang="en-AU" sz="1600" b="1" dirty="0"/>
              <a:t> …</a:t>
            </a:r>
            <a:r>
              <a:rPr lang="en-AU" sz="1600" b="1" i="0" dirty="0">
                <a:effectLst/>
              </a:rPr>
              <a:t> </a:t>
            </a:r>
            <a:endParaRPr lang="en-US" sz="16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583F0-D2A0-18D8-E574-E3045930C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9</a:t>
            </a:fld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BEB299-A140-0889-E62E-DD44B64DE88C}"/>
              </a:ext>
            </a:extLst>
          </p:cNvPr>
          <p:cNvSpPr txBox="1"/>
          <p:nvPr/>
        </p:nvSpPr>
        <p:spPr>
          <a:xfrm>
            <a:off x="317185" y="688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2017:</a:t>
            </a:r>
          </a:p>
        </p:txBody>
      </p:sp>
    </p:spTree>
    <p:extLst>
      <p:ext uri="{BB962C8B-B14F-4D97-AF65-F5344CB8AC3E}">
        <p14:creationId xmlns:p14="http://schemas.microsoft.com/office/powerpoint/2010/main" val="277109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50D9894A26AB4899CC8AF478561309" ma:contentTypeVersion="16" ma:contentTypeDescription="Create a new document." ma:contentTypeScope="" ma:versionID="2766269630f2d5e25bb62a8a2027d054">
  <xsd:schema xmlns:xsd="http://www.w3.org/2001/XMLSchema" xmlns:xs="http://www.w3.org/2001/XMLSchema" xmlns:p="http://schemas.microsoft.com/office/2006/metadata/properties" xmlns:ns2="97becbf7-fef3-48bd-acf4-b0783eb71c5a" xmlns:ns3="6a60e770-606a-4435-8034-97d279326c4d" xmlns:ns4="3e035340-2944-4727-9f74-27603fa6c14a" targetNamespace="http://schemas.microsoft.com/office/2006/metadata/properties" ma:root="true" ma:fieldsID="a6822d60319033a055c97f282b319e14" ns2:_="" ns3:_="" ns4:_="">
    <xsd:import namespace="97becbf7-fef3-48bd-acf4-b0783eb71c5a"/>
    <xsd:import namespace="6a60e770-606a-4435-8034-97d279326c4d"/>
    <xsd:import namespace="3e035340-2944-4727-9f74-27603fa6c1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ecbf7-fef3-48bd-acf4-b0783eb71c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8e950ff-f1bc-4f65-9ab7-38c216eebb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60e770-606a-4435-8034-97d279326c4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35340-2944-4727-9f74-27603fa6c14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eb44ec2-fda2-4284-a175-0a52f1db559f}" ma:internalName="TaxCatchAll" ma:showField="CatchAllData" ma:web="6a60e770-606a-4435-8034-97d279326c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035340-2944-4727-9f74-27603fa6c14a" xsi:nil="true"/>
    <lcf76f155ced4ddcb4097134ff3c332f xmlns="97becbf7-fef3-48bd-acf4-b0783eb71c5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865FD3F-B291-4353-86F7-9B8D9EB21A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D76566-ABB0-46AD-9187-8F9CAC5463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becbf7-fef3-48bd-acf4-b0783eb71c5a"/>
    <ds:schemaRef ds:uri="6a60e770-606a-4435-8034-97d279326c4d"/>
    <ds:schemaRef ds:uri="3e035340-2944-4727-9f74-27603fa6c1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EA7639-C6E2-4A1F-A6D1-4B9D8F3CA202}">
  <ds:schemaRefs>
    <ds:schemaRef ds:uri="http://schemas.microsoft.com/office/2006/metadata/properties"/>
    <ds:schemaRef ds:uri="http://schemas.microsoft.com/office/infopath/2007/PartnerControls"/>
    <ds:schemaRef ds:uri="3e035340-2944-4727-9f74-27603fa6c14a"/>
    <ds:schemaRef ds:uri="97becbf7-fef3-48bd-acf4-b0783eb71c5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6227</TotalTime>
  <Words>1026</Words>
  <Application>Microsoft Office PowerPoint</Application>
  <PresentationFormat>Widescreen</PresentationFormat>
  <Paragraphs>200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Segoe UI</vt:lpstr>
      <vt:lpstr>Wingdings 3</vt:lpstr>
      <vt:lpstr>Ion Boardroom</vt:lpstr>
      <vt:lpstr>A Mental Health Pharmacist’s Journey:  Making an Impact on Physical Health Monitoring</vt:lpstr>
      <vt:lpstr>How mental health pharmacists have supported physical health monitoring at Royal Brisbane and Women’s Hospital:</vt:lpstr>
      <vt:lpstr>But first…a bit about us!</vt:lpstr>
      <vt:lpstr>Our Journey on Improving Physical Health Outcomes for People with Mental Illness…</vt:lpstr>
      <vt:lpstr>What did we already know?</vt:lpstr>
      <vt:lpstr>What do we already know about metabolic syndrome?</vt:lpstr>
      <vt:lpstr>So…what does this mean for us?</vt:lpstr>
      <vt:lpstr>So… what did we do about 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2021 – PRIMROSE Metabolic Monitoring</vt:lpstr>
      <vt:lpstr>PowerPoint Presentation</vt:lpstr>
      <vt:lpstr>Risk Rating %  Score (total patients)</vt:lpstr>
      <vt:lpstr>PRIMROSE – let’s talk</vt:lpstr>
      <vt:lpstr>What now?</vt:lpstr>
      <vt:lpstr>                                                  July 2023:</vt:lpstr>
      <vt:lpstr>Where to from here?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using this template</dc:title>
  <dc:creator>Amelia Anderson</dc:creator>
  <cp:lastModifiedBy>Linda McLay</cp:lastModifiedBy>
  <cp:revision>163</cp:revision>
  <dcterms:created xsi:type="dcterms:W3CDTF">2023-07-03T03:48:18Z</dcterms:created>
  <dcterms:modified xsi:type="dcterms:W3CDTF">2023-09-06T23:02:35Z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0x0101007D50D9894A26AB4899CC8AF478561309</vt:lpwstr>
  </property>
  <property fmtid="{D5CDD505-2E9C-101B-9397-08002B2CF9AE}" pid="3" name="MediaServiceImageTags">
    <vt:lpwstr/>
  </property>
</Properties>
</file>