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1" r:id="rId3"/>
    <p:sldId id="258" r:id="rId4"/>
    <p:sldId id="262" r:id="rId5"/>
    <p:sldId id="263" r:id="rId6"/>
    <p:sldId id="260" r:id="rId7"/>
    <p:sldId id="290" r:id="rId8"/>
    <p:sldId id="264" r:id="rId9"/>
    <p:sldId id="257" r:id="rId10"/>
    <p:sldId id="265" r:id="rId11"/>
    <p:sldId id="286" r:id="rId12"/>
    <p:sldId id="268" r:id="rId13"/>
    <p:sldId id="266" r:id="rId14"/>
    <p:sldId id="287" r:id="rId15"/>
    <p:sldId id="289" r:id="rId16"/>
    <p:sldId id="283" r:id="rId17"/>
    <p:sldId id="284" r:id="rId18"/>
    <p:sldId id="288" r:id="rId19"/>
    <p:sldId id="271" r:id="rId20"/>
    <p:sldId id="285" r:id="rId21"/>
    <p:sldId id="272" r:id="rId22"/>
    <p:sldId id="273" r:id="rId23"/>
    <p:sldId id="274" r:id="rId24"/>
    <p:sldId id="275" r:id="rId25"/>
    <p:sldId id="281" r:id="rId26"/>
    <p:sldId id="25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8" autoAdjust="0"/>
    <p:restoredTop sz="90148" autoAdjust="0"/>
  </p:normalViewPr>
  <p:slideViewPr>
    <p:cSldViewPr snapToGrid="0">
      <p:cViewPr varScale="1">
        <p:scale>
          <a:sx n="60" d="100"/>
          <a:sy n="60" d="100"/>
        </p:scale>
        <p:origin x="8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F3A6E4-A2AC-4875-80CD-41EF00A98D6E}" type="datetimeFigureOut">
              <a:rPr lang="en-NZ" smtClean="0"/>
              <a:t>07/09/2023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EA4863-A0C2-4015-8808-35DA9BEF455A}" type="slidenum">
              <a:rPr lang="en-NZ" smtClean="0"/>
              <a:t>‹#›</a:t>
            </a:fld>
            <a:endParaRPr lang="en-NZ"/>
          </a:p>
        </p:txBody>
      </p:sp>
    </p:spTree>
    <p:extLst>
      <p:ext uri="{BB962C8B-B14F-4D97-AF65-F5344CB8AC3E}">
        <p14:creationId xmlns:p14="http://schemas.microsoft.com/office/powerpoint/2010/main" val="4165762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Kia Ora</a:t>
            </a:r>
          </a:p>
          <a:p>
            <a:r>
              <a:rPr lang="en-NZ" dirty="0"/>
              <a:t>Introductions</a:t>
            </a:r>
          </a:p>
          <a:p>
            <a:r>
              <a:rPr lang="en-NZ" dirty="0"/>
              <a:t>Thanks for having me </a:t>
            </a:r>
          </a:p>
          <a:p>
            <a:endParaRPr lang="en-NZ" dirty="0"/>
          </a:p>
        </p:txBody>
      </p:sp>
      <p:sp>
        <p:nvSpPr>
          <p:cNvPr id="4" name="Slide Number Placeholder 3"/>
          <p:cNvSpPr>
            <a:spLocks noGrp="1"/>
          </p:cNvSpPr>
          <p:nvPr>
            <p:ph type="sldNum" sz="quarter" idx="5"/>
          </p:nvPr>
        </p:nvSpPr>
        <p:spPr/>
        <p:txBody>
          <a:bodyPr/>
          <a:lstStyle/>
          <a:p>
            <a:fld id="{EFEA4863-A0C2-4015-8808-35DA9BEF455A}" type="slidenum">
              <a:rPr lang="en-NZ" smtClean="0"/>
              <a:t>1</a:t>
            </a:fld>
            <a:endParaRPr lang="en-NZ"/>
          </a:p>
        </p:txBody>
      </p:sp>
    </p:spTree>
    <p:extLst>
      <p:ext uri="{BB962C8B-B14F-4D97-AF65-F5344CB8AC3E}">
        <p14:creationId xmlns:p14="http://schemas.microsoft.com/office/powerpoint/2010/main" val="3789338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EFEA4863-A0C2-4015-8808-35DA9BEF455A}" type="slidenum">
              <a:rPr lang="en-NZ" smtClean="0"/>
              <a:t>10</a:t>
            </a:fld>
            <a:endParaRPr lang="en-NZ"/>
          </a:p>
        </p:txBody>
      </p:sp>
    </p:spTree>
    <p:extLst>
      <p:ext uri="{BB962C8B-B14F-4D97-AF65-F5344CB8AC3E}">
        <p14:creationId xmlns:p14="http://schemas.microsoft.com/office/powerpoint/2010/main" val="1975647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A4863-A0C2-4015-8808-35DA9BEF455A}" type="slidenum">
              <a:rPr lang="en-NZ" smtClean="0"/>
              <a:t>11</a:t>
            </a:fld>
            <a:endParaRPr lang="en-NZ"/>
          </a:p>
        </p:txBody>
      </p:sp>
    </p:spTree>
    <p:extLst>
      <p:ext uri="{BB962C8B-B14F-4D97-AF65-F5344CB8AC3E}">
        <p14:creationId xmlns:p14="http://schemas.microsoft.com/office/powerpoint/2010/main" val="3124012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cs typeface="Calibri"/>
            </a:endParaRPr>
          </a:p>
        </p:txBody>
      </p:sp>
      <p:sp>
        <p:nvSpPr>
          <p:cNvPr id="4" name="Slide Number Placeholder 3"/>
          <p:cNvSpPr>
            <a:spLocks noGrp="1"/>
          </p:cNvSpPr>
          <p:nvPr>
            <p:ph type="sldNum" sz="quarter" idx="10"/>
          </p:nvPr>
        </p:nvSpPr>
        <p:spPr/>
        <p:txBody>
          <a:bodyPr/>
          <a:lstStyle/>
          <a:p>
            <a:fld id="{EFEA4863-A0C2-4015-8808-35DA9BEF455A}" type="slidenum">
              <a:rPr lang="en-NZ" smtClean="0"/>
              <a:t>12</a:t>
            </a:fld>
            <a:endParaRPr lang="en-NZ"/>
          </a:p>
        </p:txBody>
      </p:sp>
    </p:spTree>
    <p:extLst>
      <p:ext uri="{BB962C8B-B14F-4D97-AF65-F5344CB8AC3E}">
        <p14:creationId xmlns:p14="http://schemas.microsoft.com/office/powerpoint/2010/main" val="4145432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A4863-A0C2-4015-8808-35DA9BEF455A}" type="slidenum">
              <a:rPr lang="en-NZ" smtClean="0"/>
              <a:t>13</a:t>
            </a:fld>
            <a:endParaRPr lang="en-NZ"/>
          </a:p>
        </p:txBody>
      </p:sp>
    </p:spTree>
    <p:extLst>
      <p:ext uri="{BB962C8B-B14F-4D97-AF65-F5344CB8AC3E}">
        <p14:creationId xmlns:p14="http://schemas.microsoft.com/office/powerpoint/2010/main" val="292493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NZ" dirty="0">
              <a:cs typeface="Calibri"/>
            </a:endParaRPr>
          </a:p>
          <a:p>
            <a:endParaRPr lang="en-NZ" dirty="0"/>
          </a:p>
        </p:txBody>
      </p:sp>
      <p:sp>
        <p:nvSpPr>
          <p:cNvPr id="4" name="Slide Number Placeholder 3"/>
          <p:cNvSpPr>
            <a:spLocks noGrp="1"/>
          </p:cNvSpPr>
          <p:nvPr>
            <p:ph type="sldNum" sz="quarter" idx="5"/>
          </p:nvPr>
        </p:nvSpPr>
        <p:spPr/>
        <p:txBody>
          <a:bodyPr/>
          <a:lstStyle/>
          <a:p>
            <a:fld id="{EFEA4863-A0C2-4015-8808-35DA9BEF455A}" type="slidenum">
              <a:rPr lang="en-NZ" smtClean="0"/>
              <a:t>14</a:t>
            </a:fld>
            <a:endParaRPr lang="en-NZ"/>
          </a:p>
        </p:txBody>
      </p:sp>
    </p:spTree>
    <p:extLst>
      <p:ext uri="{BB962C8B-B14F-4D97-AF65-F5344CB8AC3E}">
        <p14:creationId xmlns:p14="http://schemas.microsoft.com/office/powerpoint/2010/main" val="1991082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FEA4863-A0C2-4015-8808-35DA9BEF455A}" type="slidenum">
              <a:rPr lang="en-NZ" smtClean="0"/>
              <a:t>15</a:t>
            </a:fld>
            <a:endParaRPr lang="en-NZ"/>
          </a:p>
        </p:txBody>
      </p:sp>
    </p:spTree>
    <p:extLst>
      <p:ext uri="{BB962C8B-B14F-4D97-AF65-F5344CB8AC3E}">
        <p14:creationId xmlns:p14="http://schemas.microsoft.com/office/powerpoint/2010/main" val="3253323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FEA4863-A0C2-4015-8808-35DA9BEF455A}" type="slidenum">
              <a:rPr lang="en-NZ" smtClean="0"/>
              <a:t>16</a:t>
            </a:fld>
            <a:endParaRPr lang="en-NZ"/>
          </a:p>
        </p:txBody>
      </p:sp>
    </p:spTree>
    <p:extLst>
      <p:ext uri="{BB962C8B-B14F-4D97-AF65-F5344CB8AC3E}">
        <p14:creationId xmlns:p14="http://schemas.microsoft.com/office/powerpoint/2010/main" val="419804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0" i="0" dirty="0">
              <a:solidFill>
                <a:srgbClr val="333333"/>
              </a:solidFill>
              <a:effectLst/>
              <a:latin typeface="Open Sans" panose="020F0502020204030204" pitchFamily="34" charset="0"/>
            </a:endParaRPr>
          </a:p>
        </p:txBody>
      </p:sp>
      <p:sp>
        <p:nvSpPr>
          <p:cNvPr id="4" name="Slide Number Placeholder 3"/>
          <p:cNvSpPr>
            <a:spLocks noGrp="1"/>
          </p:cNvSpPr>
          <p:nvPr>
            <p:ph type="sldNum" sz="quarter" idx="5"/>
          </p:nvPr>
        </p:nvSpPr>
        <p:spPr/>
        <p:txBody>
          <a:bodyPr/>
          <a:lstStyle/>
          <a:p>
            <a:fld id="{EFEA4863-A0C2-4015-8808-35DA9BEF455A}" type="slidenum">
              <a:rPr lang="en-NZ" smtClean="0"/>
              <a:t>17</a:t>
            </a:fld>
            <a:endParaRPr lang="en-NZ"/>
          </a:p>
        </p:txBody>
      </p:sp>
    </p:spTree>
    <p:extLst>
      <p:ext uri="{BB962C8B-B14F-4D97-AF65-F5344CB8AC3E}">
        <p14:creationId xmlns:p14="http://schemas.microsoft.com/office/powerpoint/2010/main" val="3900093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aseline="0" dirty="0"/>
          </a:p>
          <a:p>
            <a:endParaRPr lang="en-NZ" dirty="0"/>
          </a:p>
        </p:txBody>
      </p:sp>
      <p:sp>
        <p:nvSpPr>
          <p:cNvPr id="4" name="Slide Number Placeholder 3"/>
          <p:cNvSpPr>
            <a:spLocks noGrp="1"/>
          </p:cNvSpPr>
          <p:nvPr>
            <p:ph type="sldNum" sz="quarter" idx="5"/>
          </p:nvPr>
        </p:nvSpPr>
        <p:spPr/>
        <p:txBody>
          <a:bodyPr/>
          <a:lstStyle/>
          <a:p>
            <a:fld id="{EFEA4863-A0C2-4015-8808-35DA9BEF455A}" type="slidenum">
              <a:rPr lang="en-NZ" smtClean="0"/>
              <a:t>18</a:t>
            </a:fld>
            <a:endParaRPr lang="en-NZ"/>
          </a:p>
        </p:txBody>
      </p:sp>
    </p:spTree>
    <p:extLst>
      <p:ext uri="{BB962C8B-B14F-4D97-AF65-F5344CB8AC3E}">
        <p14:creationId xmlns:p14="http://schemas.microsoft.com/office/powerpoint/2010/main" val="2735771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cs typeface="Calibri"/>
            </a:endParaRPr>
          </a:p>
        </p:txBody>
      </p:sp>
      <p:sp>
        <p:nvSpPr>
          <p:cNvPr id="4" name="Slide Number Placeholder 3"/>
          <p:cNvSpPr>
            <a:spLocks noGrp="1"/>
          </p:cNvSpPr>
          <p:nvPr>
            <p:ph type="sldNum" sz="quarter" idx="10"/>
          </p:nvPr>
        </p:nvSpPr>
        <p:spPr/>
        <p:txBody>
          <a:bodyPr/>
          <a:lstStyle/>
          <a:p>
            <a:fld id="{EFEA4863-A0C2-4015-8808-35DA9BEF455A}" type="slidenum">
              <a:rPr lang="en-NZ" smtClean="0"/>
              <a:t>19</a:t>
            </a:fld>
            <a:endParaRPr lang="en-NZ"/>
          </a:p>
        </p:txBody>
      </p:sp>
    </p:spTree>
    <p:extLst>
      <p:ext uri="{BB962C8B-B14F-4D97-AF65-F5344CB8AC3E}">
        <p14:creationId xmlns:p14="http://schemas.microsoft.com/office/powerpoint/2010/main" val="3654354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FEA4863-A0C2-4015-8808-35DA9BEF455A}" type="slidenum">
              <a:rPr lang="en-NZ" smtClean="0"/>
              <a:t>2</a:t>
            </a:fld>
            <a:endParaRPr lang="en-NZ"/>
          </a:p>
        </p:txBody>
      </p:sp>
    </p:spTree>
    <p:extLst>
      <p:ext uri="{BB962C8B-B14F-4D97-AF65-F5344CB8AC3E}">
        <p14:creationId xmlns:p14="http://schemas.microsoft.com/office/powerpoint/2010/main" val="2345142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i="0" dirty="0">
              <a:solidFill>
                <a:srgbClr val="333333"/>
              </a:solidFill>
              <a:effectLst/>
              <a:latin typeface="Verdana" panose="020B0604030504040204" pitchFamily="34" charset="0"/>
            </a:endParaRPr>
          </a:p>
        </p:txBody>
      </p:sp>
      <p:sp>
        <p:nvSpPr>
          <p:cNvPr id="4" name="Slide Number Placeholder 3"/>
          <p:cNvSpPr>
            <a:spLocks noGrp="1"/>
          </p:cNvSpPr>
          <p:nvPr>
            <p:ph type="sldNum" sz="quarter" idx="5"/>
          </p:nvPr>
        </p:nvSpPr>
        <p:spPr/>
        <p:txBody>
          <a:bodyPr/>
          <a:lstStyle/>
          <a:p>
            <a:fld id="{EFEA4863-A0C2-4015-8808-35DA9BEF455A}" type="slidenum">
              <a:rPr lang="en-NZ" smtClean="0"/>
              <a:t>20</a:t>
            </a:fld>
            <a:endParaRPr lang="en-NZ"/>
          </a:p>
        </p:txBody>
      </p:sp>
    </p:spTree>
    <p:extLst>
      <p:ext uri="{BB962C8B-B14F-4D97-AF65-F5344CB8AC3E}">
        <p14:creationId xmlns:p14="http://schemas.microsoft.com/office/powerpoint/2010/main" val="3631495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EFEA4863-A0C2-4015-8808-35DA9BEF455A}" type="slidenum">
              <a:rPr lang="en-NZ" smtClean="0"/>
              <a:t>21</a:t>
            </a:fld>
            <a:endParaRPr lang="en-NZ"/>
          </a:p>
        </p:txBody>
      </p:sp>
    </p:spTree>
    <p:extLst>
      <p:ext uri="{BB962C8B-B14F-4D97-AF65-F5344CB8AC3E}">
        <p14:creationId xmlns:p14="http://schemas.microsoft.com/office/powerpoint/2010/main" val="3431094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FEA4863-A0C2-4015-8808-35DA9BEF455A}" type="slidenum">
              <a:rPr lang="en-NZ" smtClean="0"/>
              <a:t>22</a:t>
            </a:fld>
            <a:endParaRPr lang="en-NZ"/>
          </a:p>
        </p:txBody>
      </p:sp>
    </p:spTree>
    <p:extLst>
      <p:ext uri="{BB962C8B-B14F-4D97-AF65-F5344CB8AC3E}">
        <p14:creationId xmlns:p14="http://schemas.microsoft.com/office/powerpoint/2010/main" val="16578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FEA4863-A0C2-4015-8808-35DA9BEF455A}" type="slidenum">
              <a:rPr lang="en-NZ" smtClean="0"/>
              <a:t>23</a:t>
            </a:fld>
            <a:endParaRPr lang="en-NZ"/>
          </a:p>
        </p:txBody>
      </p:sp>
    </p:spTree>
    <p:extLst>
      <p:ext uri="{BB962C8B-B14F-4D97-AF65-F5344CB8AC3E}">
        <p14:creationId xmlns:p14="http://schemas.microsoft.com/office/powerpoint/2010/main" val="213086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5"/>
          </p:nvPr>
        </p:nvSpPr>
        <p:spPr/>
        <p:txBody>
          <a:bodyPr/>
          <a:lstStyle/>
          <a:p>
            <a:fld id="{EFEA4863-A0C2-4015-8808-35DA9BEF455A}" type="slidenum">
              <a:rPr lang="en-NZ" smtClean="0"/>
              <a:t>24</a:t>
            </a:fld>
            <a:endParaRPr lang="en-NZ"/>
          </a:p>
        </p:txBody>
      </p:sp>
    </p:spTree>
    <p:extLst>
      <p:ext uri="{BB962C8B-B14F-4D97-AF65-F5344CB8AC3E}">
        <p14:creationId xmlns:p14="http://schemas.microsoft.com/office/powerpoint/2010/main" val="2994553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FEA4863-A0C2-4015-8808-35DA9BEF455A}" type="slidenum">
              <a:rPr lang="en-NZ" smtClean="0"/>
              <a:t>25</a:t>
            </a:fld>
            <a:endParaRPr lang="en-NZ"/>
          </a:p>
        </p:txBody>
      </p:sp>
    </p:spTree>
    <p:extLst>
      <p:ext uri="{BB962C8B-B14F-4D97-AF65-F5344CB8AC3E}">
        <p14:creationId xmlns:p14="http://schemas.microsoft.com/office/powerpoint/2010/main" val="2016691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cs typeface="Calibri"/>
            </a:endParaRPr>
          </a:p>
          <a:p>
            <a:endParaRPr lang="en-NZ" dirty="0">
              <a:cs typeface="Calibri"/>
            </a:endParaRPr>
          </a:p>
        </p:txBody>
      </p:sp>
      <p:sp>
        <p:nvSpPr>
          <p:cNvPr id="4" name="Slide Number Placeholder 3"/>
          <p:cNvSpPr>
            <a:spLocks noGrp="1"/>
          </p:cNvSpPr>
          <p:nvPr>
            <p:ph type="sldNum" sz="quarter" idx="10"/>
          </p:nvPr>
        </p:nvSpPr>
        <p:spPr/>
        <p:txBody>
          <a:bodyPr/>
          <a:lstStyle/>
          <a:p>
            <a:fld id="{EFEA4863-A0C2-4015-8808-35DA9BEF455A}" type="slidenum">
              <a:rPr lang="en-NZ" smtClean="0"/>
              <a:t>3</a:t>
            </a:fld>
            <a:endParaRPr lang="en-NZ"/>
          </a:p>
        </p:txBody>
      </p:sp>
    </p:spTree>
    <p:extLst>
      <p:ext uri="{BB962C8B-B14F-4D97-AF65-F5344CB8AC3E}">
        <p14:creationId xmlns:p14="http://schemas.microsoft.com/office/powerpoint/2010/main" val="2914162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FEA4863-A0C2-4015-8808-35DA9BEF455A}" type="slidenum">
              <a:rPr lang="en-NZ" smtClean="0"/>
              <a:t>4</a:t>
            </a:fld>
            <a:endParaRPr lang="en-NZ"/>
          </a:p>
        </p:txBody>
      </p:sp>
    </p:spTree>
    <p:extLst>
      <p:ext uri="{BB962C8B-B14F-4D97-AF65-F5344CB8AC3E}">
        <p14:creationId xmlns:p14="http://schemas.microsoft.com/office/powerpoint/2010/main" val="633899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EFEA4863-A0C2-4015-8808-35DA9BEF455A}" type="slidenum">
              <a:rPr lang="en-NZ" smtClean="0"/>
              <a:t>5</a:t>
            </a:fld>
            <a:endParaRPr lang="en-NZ"/>
          </a:p>
        </p:txBody>
      </p:sp>
    </p:spTree>
    <p:extLst>
      <p:ext uri="{BB962C8B-B14F-4D97-AF65-F5344CB8AC3E}">
        <p14:creationId xmlns:p14="http://schemas.microsoft.com/office/powerpoint/2010/main" val="1098890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FEA4863-A0C2-4015-8808-35DA9BEF455A}" type="slidenum">
              <a:rPr lang="en-NZ" smtClean="0"/>
              <a:t>6</a:t>
            </a:fld>
            <a:endParaRPr lang="en-NZ"/>
          </a:p>
        </p:txBody>
      </p:sp>
    </p:spTree>
    <p:extLst>
      <p:ext uri="{BB962C8B-B14F-4D97-AF65-F5344CB8AC3E}">
        <p14:creationId xmlns:p14="http://schemas.microsoft.com/office/powerpoint/2010/main" val="2029791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aseline="0" dirty="0"/>
          </a:p>
          <a:p>
            <a:endParaRPr lang="en-NZ" baseline="0" dirty="0"/>
          </a:p>
          <a:p>
            <a:endParaRPr lang="en-NZ" baseline="0" dirty="0"/>
          </a:p>
          <a:p>
            <a:endParaRPr lang="en-NZ" baseline="0" dirty="0"/>
          </a:p>
          <a:p>
            <a:endParaRPr lang="en-NZ" dirty="0"/>
          </a:p>
        </p:txBody>
      </p:sp>
      <p:sp>
        <p:nvSpPr>
          <p:cNvPr id="4" name="Slide Number Placeholder 3"/>
          <p:cNvSpPr>
            <a:spLocks noGrp="1"/>
          </p:cNvSpPr>
          <p:nvPr>
            <p:ph type="sldNum" sz="quarter" idx="10"/>
          </p:nvPr>
        </p:nvSpPr>
        <p:spPr/>
        <p:txBody>
          <a:bodyPr/>
          <a:lstStyle/>
          <a:p>
            <a:fld id="{EFEA4863-A0C2-4015-8808-35DA9BEF455A}" type="slidenum">
              <a:rPr lang="en-NZ" smtClean="0"/>
              <a:t>7</a:t>
            </a:fld>
            <a:endParaRPr lang="en-NZ"/>
          </a:p>
        </p:txBody>
      </p:sp>
    </p:spTree>
    <p:extLst>
      <p:ext uri="{BB962C8B-B14F-4D97-AF65-F5344CB8AC3E}">
        <p14:creationId xmlns:p14="http://schemas.microsoft.com/office/powerpoint/2010/main" val="949771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FEA4863-A0C2-4015-8808-35DA9BEF455A}" type="slidenum">
              <a:rPr lang="en-NZ" smtClean="0"/>
              <a:t>8</a:t>
            </a:fld>
            <a:endParaRPr lang="en-NZ"/>
          </a:p>
        </p:txBody>
      </p:sp>
    </p:spTree>
    <p:extLst>
      <p:ext uri="{BB962C8B-B14F-4D97-AF65-F5344CB8AC3E}">
        <p14:creationId xmlns:p14="http://schemas.microsoft.com/office/powerpoint/2010/main" val="525999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FEA4863-A0C2-4015-8808-35DA9BEF455A}" type="slidenum">
              <a:rPr lang="en-NZ" smtClean="0"/>
              <a:t>9</a:t>
            </a:fld>
            <a:endParaRPr lang="en-NZ"/>
          </a:p>
        </p:txBody>
      </p:sp>
    </p:spTree>
    <p:extLst>
      <p:ext uri="{BB962C8B-B14F-4D97-AF65-F5344CB8AC3E}">
        <p14:creationId xmlns:p14="http://schemas.microsoft.com/office/powerpoint/2010/main" val="4187635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D6445CDA-A8DF-43B6-A91C-D49BF6A3203B}" type="datetimeFigureOut">
              <a:rPr lang="en-NZ" smtClean="0"/>
              <a:t>07/09/2023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E3F92E8-A0AA-4481-9EC5-FE86FA81FE7C}" type="slidenum">
              <a:rPr lang="en-NZ" smtClean="0"/>
              <a:t>‹#›</a:t>
            </a:fld>
            <a:endParaRPr lang="en-NZ"/>
          </a:p>
        </p:txBody>
      </p:sp>
    </p:spTree>
    <p:extLst>
      <p:ext uri="{BB962C8B-B14F-4D97-AF65-F5344CB8AC3E}">
        <p14:creationId xmlns:p14="http://schemas.microsoft.com/office/powerpoint/2010/main" val="3049532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D6445CDA-A8DF-43B6-A91C-D49BF6A3203B}" type="datetimeFigureOut">
              <a:rPr lang="en-NZ" smtClean="0"/>
              <a:t>07/09/2023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E3F92E8-A0AA-4481-9EC5-FE86FA81FE7C}" type="slidenum">
              <a:rPr lang="en-NZ" smtClean="0"/>
              <a:t>‹#›</a:t>
            </a:fld>
            <a:endParaRPr lang="en-NZ"/>
          </a:p>
        </p:txBody>
      </p:sp>
    </p:spTree>
    <p:extLst>
      <p:ext uri="{BB962C8B-B14F-4D97-AF65-F5344CB8AC3E}">
        <p14:creationId xmlns:p14="http://schemas.microsoft.com/office/powerpoint/2010/main" val="623069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D6445CDA-A8DF-43B6-A91C-D49BF6A3203B}" type="datetimeFigureOut">
              <a:rPr lang="en-NZ" smtClean="0"/>
              <a:t>07/09/2023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E3F92E8-A0AA-4481-9EC5-FE86FA81FE7C}" type="slidenum">
              <a:rPr lang="en-NZ" smtClean="0"/>
              <a:t>‹#›</a:t>
            </a:fld>
            <a:endParaRPr lang="en-NZ"/>
          </a:p>
        </p:txBody>
      </p:sp>
    </p:spTree>
    <p:extLst>
      <p:ext uri="{BB962C8B-B14F-4D97-AF65-F5344CB8AC3E}">
        <p14:creationId xmlns:p14="http://schemas.microsoft.com/office/powerpoint/2010/main" val="2258227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D6445CDA-A8DF-43B6-A91C-D49BF6A3203B}" type="datetimeFigureOut">
              <a:rPr lang="en-NZ" smtClean="0"/>
              <a:t>07/09/2023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E3F92E8-A0AA-4481-9EC5-FE86FA81FE7C}" type="slidenum">
              <a:rPr lang="en-NZ" smtClean="0"/>
              <a:t>‹#›</a:t>
            </a:fld>
            <a:endParaRPr lang="en-NZ"/>
          </a:p>
        </p:txBody>
      </p:sp>
    </p:spTree>
    <p:extLst>
      <p:ext uri="{BB962C8B-B14F-4D97-AF65-F5344CB8AC3E}">
        <p14:creationId xmlns:p14="http://schemas.microsoft.com/office/powerpoint/2010/main" val="1467401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445CDA-A8DF-43B6-A91C-D49BF6A3203B}" type="datetimeFigureOut">
              <a:rPr lang="en-NZ" smtClean="0"/>
              <a:t>07/09/2023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E3F92E8-A0AA-4481-9EC5-FE86FA81FE7C}" type="slidenum">
              <a:rPr lang="en-NZ" smtClean="0"/>
              <a:t>‹#›</a:t>
            </a:fld>
            <a:endParaRPr lang="en-NZ"/>
          </a:p>
        </p:txBody>
      </p:sp>
    </p:spTree>
    <p:extLst>
      <p:ext uri="{BB962C8B-B14F-4D97-AF65-F5344CB8AC3E}">
        <p14:creationId xmlns:p14="http://schemas.microsoft.com/office/powerpoint/2010/main" val="1070389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D6445CDA-A8DF-43B6-A91C-D49BF6A3203B}" type="datetimeFigureOut">
              <a:rPr lang="en-NZ" smtClean="0"/>
              <a:t>07/09/2023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E3F92E8-A0AA-4481-9EC5-FE86FA81FE7C}" type="slidenum">
              <a:rPr lang="en-NZ" smtClean="0"/>
              <a:t>‹#›</a:t>
            </a:fld>
            <a:endParaRPr lang="en-NZ"/>
          </a:p>
        </p:txBody>
      </p:sp>
    </p:spTree>
    <p:extLst>
      <p:ext uri="{BB962C8B-B14F-4D97-AF65-F5344CB8AC3E}">
        <p14:creationId xmlns:p14="http://schemas.microsoft.com/office/powerpoint/2010/main" val="121904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D6445CDA-A8DF-43B6-A91C-D49BF6A3203B}" type="datetimeFigureOut">
              <a:rPr lang="en-NZ" smtClean="0"/>
              <a:t>07/09/2023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6E3F92E8-A0AA-4481-9EC5-FE86FA81FE7C}" type="slidenum">
              <a:rPr lang="en-NZ" smtClean="0"/>
              <a:t>‹#›</a:t>
            </a:fld>
            <a:endParaRPr lang="en-NZ"/>
          </a:p>
        </p:txBody>
      </p:sp>
    </p:spTree>
    <p:extLst>
      <p:ext uri="{BB962C8B-B14F-4D97-AF65-F5344CB8AC3E}">
        <p14:creationId xmlns:p14="http://schemas.microsoft.com/office/powerpoint/2010/main" val="2255619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D6445CDA-A8DF-43B6-A91C-D49BF6A3203B}" type="datetimeFigureOut">
              <a:rPr lang="en-NZ" smtClean="0"/>
              <a:t>07/09/2023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6E3F92E8-A0AA-4481-9EC5-FE86FA81FE7C}" type="slidenum">
              <a:rPr lang="en-NZ" smtClean="0"/>
              <a:t>‹#›</a:t>
            </a:fld>
            <a:endParaRPr lang="en-NZ"/>
          </a:p>
        </p:txBody>
      </p:sp>
    </p:spTree>
    <p:extLst>
      <p:ext uri="{BB962C8B-B14F-4D97-AF65-F5344CB8AC3E}">
        <p14:creationId xmlns:p14="http://schemas.microsoft.com/office/powerpoint/2010/main" val="4104903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45CDA-A8DF-43B6-A91C-D49BF6A3203B}" type="datetimeFigureOut">
              <a:rPr lang="en-NZ" smtClean="0"/>
              <a:t>07/09/2023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6E3F92E8-A0AA-4481-9EC5-FE86FA81FE7C}" type="slidenum">
              <a:rPr lang="en-NZ" smtClean="0"/>
              <a:t>‹#›</a:t>
            </a:fld>
            <a:endParaRPr lang="en-NZ"/>
          </a:p>
        </p:txBody>
      </p:sp>
    </p:spTree>
    <p:extLst>
      <p:ext uri="{BB962C8B-B14F-4D97-AF65-F5344CB8AC3E}">
        <p14:creationId xmlns:p14="http://schemas.microsoft.com/office/powerpoint/2010/main" val="738168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445CDA-A8DF-43B6-A91C-D49BF6A3203B}" type="datetimeFigureOut">
              <a:rPr lang="en-NZ" smtClean="0"/>
              <a:t>07/09/2023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E3F92E8-A0AA-4481-9EC5-FE86FA81FE7C}" type="slidenum">
              <a:rPr lang="en-NZ" smtClean="0"/>
              <a:t>‹#›</a:t>
            </a:fld>
            <a:endParaRPr lang="en-NZ"/>
          </a:p>
        </p:txBody>
      </p:sp>
    </p:spTree>
    <p:extLst>
      <p:ext uri="{BB962C8B-B14F-4D97-AF65-F5344CB8AC3E}">
        <p14:creationId xmlns:p14="http://schemas.microsoft.com/office/powerpoint/2010/main" val="2415126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445CDA-A8DF-43B6-A91C-D49BF6A3203B}" type="datetimeFigureOut">
              <a:rPr lang="en-NZ" smtClean="0"/>
              <a:t>07/09/2023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E3F92E8-A0AA-4481-9EC5-FE86FA81FE7C}" type="slidenum">
              <a:rPr lang="en-NZ" smtClean="0"/>
              <a:t>‹#›</a:t>
            </a:fld>
            <a:endParaRPr lang="en-NZ"/>
          </a:p>
        </p:txBody>
      </p:sp>
    </p:spTree>
    <p:extLst>
      <p:ext uri="{BB962C8B-B14F-4D97-AF65-F5344CB8AC3E}">
        <p14:creationId xmlns:p14="http://schemas.microsoft.com/office/powerpoint/2010/main" val="3972222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45CDA-A8DF-43B6-A91C-D49BF6A3203B}" type="datetimeFigureOut">
              <a:rPr lang="en-NZ" smtClean="0"/>
              <a:t>07/09/2023</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F92E8-A0AA-4481-9EC5-FE86FA81FE7C}" type="slidenum">
              <a:rPr lang="en-NZ" smtClean="0"/>
              <a:t>‹#›</a:t>
            </a:fld>
            <a:endParaRPr lang="en-NZ"/>
          </a:p>
        </p:txBody>
      </p:sp>
    </p:spTree>
    <p:extLst>
      <p:ext uri="{BB962C8B-B14F-4D97-AF65-F5344CB8AC3E}">
        <p14:creationId xmlns:p14="http://schemas.microsoft.com/office/powerpoint/2010/main" val="4136932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oi-org.ezproxy.otago.ac.nz/10.1080/14740338.2022.2049753" TargetMode="External"/><Relationship Id="rId7" Type="http://schemas.openxmlformats.org/officeDocument/2006/relationships/hyperlink" Target="https://www-otago-ac-nz.ezproxy.otago.ac.nz/library/primo/sviewresource.php?resource=https%3A//ap01.alma.exlibrisgroup.com/view/uresolver/64OTAGO_INST/openurl-Dunedin%3Fctx_enc%3Dinfo%3Aofi/enc%3AUTF-8%26ctx_id%3D10_1%26ctx_tim%3D2022-05-09T15%253A36%253A46IST%26ctx_ver%3DZ39.88-2004%26url_ctx_fmt%3Dinfo%3Aofi/fmt%3Akev%3Amtx%3Actx%26url_ver%3DZ39.88-2004%26rfr_id%3Dinfo%3Asid/primo.exlibrisgroup.com-proquest_cambr%26req_id%3D9520221562765300476669449284669%26rft_val_fmt%3Dinfo%3Aofi/fmt%3Akev%3Amtx%3Ajournal%26rft.genre%3Darticle%26rft.atitle%3DPsychosexual%2520history-taking%2520in%2520the%252021st%2520century%3A%2520new%2520terminology%2C%2520new%2520technology%2520and%2520new%2520risks%26rft.jtitle%3DBJPsych%2520advances%26rft.au%3DGardiner%2C%2520Lisa%26rft.date%3D2019-05%26rft.volume%3D25%26rft.issue%3D3%26rft.spage%3D166%26rft.epage%3D176%26rft.pages%3D166-176%26rft.issn%3D2056-4678%26rft.eissn%3D2056-4686%26rft_id%3Dinfo%3Adoi/10.1192/bja.2018.65%26rft.pub%3DCambridge%2520University%2520Press%26rft.place%3DCambridge%2C%2520UK%26rft_id%3Dinfo%3Abibcode/%26rft_id%3Dinfo%3Ahdl/%26rft_id%3Dinfo%3Alccn/%26rft_id%3Dinfo%3Aoclcnum/%26rft_id%3Dinfo%3Apmid/%26rft_id%3Dinfo%3Aeric/%26rft_dat%3D%253Cproquest_cambr%253E2210035751%253C/proquest_cambr%253E%253Curl%253E%253C/url%253E%2Clanguage%3Deng%2Cview%3DDUNEDIN%26svc_dat%3Dviewit%26rft_pqid%3D2210035751%26rft_cupid%3D10_1192_bja_2018_65&amp;uoTitle=Psychosexual%20history-taking%20in%20the%2021st%20century%3A%20new%20terminology%2C%20new%20technology%20and%20new%20risks" TargetMode="External"/><Relationship Id="rId2" Type="http://schemas.openxmlformats.org/officeDocument/2006/relationships/hyperlink" Target="https://doi-org.ezproxy.otago.ac.nz/10.1080/19317611.2021.2023718" TargetMode="External"/><Relationship Id="rId1" Type="http://schemas.openxmlformats.org/officeDocument/2006/relationships/slideLayout" Target="../slideLayouts/slideLayout2.xml"/><Relationship Id="rId6" Type="http://schemas.openxmlformats.org/officeDocument/2006/relationships/hyperlink" Target="file:///C:\Users\rlb02\AppData\Local\Temp\9\MicrosoftEdgeDownloads\ebc7caaa-38c7-4417-a17e-b4ab3b739eef\Female%20sexual%20dysfunction%20and%20adolescents.pdf" TargetMode="External"/><Relationship Id="rId5" Type="http://schemas.openxmlformats.org/officeDocument/2006/relationships/hyperlink" Target="https://pdf.sciencedirectassets.com/271118/1-s2.0-S0091305714X00067/1-s2.0-S0091305713003377/main.pdf?X-Amz-Security-Token=IQoJb3JpZ2luX2VjEKL%2F%2F%2F%2F%2F%2F%2F%2F%2F%2FwEaCXVzLWVhc3QtMSJHMEUCIBOCLjcF7OU36IzgCGzaDqmstn2SQjLyMgPeeKpeyIgeAiEAypC86D%2FKRFtqGx6liszx34dttDnYp3Fm4iD9g5sritIq0gQIahAEGgwwNTkwMDM1NDY4NjUiDApeAnvlEXpEpbivkyqvBAf3rAv7IGu0t17W0Bi0PVRUcdVs%2F8%2FdCMWfbD%2BioqLi0y0jimzVOs9Gl4QKODR7RL%2FgwCHarlQQ70PbwEXsuwKlx1WkJ3LR6L%2BvbqH8bAeUdrWxkH8%2FRzlHs627fgAX9d6NcBs0WbcQgReLKitKJYGhcUqNi17bqItNCBmheVgyNrGktq7zufXf%2BqJzEh9iPTl8a%2FGJ3JPsFEBkQOV9MAwDDKUk0D0wz%2FIXJVnEt%2FGZJYA3Fi5CJeKbjXZZhMC1dbkJiUP4TjY4hlmaHBpIHLOZBsF7YleurFj6zHaGwFDCofIDympN94w9UTG3O3z6N5pKBmwnAzciNjes7vj9EhB1rBN6%2FY0m%2B4GV7ZKGdFt6CbqpWQ6E9O77jKSo2UPUdT3Kn1O3qD20f3O6ijUC%2BAqX74v8Uxjz4U4nDAMaYwc2NqWhoAX3a5QWXQXfNy7aLbdy9Rn10paJx6VkqtbyLlK3hRJOBMwaTtRSLPONLe9eqt%2BC898Qv9bjCKJ7OLGBCgZpeJxOEb6BSPWCkIcx9l%2BfKdu0xx3VakJLi2o8tJB40XRRiqHOucNOQlM4Kp1VQsCMhLJM5jJfgQ20%2F27FgTnZ2A8gfS4Q3vu7ve%2Bj6w7b2XlwOkH6HycTrvESb4WthvWBwTAuQWSuB0E40LgrpQkl6K7LvHENB12YdcW2RvbPHEAYAIklIKpLoZAhAtm4gHokEFxw0VobkeJWHtZNQDw0eR%2Fq8yM777jZYEfTbZEwhqbHkwY6qQEjgBzNSYzS%2BFV4QuK%2Ff%2BSUIQbw4C2skBKsEnROwCATNT3DCCHrX89r7WW%2B%2BkkID4Bcdus5NkxZfodLN%2F81HsXzMaRAqMqOFWFYO54uQ%2BbSt7pVFEbI5XxWIjDUPSXe2YDvJVCI1BC3V86yqX3T%2F83rTGHOw2ci%2FyNuCmyoD%2BtMqv4%2FDLtHyHseI4ukI9bomxwsmMMEA5P3JED5%2BYMsvhGhPx2Knd5L9%2BVB&amp;X-Amz-Algorithm=AWS4-HMAC-SHA256&amp;X-Amz-Date=20220504T022216Z&amp;X-Amz-SignedHeaders=host&amp;X-Amz-Expires=300&amp;X-Amz-Credential=ASIAQ3PHCVTY4D4HUYF3%2F20220504%2Fus-east-1%2Fs3%2Faws4_request&amp;X-Amz-Signature=6d81cae367a5250e613a540adaf6a596c8cae1b4540eda879a93a533dc0c8349&amp;hash=b9576eb762f5c8eb622c66d6bca3cf26b89d4dca34009860cd9d644611998026&amp;host=68042c943591013ac2b2430a89b270f6af2c76d8dfd086a07176afe7c76c2c61&amp;pii=S0091305713003377&amp;tid=spdf-b0d15dce-d392-4250-964c-7484e81ea868&amp;sid=b610206b6e68f24e8418f4a5272e03a017c1gxrqa&amp;type=client&amp;ua=51555b04005b58025d03&amp;rr=705dc48a3b04ee9a" TargetMode="External"/><Relationship Id="rId4" Type="http://schemas.openxmlformats.org/officeDocument/2006/relationships/hyperlink" Target="https://doi.org/10.1080/14681994.2017.1397953"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accent1">
                    <a:lumMod val="75000"/>
                  </a:schemeClr>
                </a:solidFill>
              </a:rPr>
              <a:t>Sexual Dysfunction and Antidepressants</a:t>
            </a:r>
            <a:endParaRPr lang="en-NZ" b="1" dirty="0">
              <a:solidFill>
                <a:schemeClr val="accent1">
                  <a:lumMod val="75000"/>
                </a:schemeClr>
              </a:solidFill>
            </a:endParaRPr>
          </a:p>
        </p:txBody>
      </p:sp>
      <p:sp>
        <p:nvSpPr>
          <p:cNvPr id="3" name="Subtitle 2"/>
          <p:cNvSpPr>
            <a:spLocks noGrp="1"/>
          </p:cNvSpPr>
          <p:nvPr>
            <p:ph type="subTitle" idx="1"/>
          </p:nvPr>
        </p:nvSpPr>
        <p:spPr/>
        <p:txBody>
          <a:bodyPr/>
          <a:lstStyle/>
          <a:p>
            <a:r>
              <a:rPr lang="en-US" dirty="0"/>
              <a:t>Rochelle, psychiatry trainee </a:t>
            </a:r>
            <a:endParaRPr lang="en-NZ" dirty="0"/>
          </a:p>
        </p:txBody>
      </p:sp>
    </p:spTree>
    <p:extLst>
      <p:ext uri="{BB962C8B-B14F-4D97-AF65-F5344CB8AC3E}">
        <p14:creationId xmlns:p14="http://schemas.microsoft.com/office/powerpoint/2010/main" val="1265984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b="1" dirty="0">
                <a:solidFill>
                  <a:schemeClr val="accent1">
                    <a:lumMod val="50000"/>
                  </a:schemeClr>
                </a:solidFill>
                <a:latin typeface="+mn-lt"/>
                <a:ea typeface="+mn-ea"/>
                <a:cs typeface="+mn-cs"/>
              </a:rPr>
              <a:t>Antidepressants and Sexual Dysfunction</a:t>
            </a:r>
            <a:endParaRPr lang="en-NZ" sz="2600" b="1" dirty="0">
              <a:solidFill>
                <a:schemeClr val="accent1">
                  <a:lumMod val="50000"/>
                </a:schemeClr>
              </a:solidFill>
              <a:latin typeface="+mn-lt"/>
              <a:ea typeface="+mn-ea"/>
              <a:cs typeface="+mn-cs"/>
            </a:endParaRPr>
          </a:p>
        </p:txBody>
      </p:sp>
      <p:sp>
        <p:nvSpPr>
          <p:cNvPr id="3" name="Content Placeholder 2"/>
          <p:cNvSpPr>
            <a:spLocks noGrp="1"/>
          </p:cNvSpPr>
          <p:nvPr>
            <p:ph idx="1"/>
          </p:nvPr>
        </p:nvSpPr>
        <p:spPr/>
        <p:txBody>
          <a:bodyPr>
            <a:normAutofit lnSpcReduction="10000"/>
          </a:bodyPr>
          <a:lstStyle/>
          <a:p>
            <a:r>
              <a:rPr lang="en-US" dirty="0"/>
              <a:t>SSRI sexual dysfunction incidence can be as high as 80%.</a:t>
            </a:r>
          </a:p>
          <a:p>
            <a:r>
              <a:rPr lang="en-US" dirty="0"/>
              <a:t>A leading cause of medication non-adherence and early discontinuation of treatment.  </a:t>
            </a:r>
          </a:p>
          <a:p>
            <a:r>
              <a:rPr lang="en-US" dirty="0"/>
              <a:t>Often under-reported and over-looked. </a:t>
            </a:r>
          </a:p>
          <a:p>
            <a:r>
              <a:rPr lang="en-US" dirty="0"/>
              <a:t>Spontaneous reporting </a:t>
            </a:r>
            <a:r>
              <a:rPr lang="en-US" b="1" dirty="0"/>
              <a:t>&lt;</a:t>
            </a:r>
            <a:r>
              <a:rPr lang="en-US" dirty="0"/>
              <a:t> direct questioning </a:t>
            </a:r>
            <a:r>
              <a:rPr lang="en-US" b="1" dirty="0"/>
              <a:t>&lt;</a:t>
            </a:r>
            <a:r>
              <a:rPr lang="en-US" dirty="0"/>
              <a:t> questionnaires/scales.</a:t>
            </a:r>
          </a:p>
          <a:p>
            <a:r>
              <a:rPr lang="en-US" dirty="0"/>
              <a:t>Affects all phases of sexual activity, including desire, arousal and orgasm, in both men and women.</a:t>
            </a:r>
          </a:p>
          <a:p>
            <a:r>
              <a:rPr lang="en-US" dirty="0"/>
              <a:t>Despite the overlap -&gt; The additional relationship between serotonergic drug use and sexual side effects has been demonstrated convincingly. </a:t>
            </a:r>
          </a:p>
          <a:p>
            <a:pPr marL="0" indent="0">
              <a:buNone/>
            </a:pPr>
            <a:endParaRPr lang="en-US" dirty="0"/>
          </a:p>
          <a:p>
            <a:pPr marL="0" indent="0">
              <a:buNone/>
            </a:pPr>
            <a:endParaRPr lang="en-NZ" dirty="0"/>
          </a:p>
        </p:txBody>
      </p:sp>
    </p:spTree>
    <p:extLst>
      <p:ext uri="{BB962C8B-B14F-4D97-AF65-F5344CB8AC3E}">
        <p14:creationId xmlns:p14="http://schemas.microsoft.com/office/powerpoint/2010/main" val="493391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b="1" dirty="0">
                <a:solidFill>
                  <a:schemeClr val="accent1">
                    <a:lumMod val="50000"/>
                  </a:schemeClr>
                </a:solidFill>
                <a:latin typeface="+mn-lt"/>
                <a:ea typeface="+mn-ea"/>
                <a:cs typeface="+mn-cs"/>
              </a:rPr>
              <a:t>Antidepressant related sexual dysfunction – Mechanism </a:t>
            </a:r>
            <a:endParaRPr lang="en-NZ" sz="2600" b="1" dirty="0">
              <a:solidFill>
                <a:schemeClr val="accent1">
                  <a:lumMod val="50000"/>
                </a:schemeClr>
              </a:solidFill>
              <a:latin typeface="+mn-lt"/>
              <a:ea typeface="+mn-ea"/>
              <a:cs typeface="+mn-cs"/>
            </a:endParaRPr>
          </a:p>
        </p:txBody>
      </p:sp>
      <p:sp>
        <p:nvSpPr>
          <p:cNvPr id="3" name="Content Placeholder 2"/>
          <p:cNvSpPr>
            <a:spLocks noGrp="1"/>
          </p:cNvSpPr>
          <p:nvPr>
            <p:ph idx="1"/>
          </p:nvPr>
        </p:nvSpPr>
        <p:spPr/>
        <p:txBody>
          <a:bodyPr>
            <a:normAutofit/>
          </a:bodyPr>
          <a:lstStyle/>
          <a:p>
            <a:r>
              <a:rPr lang="en-NZ" sz="2400" dirty="0"/>
              <a:t>Serotonin appears to be the main neurotransmitter that has negative effects on sex drive and sexual function, both centrally and peripherally.</a:t>
            </a:r>
          </a:p>
          <a:p>
            <a:r>
              <a:rPr lang="en-NZ" sz="2400" dirty="0"/>
              <a:t>In particular, the activation of post-synaptic serotonin (5-HT) 2A receptors in the central serotonergic system is considered a significant contributor to antidepressant-induced sexual dysfunction.</a:t>
            </a:r>
          </a:p>
          <a:p>
            <a:r>
              <a:rPr lang="en-NZ" sz="2400" dirty="0"/>
              <a:t>In contrast, dopamine and noradrenaline </a:t>
            </a:r>
            <a:r>
              <a:rPr lang="en-NZ" sz="2400" dirty="0" err="1"/>
              <a:t>agonism</a:t>
            </a:r>
            <a:r>
              <a:rPr lang="en-NZ" sz="2400" dirty="0"/>
              <a:t> may have positive effects on sex drive and arousal. </a:t>
            </a:r>
          </a:p>
        </p:txBody>
      </p:sp>
      <p:pic>
        <p:nvPicPr>
          <p:cNvPr id="4" name="Picture 3"/>
          <p:cNvPicPr>
            <a:picLocks noChangeAspect="1"/>
          </p:cNvPicPr>
          <p:nvPr/>
        </p:nvPicPr>
        <p:blipFill rotWithShape="1">
          <a:blip r:embed="rId3"/>
          <a:srcRect l="28115" t="55965" r="32526" b="22713"/>
          <a:stretch/>
        </p:blipFill>
        <p:spPr>
          <a:xfrm>
            <a:off x="4239269" y="4224528"/>
            <a:ext cx="6730915" cy="2192135"/>
          </a:xfrm>
          <a:prstGeom prst="rect">
            <a:avLst/>
          </a:prstGeom>
        </p:spPr>
      </p:pic>
    </p:spTree>
    <p:extLst>
      <p:ext uri="{BB962C8B-B14F-4D97-AF65-F5344CB8AC3E}">
        <p14:creationId xmlns:p14="http://schemas.microsoft.com/office/powerpoint/2010/main" val="2729951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b="1" dirty="0">
                <a:solidFill>
                  <a:schemeClr val="accent1">
                    <a:lumMod val="50000"/>
                  </a:schemeClr>
                </a:solidFill>
                <a:latin typeface="+mn-lt"/>
                <a:ea typeface="+mn-ea"/>
                <a:cs typeface="+mn-cs"/>
              </a:rPr>
              <a:t>Antidepressant related sexual dysfunction – Mechanism </a:t>
            </a:r>
            <a:endParaRPr lang="en-NZ" sz="2600" b="1" dirty="0">
              <a:solidFill>
                <a:schemeClr val="accent1">
                  <a:lumMod val="50000"/>
                </a:schemeClr>
              </a:solidFill>
              <a:latin typeface="+mn-lt"/>
              <a:ea typeface="+mn-ea"/>
              <a:cs typeface="+mn-cs"/>
            </a:endParaRPr>
          </a:p>
        </p:txBody>
      </p:sp>
      <p:pic>
        <p:nvPicPr>
          <p:cNvPr id="4" name="Picture 3"/>
          <p:cNvPicPr>
            <a:picLocks noChangeAspect="1"/>
          </p:cNvPicPr>
          <p:nvPr/>
        </p:nvPicPr>
        <p:blipFill rotWithShape="1">
          <a:blip r:embed="rId3"/>
          <a:srcRect l="28115" t="55965" r="32526" b="22713"/>
          <a:stretch/>
        </p:blipFill>
        <p:spPr>
          <a:xfrm>
            <a:off x="467304" y="2090057"/>
            <a:ext cx="11257392" cy="3666325"/>
          </a:xfrm>
          <a:prstGeom prst="rect">
            <a:avLst/>
          </a:prstGeom>
        </p:spPr>
      </p:pic>
    </p:spTree>
    <p:extLst>
      <p:ext uri="{BB962C8B-B14F-4D97-AF65-F5344CB8AC3E}">
        <p14:creationId xmlns:p14="http://schemas.microsoft.com/office/powerpoint/2010/main" val="3526321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26992" t="35395" r="28855" b="17659"/>
          <a:stretch/>
        </p:blipFill>
        <p:spPr>
          <a:xfrm>
            <a:off x="1630194" y="922433"/>
            <a:ext cx="8931611" cy="5935567"/>
          </a:xfrm>
          <a:prstGeom prst="rect">
            <a:avLst/>
          </a:prstGeom>
        </p:spPr>
      </p:pic>
      <p:sp>
        <p:nvSpPr>
          <p:cNvPr id="5" name="Title 1"/>
          <p:cNvSpPr>
            <a:spLocks noGrp="1"/>
          </p:cNvSpPr>
          <p:nvPr>
            <p:ph type="title"/>
          </p:nvPr>
        </p:nvSpPr>
        <p:spPr>
          <a:xfrm>
            <a:off x="838200" y="365125"/>
            <a:ext cx="10515600" cy="1325563"/>
          </a:xfrm>
        </p:spPr>
        <p:txBody>
          <a:bodyPr>
            <a:normAutofit/>
          </a:bodyPr>
          <a:lstStyle/>
          <a:p>
            <a:r>
              <a:rPr lang="en-US" sz="2600" b="1" dirty="0">
                <a:solidFill>
                  <a:schemeClr val="accent1">
                    <a:lumMod val="50000"/>
                  </a:schemeClr>
                </a:solidFill>
                <a:latin typeface="+mn-lt"/>
                <a:ea typeface="+mn-ea"/>
                <a:cs typeface="+mn-cs"/>
              </a:rPr>
              <a:t>Antidepressant related sexual dysfunction – Mechanism </a:t>
            </a:r>
            <a:endParaRPr lang="en-NZ" sz="2600" b="1" dirty="0">
              <a:solidFill>
                <a:schemeClr val="accent1">
                  <a:lumMod val="50000"/>
                </a:schemeClr>
              </a:solidFill>
              <a:latin typeface="+mn-lt"/>
              <a:ea typeface="+mn-ea"/>
              <a:cs typeface="+mn-cs"/>
            </a:endParaRPr>
          </a:p>
        </p:txBody>
      </p:sp>
    </p:spTree>
    <p:extLst>
      <p:ext uri="{BB962C8B-B14F-4D97-AF65-F5344CB8AC3E}">
        <p14:creationId xmlns:p14="http://schemas.microsoft.com/office/powerpoint/2010/main" val="3523930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911C8E-3939-ECF2-CA96-D3A2FB5FFB94}"/>
              </a:ext>
            </a:extLst>
          </p:cNvPr>
          <p:cNvPicPr>
            <a:picLocks noChangeAspect="1"/>
          </p:cNvPicPr>
          <p:nvPr/>
        </p:nvPicPr>
        <p:blipFill rotWithShape="1">
          <a:blip r:embed="rId3"/>
          <a:srcRect l="22250" t="42449" r="25592" b="8390"/>
          <a:stretch/>
        </p:blipFill>
        <p:spPr>
          <a:xfrm>
            <a:off x="767443" y="489857"/>
            <a:ext cx="11048688" cy="5640857"/>
          </a:xfrm>
          <a:prstGeom prst="rect">
            <a:avLst/>
          </a:prstGeom>
        </p:spPr>
      </p:pic>
    </p:spTree>
    <p:extLst>
      <p:ext uri="{BB962C8B-B14F-4D97-AF65-F5344CB8AC3E}">
        <p14:creationId xmlns:p14="http://schemas.microsoft.com/office/powerpoint/2010/main" val="4270562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7441" t="36740" r="39990" b="14286"/>
          <a:stretch/>
        </p:blipFill>
        <p:spPr>
          <a:xfrm>
            <a:off x="419099" y="107950"/>
            <a:ext cx="8064501" cy="6568528"/>
          </a:xfrm>
          <a:prstGeom prst="rect">
            <a:avLst/>
          </a:prstGeom>
        </p:spPr>
      </p:pic>
    </p:spTree>
    <p:extLst>
      <p:ext uri="{BB962C8B-B14F-4D97-AF65-F5344CB8AC3E}">
        <p14:creationId xmlns:p14="http://schemas.microsoft.com/office/powerpoint/2010/main" val="3507411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B0801-2BFE-F0DC-DF87-1E3DBCBE8807}"/>
              </a:ext>
            </a:extLst>
          </p:cNvPr>
          <p:cNvSpPr>
            <a:spLocks noGrp="1"/>
          </p:cNvSpPr>
          <p:nvPr>
            <p:ph type="title"/>
          </p:nvPr>
        </p:nvSpPr>
        <p:spPr/>
        <p:txBody>
          <a:bodyPr/>
          <a:lstStyle/>
          <a:p>
            <a:r>
              <a:rPr lang="en-US" sz="4400" b="1" dirty="0">
                <a:solidFill>
                  <a:schemeClr val="accent1">
                    <a:lumMod val="50000"/>
                  </a:schemeClr>
                </a:solidFill>
                <a:latin typeface="+mn-lt"/>
                <a:ea typeface="+mn-ea"/>
                <a:cs typeface="+mn-cs"/>
              </a:rPr>
              <a:t>Assessment </a:t>
            </a:r>
            <a:endParaRPr lang="en-NZ" dirty="0"/>
          </a:p>
        </p:txBody>
      </p:sp>
      <p:sp>
        <p:nvSpPr>
          <p:cNvPr id="3" name="Content Placeholder 2">
            <a:extLst>
              <a:ext uri="{FF2B5EF4-FFF2-40B4-BE49-F238E27FC236}">
                <a16:creationId xmlns:a16="http://schemas.microsoft.com/office/drawing/2014/main" id="{478446AD-2D3E-2126-6AED-9AE309E40FE3}"/>
              </a:ext>
            </a:extLst>
          </p:cNvPr>
          <p:cNvSpPr>
            <a:spLocks noGrp="1"/>
          </p:cNvSpPr>
          <p:nvPr>
            <p:ph idx="1"/>
          </p:nvPr>
        </p:nvSpPr>
        <p:spPr/>
        <p:txBody>
          <a:bodyPr/>
          <a:lstStyle/>
          <a:p>
            <a:r>
              <a:rPr lang="en-NZ" dirty="0"/>
              <a:t>Identify patient preferences </a:t>
            </a:r>
          </a:p>
          <a:p>
            <a:r>
              <a:rPr lang="en-NZ" dirty="0"/>
              <a:t>Previous sexual S/E</a:t>
            </a:r>
          </a:p>
          <a:p>
            <a:r>
              <a:rPr lang="en-NZ" dirty="0"/>
              <a:t>Sexual history, family history, medical history</a:t>
            </a:r>
          </a:p>
          <a:p>
            <a:r>
              <a:rPr lang="en-NZ" dirty="0"/>
              <a:t>Baseline pretreatment sexual function </a:t>
            </a:r>
          </a:p>
          <a:p>
            <a:r>
              <a:rPr lang="en-NZ" dirty="0"/>
              <a:t>Track sexual S/E across course of treatment </a:t>
            </a:r>
          </a:p>
          <a:p>
            <a:r>
              <a:rPr lang="en-NZ" dirty="0"/>
              <a:t>Validated scales (more next slide)</a:t>
            </a:r>
          </a:p>
          <a:p>
            <a:r>
              <a:rPr lang="en-NZ" dirty="0"/>
              <a:t>Or at least directly ask </a:t>
            </a:r>
          </a:p>
        </p:txBody>
      </p:sp>
    </p:spTree>
    <p:extLst>
      <p:ext uri="{BB962C8B-B14F-4D97-AF65-F5344CB8AC3E}">
        <p14:creationId xmlns:p14="http://schemas.microsoft.com/office/powerpoint/2010/main" val="3234513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A963A8-B070-C512-BABC-14B1DE0DB03A}"/>
              </a:ext>
            </a:extLst>
          </p:cNvPr>
          <p:cNvPicPr>
            <a:picLocks noChangeAspect="1"/>
          </p:cNvPicPr>
          <p:nvPr/>
        </p:nvPicPr>
        <p:blipFill rotWithShape="1">
          <a:blip r:embed="rId3"/>
          <a:srcRect l="31776" t="21032" r="38026" b="41437"/>
          <a:stretch/>
        </p:blipFill>
        <p:spPr>
          <a:xfrm>
            <a:off x="2590802" y="302519"/>
            <a:ext cx="9288378" cy="6252961"/>
          </a:xfrm>
          <a:prstGeom prst="rect">
            <a:avLst/>
          </a:prstGeom>
        </p:spPr>
      </p:pic>
      <p:sp>
        <p:nvSpPr>
          <p:cNvPr id="2" name="Title 1">
            <a:extLst>
              <a:ext uri="{FF2B5EF4-FFF2-40B4-BE49-F238E27FC236}">
                <a16:creationId xmlns:a16="http://schemas.microsoft.com/office/drawing/2014/main" id="{79FB0801-2BFE-F0DC-DF87-1E3DBCBE8807}"/>
              </a:ext>
            </a:extLst>
          </p:cNvPr>
          <p:cNvSpPr>
            <a:spLocks noGrp="1"/>
          </p:cNvSpPr>
          <p:nvPr>
            <p:ph type="title"/>
          </p:nvPr>
        </p:nvSpPr>
        <p:spPr>
          <a:xfrm>
            <a:off x="312820" y="0"/>
            <a:ext cx="10515600" cy="1325563"/>
          </a:xfrm>
        </p:spPr>
        <p:txBody>
          <a:bodyPr/>
          <a:lstStyle/>
          <a:p>
            <a:r>
              <a:rPr lang="en-US" sz="4400" b="1" dirty="0">
                <a:solidFill>
                  <a:schemeClr val="accent1">
                    <a:lumMod val="50000"/>
                  </a:schemeClr>
                </a:solidFill>
                <a:latin typeface="+mn-lt"/>
                <a:ea typeface="+mn-ea"/>
                <a:cs typeface="+mn-cs"/>
              </a:rPr>
              <a:t>Assessment </a:t>
            </a:r>
            <a:br>
              <a:rPr lang="en-US" sz="4400" b="1" dirty="0">
                <a:solidFill>
                  <a:schemeClr val="accent1">
                    <a:lumMod val="50000"/>
                  </a:schemeClr>
                </a:solidFill>
                <a:latin typeface="+mn-lt"/>
                <a:ea typeface="+mn-ea"/>
                <a:cs typeface="+mn-cs"/>
              </a:rPr>
            </a:br>
            <a:r>
              <a:rPr lang="en-US" sz="2400" b="1" dirty="0">
                <a:solidFill>
                  <a:schemeClr val="accent1">
                    <a:lumMod val="50000"/>
                  </a:schemeClr>
                </a:solidFill>
                <a:latin typeface="+mn-lt"/>
                <a:ea typeface="+mn-ea"/>
                <a:cs typeface="+mn-cs"/>
              </a:rPr>
              <a:t>CSFQ</a:t>
            </a:r>
            <a:endParaRPr lang="en-NZ" sz="2400" dirty="0"/>
          </a:p>
        </p:txBody>
      </p:sp>
    </p:spTree>
    <p:extLst>
      <p:ext uri="{BB962C8B-B14F-4D97-AF65-F5344CB8AC3E}">
        <p14:creationId xmlns:p14="http://schemas.microsoft.com/office/powerpoint/2010/main" val="3947633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500833-B467-DE5E-3087-6D78A6EBCAB0}"/>
              </a:ext>
            </a:extLst>
          </p:cNvPr>
          <p:cNvSpPr>
            <a:spLocks noGrp="1"/>
          </p:cNvSpPr>
          <p:nvPr>
            <p:ph idx="1"/>
          </p:nvPr>
        </p:nvSpPr>
        <p:spPr>
          <a:xfrm>
            <a:off x="4908176" y="282388"/>
            <a:ext cx="6445624" cy="5894575"/>
          </a:xfrm>
        </p:spPr>
        <p:txBody>
          <a:bodyPr/>
          <a:lstStyle/>
          <a:p>
            <a:pPr marL="0" indent="0">
              <a:buNone/>
            </a:pPr>
            <a:r>
              <a:rPr lang="en-US" sz="4400" b="1" dirty="0">
                <a:solidFill>
                  <a:schemeClr val="accent1">
                    <a:lumMod val="50000"/>
                  </a:schemeClr>
                </a:solidFill>
              </a:rPr>
              <a:t>Assessment </a:t>
            </a:r>
          </a:p>
          <a:p>
            <a:pPr marL="0" indent="0">
              <a:buNone/>
            </a:pPr>
            <a:r>
              <a:rPr lang="en-NZ" sz="2400" b="1" dirty="0" err="1">
                <a:solidFill>
                  <a:schemeClr val="accent1">
                    <a:lumMod val="50000"/>
                  </a:schemeClr>
                </a:solidFill>
              </a:rPr>
              <a:t>PRSexDQ</a:t>
            </a:r>
            <a:endParaRPr lang="en-NZ" sz="2400" b="1" dirty="0">
              <a:solidFill>
                <a:schemeClr val="accent1">
                  <a:lumMod val="50000"/>
                </a:schemeClr>
              </a:solidFill>
            </a:endParaRPr>
          </a:p>
          <a:p>
            <a:pPr marL="0" indent="0">
              <a:buNone/>
            </a:pPr>
            <a:r>
              <a:rPr lang="en-NZ" sz="1800" dirty="0">
                <a:solidFill>
                  <a:schemeClr val="accent1">
                    <a:lumMod val="50000"/>
                  </a:schemeClr>
                </a:solidFill>
              </a:rPr>
              <a:t>A – Have you observed any type of change in your sexual activity since you began taking this medication?</a:t>
            </a:r>
          </a:p>
          <a:p>
            <a:pPr marL="342900" indent="-342900">
              <a:buAutoNum type="arabicPeriod"/>
            </a:pPr>
            <a:r>
              <a:rPr lang="en-NZ" sz="1800" dirty="0">
                <a:solidFill>
                  <a:schemeClr val="accent1">
                    <a:lumMod val="50000"/>
                  </a:schemeClr>
                </a:solidFill>
              </a:rPr>
              <a:t>Have you observed any decrease in your desire for sexual activity?</a:t>
            </a:r>
          </a:p>
          <a:p>
            <a:pPr marL="342900" indent="-342900">
              <a:buAutoNum type="arabicPeriod"/>
            </a:pPr>
            <a:r>
              <a:rPr lang="en-NZ" sz="1800" dirty="0">
                <a:solidFill>
                  <a:schemeClr val="accent1">
                    <a:lumMod val="50000"/>
                  </a:schemeClr>
                </a:solidFill>
              </a:rPr>
              <a:t>Have you observed any delay in ejaculation/orgasm?</a:t>
            </a:r>
          </a:p>
          <a:p>
            <a:pPr marL="342900" indent="-342900">
              <a:buAutoNum type="arabicPeriod"/>
            </a:pPr>
            <a:r>
              <a:rPr lang="en-NZ" sz="1800" dirty="0">
                <a:solidFill>
                  <a:schemeClr val="accent1">
                    <a:lumMod val="50000"/>
                  </a:schemeClr>
                </a:solidFill>
              </a:rPr>
              <a:t>Have you observed that you are unable to ejaculate/orgasm?</a:t>
            </a:r>
          </a:p>
          <a:p>
            <a:pPr marL="342900" indent="-342900">
              <a:buAutoNum type="arabicPeriod"/>
            </a:pPr>
            <a:r>
              <a:rPr lang="en-NZ" sz="1800" dirty="0">
                <a:solidFill>
                  <a:schemeClr val="accent1">
                    <a:lumMod val="50000"/>
                  </a:schemeClr>
                </a:solidFill>
              </a:rPr>
              <a:t>Have you experienced any difficulty in obtaining or maintaining an erection or vaginal lubrication during sexual activity?</a:t>
            </a:r>
          </a:p>
          <a:p>
            <a:pPr marL="342900" indent="-342900">
              <a:buAutoNum type="arabicPeriod"/>
            </a:pPr>
            <a:r>
              <a:rPr lang="en-NZ" sz="1800" dirty="0">
                <a:solidFill>
                  <a:schemeClr val="accent1">
                    <a:lumMod val="50000"/>
                  </a:schemeClr>
                </a:solidFill>
              </a:rPr>
              <a:t>How well have you tolerated these changes? </a:t>
            </a:r>
          </a:p>
          <a:p>
            <a:endParaRPr lang="en-NZ" dirty="0"/>
          </a:p>
          <a:p>
            <a:endParaRPr lang="en-NZ" dirty="0"/>
          </a:p>
        </p:txBody>
      </p:sp>
      <p:pic>
        <p:nvPicPr>
          <p:cNvPr id="8" name="Picture 7">
            <a:extLst>
              <a:ext uri="{FF2B5EF4-FFF2-40B4-BE49-F238E27FC236}">
                <a16:creationId xmlns:a16="http://schemas.microsoft.com/office/drawing/2014/main" id="{9A92F340-4BDA-FB01-0B03-3E031A9BB80A}"/>
              </a:ext>
            </a:extLst>
          </p:cNvPr>
          <p:cNvPicPr>
            <a:picLocks noChangeAspect="1"/>
          </p:cNvPicPr>
          <p:nvPr/>
        </p:nvPicPr>
        <p:blipFill rotWithShape="1">
          <a:blip r:embed="rId3"/>
          <a:srcRect l="35184" t="25601" r="38456" b="6467"/>
          <a:stretch/>
        </p:blipFill>
        <p:spPr>
          <a:xfrm>
            <a:off x="0" y="172005"/>
            <a:ext cx="4719918" cy="6588630"/>
          </a:xfrm>
          <a:prstGeom prst="rect">
            <a:avLst/>
          </a:prstGeom>
        </p:spPr>
      </p:pic>
    </p:spTree>
    <p:extLst>
      <p:ext uri="{BB962C8B-B14F-4D97-AF65-F5344CB8AC3E}">
        <p14:creationId xmlns:p14="http://schemas.microsoft.com/office/powerpoint/2010/main" val="809086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b="1" dirty="0">
                <a:solidFill>
                  <a:schemeClr val="accent1">
                    <a:lumMod val="50000"/>
                  </a:schemeClr>
                </a:solidFill>
                <a:latin typeface="+mn-lt"/>
                <a:ea typeface="+mn-ea"/>
                <a:cs typeface="+mn-cs"/>
              </a:rPr>
              <a:t>Comparing Antidepressants </a:t>
            </a:r>
            <a:endParaRPr lang="en-NZ" sz="2600" b="1" dirty="0">
              <a:solidFill>
                <a:schemeClr val="accent1">
                  <a:lumMod val="50000"/>
                </a:schemeClr>
              </a:solidFill>
              <a:latin typeface="+mn-lt"/>
              <a:ea typeface="+mn-ea"/>
              <a:cs typeface="+mn-cs"/>
            </a:endParaRPr>
          </a:p>
        </p:txBody>
      </p:sp>
      <p:pic>
        <p:nvPicPr>
          <p:cNvPr id="4" name="Picture 3"/>
          <p:cNvPicPr>
            <a:picLocks noChangeAspect="1"/>
          </p:cNvPicPr>
          <p:nvPr/>
        </p:nvPicPr>
        <p:blipFill rotWithShape="1">
          <a:blip r:embed="rId3"/>
          <a:srcRect l="46054" t="31669" r="28504" b="11980"/>
          <a:stretch/>
        </p:blipFill>
        <p:spPr>
          <a:xfrm>
            <a:off x="5794238" y="0"/>
            <a:ext cx="5093501" cy="6782256"/>
          </a:xfrm>
          <a:prstGeom prst="rect">
            <a:avLst/>
          </a:prstGeom>
        </p:spPr>
      </p:pic>
      <p:pic>
        <p:nvPicPr>
          <p:cNvPr id="5" name="Picture 4"/>
          <p:cNvPicPr>
            <a:picLocks noChangeAspect="1"/>
          </p:cNvPicPr>
          <p:nvPr/>
        </p:nvPicPr>
        <p:blipFill rotWithShape="1">
          <a:blip r:embed="rId4"/>
          <a:srcRect l="29932" t="34725" r="49660" b="39024"/>
          <a:stretch/>
        </p:blipFill>
        <p:spPr>
          <a:xfrm>
            <a:off x="747569" y="1690688"/>
            <a:ext cx="4676301" cy="3616338"/>
          </a:xfrm>
          <a:prstGeom prst="rect">
            <a:avLst/>
          </a:prstGeom>
        </p:spPr>
      </p:pic>
    </p:spTree>
    <p:extLst>
      <p:ext uri="{BB962C8B-B14F-4D97-AF65-F5344CB8AC3E}">
        <p14:creationId xmlns:p14="http://schemas.microsoft.com/office/powerpoint/2010/main" val="3765001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68307885"/>
              </p:ext>
            </p:extLst>
          </p:nvPr>
        </p:nvGraphicFramePr>
        <p:xfrm>
          <a:off x="838200" y="1241219"/>
          <a:ext cx="10515600" cy="1828800"/>
        </p:xfrm>
        <a:graphic>
          <a:graphicData uri="http://schemas.openxmlformats.org/drawingml/2006/table">
            <a:tbl>
              <a:tblPr/>
              <a:tblGrid>
                <a:gridCol w="10515600">
                  <a:extLst>
                    <a:ext uri="{9D8B030D-6E8A-4147-A177-3AD203B41FA5}">
                      <a16:colId xmlns:a16="http://schemas.microsoft.com/office/drawing/2014/main" val="268434089"/>
                    </a:ext>
                  </a:extLst>
                </a:gridCol>
              </a:tblGrid>
              <a:tr h="0">
                <a:tc>
                  <a:txBody>
                    <a:bodyPr/>
                    <a:lstStyle/>
                    <a:p>
                      <a:pPr fontAlgn="t"/>
                      <a:r>
                        <a:rPr lang="en-NZ" b="1" dirty="0">
                          <a:effectLst/>
                        </a:rPr>
                        <a:t>Sexual health</a:t>
                      </a:r>
                      <a:endParaRPr lang="en-NZ" dirty="0">
                        <a:effectLst/>
                      </a:endParaRPr>
                    </a:p>
                  </a:txBody>
                  <a:tcPr>
                    <a:lnL>
                      <a:noFill/>
                    </a:lnL>
                    <a:lnR>
                      <a:noFill/>
                    </a:lnR>
                    <a:lnT w="19050" cap="flat" cmpd="sng" algn="ctr">
                      <a:solidFill>
                        <a:srgbClr val="060C81"/>
                      </a:solidFill>
                      <a:prstDash val="solid"/>
                      <a:round/>
                      <a:headEnd type="none" w="med" len="med"/>
                      <a:tailEnd type="none" w="med" len="med"/>
                    </a:lnT>
                    <a:lnB w="19050" cap="flat" cmpd="sng" algn="ctr">
                      <a:solidFill>
                        <a:srgbClr val="060C8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917614025"/>
                  </a:ext>
                </a:extLst>
              </a:tr>
              <a:tr h="0">
                <a:tc>
                  <a:txBody>
                    <a:bodyPr/>
                    <a:lstStyle/>
                    <a:p>
                      <a:pPr fontAlgn="t"/>
                      <a:r>
                        <a:rPr lang="en-NZ" dirty="0">
                          <a:effectLst/>
                        </a:rPr>
                        <a:t>Sexual health is a state of physical, emotional, mental and social well-being in relation to sexuality; it is not merely the absence of disease, dysfunction or infirmity. Sexual health requires a </a:t>
                      </a:r>
                      <a:r>
                        <a:rPr lang="en-NZ" b="1" u="sng" dirty="0">
                          <a:effectLst/>
                        </a:rPr>
                        <a:t>positive</a:t>
                      </a:r>
                      <a:r>
                        <a:rPr lang="en-NZ" dirty="0">
                          <a:effectLst/>
                        </a:rPr>
                        <a:t> and respectful approach to sexuality and sexual relationships, as well as the possibility of having </a:t>
                      </a:r>
                      <a:r>
                        <a:rPr lang="en-NZ" b="1" u="sng" dirty="0">
                          <a:effectLst/>
                        </a:rPr>
                        <a:t>pleasurable</a:t>
                      </a:r>
                      <a:r>
                        <a:rPr lang="en-NZ" dirty="0">
                          <a:effectLst/>
                        </a:rPr>
                        <a:t> and safe sexual experiences free of coercion, discrimination and violence. For sexual health to be attained and maintained, the sexual rights of all persons must be respected, protected and fulfilled.</a:t>
                      </a:r>
                    </a:p>
                  </a:txBody>
                  <a:tcPr>
                    <a:lnL>
                      <a:noFill/>
                    </a:lnL>
                    <a:lnR>
                      <a:noFill/>
                    </a:lnR>
                    <a:lnT w="19050" cap="flat" cmpd="sng" algn="ctr">
                      <a:solidFill>
                        <a:srgbClr val="060C81"/>
                      </a:solidFill>
                      <a:prstDash val="solid"/>
                      <a:round/>
                      <a:headEnd type="none" w="med" len="med"/>
                      <a:tailEnd type="none" w="med" len="med"/>
                    </a:lnT>
                    <a:lnB w="19050" cap="flat" cmpd="sng" algn="ctr">
                      <a:solidFill>
                        <a:srgbClr val="060C81"/>
                      </a:solidFill>
                      <a:prstDash val="solid"/>
                      <a:round/>
                      <a:headEnd type="none" w="med" len="med"/>
                      <a:tailEnd type="none" w="med" len="med"/>
                    </a:lnB>
                  </a:tcPr>
                </a:tc>
                <a:extLst>
                  <a:ext uri="{0D108BD9-81ED-4DB2-BD59-A6C34878D82A}">
                    <a16:rowId xmlns:a16="http://schemas.microsoft.com/office/drawing/2014/main" val="14600785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85013598"/>
              </p:ext>
            </p:extLst>
          </p:nvPr>
        </p:nvGraphicFramePr>
        <p:xfrm>
          <a:off x="838200" y="3992150"/>
          <a:ext cx="10515600" cy="2103120"/>
        </p:xfrm>
        <a:graphic>
          <a:graphicData uri="http://schemas.openxmlformats.org/drawingml/2006/table">
            <a:tbl>
              <a:tblPr/>
              <a:tblGrid>
                <a:gridCol w="10515600">
                  <a:extLst>
                    <a:ext uri="{9D8B030D-6E8A-4147-A177-3AD203B41FA5}">
                      <a16:colId xmlns:a16="http://schemas.microsoft.com/office/drawing/2014/main" val="983341572"/>
                    </a:ext>
                  </a:extLst>
                </a:gridCol>
              </a:tblGrid>
              <a:tr h="0">
                <a:tc>
                  <a:txBody>
                    <a:bodyPr/>
                    <a:lstStyle/>
                    <a:p>
                      <a:pPr fontAlgn="t"/>
                      <a:r>
                        <a:rPr lang="en-NZ" b="1" dirty="0">
                          <a:effectLst/>
                        </a:rPr>
                        <a:t>Sexuality</a:t>
                      </a:r>
                      <a:endParaRPr lang="en-NZ" dirty="0">
                        <a:effectLst/>
                      </a:endParaRPr>
                    </a:p>
                  </a:txBody>
                  <a:tcPr>
                    <a:lnL>
                      <a:noFill/>
                    </a:lnL>
                    <a:lnR>
                      <a:noFill/>
                    </a:lnR>
                    <a:lnT w="19050" cap="flat" cmpd="sng" algn="ctr">
                      <a:solidFill>
                        <a:srgbClr val="060C81"/>
                      </a:solidFill>
                      <a:prstDash val="solid"/>
                      <a:round/>
                      <a:headEnd type="none" w="med" len="med"/>
                      <a:tailEnd type="none" w="med" len="med"/>
                    </a:lnT>
                    <a:lnB w="19050" cap="flat" cmpd="sng" algn="ctr">
                      <a:solidFill>
                        <a:srgbClr val="060C8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468534820"/>
                  </a:ext>
                </a:extLst>
              </a:tr>
              <a:tr h="0">
                <a:tc>
                  <a:txBody>
                    <a:bodyPr/>
                    <a:lstStyle/>
                    <a:p>
                      <a:pPr fontAlgn="t"/>
                      <a:r>
                        <a:rPr lang="en-NZ" dirty="0">
                          <a:effectLst/>
                        </a:rPr>
                        <a:t>Sexuality as a central aspect of being human encompasses sex, gender identities and roles, sexual orientation, eroticism, </a:t>
                      </a:r>
                      <a:r>
                        <a:rPr lang="en-NZ" b="0" u="none" dirty="0">
                          <a:effectLst/>
                        </a:rPr>
                        <a:t>pleasure</a:t>
                      </a:r>
                      <a:r>
                        <a:rPr lang="en-NZ" dirty="0">
                          <a:effectLst/>
                        </a:rPr>
                        <a:t>, intimacy and reproduction. Sexuality is experienced and expressed in thoughts, fantasies, desires, beliefs, attitudes, values, behaviours, practices, roles and relationships. While sexuality can include all of these dimensions, not all of them are always experienced or expressed. Sexuality is influenced by the interaction of biological, psychological, social, economic, political, cultural, legal, historical, religious and spiritual factors.</a:t>
                      </a:r>
                    </a:p>
                  </a:txBody>
                  <a:tcPr>
                    <a:lnL>
                      <a:noFill/>
                    </a:lnL>
                    <a:lnR>
                      <a:noFill/>
                    </a:lnR>
                    <a:lnT w="19050" cap="flat" cmpd="sng" algn="ctr">
                      <a:solidFill>
                        <a:srgbClr val="060C81"/>
                      </a:solidFill>
                      <a:prstDash val="solid"/>
                      <a:round/>
                      <a:headEnd type="none" w="med" len="med"/>
                      <a:tailEnd type="none" w="med" len="med"/>
                    </a:lnT>
                    <a:lnB w="19050" cap="flat" cmpd="sng" algn="ctr">
                      <a:solidFill>
                        <a:srgbClr val="060C81"/>
                      </a:solidFill>
                      <a:prstDash val="solid"/>
                      <a:round/>
                      <a:headEnd type="none" w="med" len="med"/>
                      <a:tailEnd type="none" w="med" len="med"/>
                    </a:lnB>
                  </a:tcPr>
                </a:tc>
                <a:extLst>
                  <a:ext uri="{0D108BD9-81ED-4DB2-BD59-A6C34878D82A}">
                    <a16:rowId xmlns:a16="http://schemas.microsoft.com/office/drawing/2014/main" val="14244848"/>
                  </a:ext>
                </a:extLst>
              </a:tr>
            </a:tbl>
          </a:graphicData>
        </a:graphic>
      </p:graphicFrame>
    </p:spTree>
    <p:extLst>
      <p:ext uri="{BB962C8B-B14F-4D97-AF65-F5344CB8AC3E}">
        <p14:creationId xmlns:p14="http://schemas.microsoft.com/office/powerpoint/2010/main" val="1729940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57076D-4E22-E155-7A39-55BCE277BC66}"/>
              </a:ext>
            </a:extLst>
          </p:cNvPr>
          <p:cNvPicPr>
            <a:picLocks noChangeAspect="1"/>
          </p:cNvPicPr>
          <p:nvPr/>
        </p:nvPicPr>
        <p:blipFill rotWithShape="1">
          <a:blip r:embed="rId3"/>
          <a:srcRect l="28247" t="37962" r="32500" b="12468"/>
          <a:stretch/>
        </p:blipFill>
        <p:spPr>
          <a:xfrm>
            <a:off x="685800" y="0"/>
            <a:ext cx="9848850" cy="6737105"/>
          </a:xfrm>
          <a:prstGeom prst="rect">
            <a:avLst/>
          </a:prstGeom>
        </p:spPr>
      </p:pic>
    </p:spTree>
    <p:extLst>
      <p:ext uri="{BB962C8B-B14F-4D97-AF65-F5344CB8AC3E}">
        <p14:creationId xmlns:p14="http://schemas.microsoft.com/office/powerpoint/2010/main" val="4018306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b="1" dirty="0">
                <a:solidFill>
                  <a:schemeClr val="accent1">
                    <a:lumMod val="50000"/>
                  </a:schemeClr>
                </a:solidFill>
                <a:latin typeface="+mn-lt"/>
                <a:ea typeface="+mn-ea"/>
                <a:cs typeface="+mn-cs"/>
              </a:rPr>
              <a:t>Management options/considerations </a:t>
            </a:r>
            <a:endParaRPr lang="en-NZ" sz="2600" b="1" dirty="0">
              <a:solidFill>
                <a:schemeClr val="accent1">
                  <a:lumMod val="50000"/>
                </a:schemeClr>
              </a:solidFill>
              <a:latin typeface="+mn-lt"/>
              <a:ea typeface="+mn-ea"/>
              <a:cs typeface="+mn-cs"/>
            </a:endParaRPr>
          </a:p>
        </p:txBody>
      </p:sp>
      <p:sp>
        <p:nvSpPr>
          <p:cNvPr id="3" name="Content Placeholder 2"/>
          <p:cNvSpPr>
            <a:spLocks noGrp="1"/>
          </p:cNvSpPr>
          <p:nvPr>
            <p:ph idx="1"/>
          </p:nvPr>
        </p:nvSpPr>
        <p:spPr>
          <a:xfrm>
            <a:off x="838200" y="1392865"/>
            <a:ext cx="10515600" cy="5018568"/>
          </a:xfrm>
        </p:spPr>
        <p:txBody>
          <a:bodyPr>
            <a:normAutofit fontScale="85000" lnSpcReduction="20000"/>
          </a:bodyPr>
          <a:lstStyle/>
          <a:p>
            <a:r>
              <a:rPr lang="en-US" dirty="0">
                <a:solidFill>
                  <a:schemeClr val="accent1">
                    <a:lumMod val="75000"/>
                  </a:schemeClr>
                </a:solidFill>
              </a:rPr>
              <a:t>Consider other causes </a:t>
            </a:r>
            <a:r>
              <a:rPr lang="en-US" dirty="0"/>
              <a:t>– depression, alcohol, diabetes, cardiac disease, other medications e.g. antipsychotics, lithium, mood </a:t>
            </a:r>
            <a:r>
              <a:rPr lang="en-US" dirty="0" err="1"/>
              <a:t>stabilisers</a:t>
            </a:r>
            <a:r>
              <a:rPr lang="en-US" dirty="0"/>
              <a:t>, diuretics, B-blockers </a:t>
            </a:r>
          </a:p>
          <a:p>
            <a:r>
              <a:rPr lang="en-US" dirty="0">
                <a:solidFill>
                  <a:schemeClr val="accent1">
                    <a:lumMod val="75000"/>
                  </a:schemeClr>
                </a:solidFill>
              </a:rPr>
              <a:t>Watch and wait </a:t>
            </a:r>
            <a:r>
              <a:rPr lang="en-US" dirty="0"/>
              <a:t>– resolution or at least moderate improvement occurred in 6-12% in 4-6 months. Could consider if mild SD.</a:t>
            </a:r>
          </a:p>
          <a:p>
            <a:r>
              <a:rPr lang="en-US" dirty="0">
                <a:solidFill>
                  <a:schemeClr val="accent1">
                    <a:lumMod val="75000"/>
                  </a:schemeClr>
                </a:solidFill>
              </a:rPr>
              <a:t>Reduce dose </a:t>
            </a:r>
            <a:r>
              <a:rPr lang="en-US" dirty="0"/>
              <a:t>– limited evidence, consider if well-controlled/high dose or other ADRs. </a:t>
            </a:r>
          </a:p>
          <a:p>
            <a:r>
              <a:rPr lang="en-US" dirty="0">
                <a:solidFill>
                  <a:schemeClr val="accent1">
                    <a:lumMod val="75000"/>
                  </a:schemeClr>
                </a:solidFill>
              </a:rPr>
              <a:t>Change times/drug holiday </a:t>
            </a:r>
            <a:r>
              <a:rPr lang="en-US" dirty="0"/>
              <a:t>– not that practical or safe.</a:t>
            </a:r>
          </a:p>
          <a:p>
            <a:r>
              <a:rPr lang="en-US" dirty="0">
                <a:solidFill>
                  <a:schemeClr val="accent1">
                    <a:lumMod val="75000"/>
                  </a:schemeClr>
                </a:solidFill>
              </a:rPr>
              <a:t>Switch to a different antidepressant </a:t>
            </a:r>
          </a:p>
          <a:p>
            <a:pPr marL="0" indent="0">
              <a:buNone/>
            </a:pPr>
            <a:r>
              <a:rPr lang="en-US" dirty="0"/>
              <a:t>– If switching from escitalopram/paroxetine could consider same class otherwise likely limited benefit</a:t>
            </a:r>
          </a:p>
          <a:p>
            <a:pPr>
              <a:buFontTx/>
              <a:buChar char="-"/>
            </a:pPr>
            <a:r>
              <a:rPr lang="en-US" dirty="0"/>
              <a:t>Switch to antidepressant with less risk of SD e.g. </a:t>
            </a:r>
            <a:r>
              <a:rPr lang="en-US" dirty="0" err="1"/>
              <a:t>moclobemide</a:t>
            </a:r>
            <a:r>
              <a:rPr lang="en-US" dirty="0"/>
              <a:t>, mirtazapine or bupropion (</a:t>
            </a:r>
            <a:r>
              <a:rPr lang="en-US" dirty="0" err="1"/>
              <a:t>agomelatine</a:t>
            </a:r>
            <a:r>
              <a:rPr lang="en-US" dirty="0"/>
              <a:t>, </a:t>
            </a:r>
            <a:r>
              <a:rPr lang="en-US" dirty="0" err="1"/>
              <a:t>reboxetine</a:t>
            </a:r>
            <a:r>
              <a:rPr lang="en-US" dirty="0"/>
              <a:t>, </a:t>
            </a:r>
            <a:r>
              <a:rPr lang="en-US" dirty="0" err="1"/>
              <a:t>vortioxetine</a:t>
            </a:r>
            <a:r>
              <a:rPr lang="en-US" dirty="0"/>
              <a:t>, </a:t>
            </a:r>
            <a:r>
              <a:rPr lang="en-US" dirty="0" err="1"/>
              <a:t>desvenlafaxine</a:t>
            </a:r>
            <a:r>
              <a:rPr lang="en-US" dirty="0"/>
              <a:t>)</a:t>
            </a:r>
          </a:p>
          <a:p>
            <a:r>
              <a:rPr lang="en-US" dirty="0">
                <a:solidFill>
                  <a:schemeClr val="accent1">
                    <a:lumMod val="75000"/>
                  </a:schemeClr>
                </a:solidFill>
              </a:rPr>
              <a:t>Augmentation or adjunction treatment </a:t>
            </a:r>
            <a:r>
              <a:rPr lang="en-US" dirty="0"/>
              <a:t>(next slide)</a:t>
            </a:r>
          </a:p>
          <a:p>
            <a:r>
              <a:rPr lang="en-US" dirty="0">
                <a:solidFill>
                  <a:schemeClr val="accent1">
                    <a:lumMod val="75000"/>
                  </a:schemeClr>
                </a:solidFill>
              </a:rPr>
              <a:t>Non-pharmacological treatments </a:t>
            </a:r>
            <a:r>
              <a:rPr lang="en-US" dirty="0"/>
              <a:t>– psychotherapy, CBT, couples therapy, mindfulness, exercise, saffron </a:t>
            </a:r>
            <a:endParaRPr lang="en-NZ" dirty="0">
              <a:solidFill>
                <a:schemeClr val="accent1">
                  <a:lumMod val="75000"/>
                </a:schemeClr>
              </a:solidFill>
            </a:endParaRPr>
          </a:p>
        </p:txBody>
      </p:sp>
    </p:spTree>
    <p:extLst>
      <p:ext uri="{BB962C8B-B14F-4D97-AF65-F5344CB8AC3E}">
        <p14:creationId xmlns:p14="http://schemas.microsoft.com/office/powerpoint/2010/main" val="3761506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6" name="Picture 5"/>
          <p:cNvPicPr>
            <a:picLocks noChangeAspect="1"/>
          </p:cNvPicPr>
          <p:nvPr/>
        </p:nvPicPr>
        <p:blipFill rotWithShape="1">
          <a:blip r:embed="rId3"/>
          <a:srcRect l="23130" t="16394" r="23265" b="37892"/>
          <a:stretch/>
        </p:blipFill>
        <p:spPr>
          <a:xfrm>
            <a:off x="239250" y="365125"/>
            <a:ext cx="11713499" cy="6005397"/>
          </a:xfrm>
          <a:prstGeom prst="rect">
            <a:avLst/>
          </a:prstGeom>
        </p:spPr>
      </p:pic>
    </p:spTree>
    <p:extLst>
      <p:ext uri="{BB962C8B-B14F-4D97-AF65-F5344CB8AC3E}">
        <p14:creationId xmlns:p14="http://schemas.microsoft.com/office/powerpoint/2010/main" val="892531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606" t="34837" r="23178"/>
          <a:stretch/>
        </p:blipFill>
        <p:spPr>
          <a:xfrm>
            <a:off x="532640" y="290369"/>
            <a:ext cx="8696420" cy="6401872"/>
          </a:xfrm>
          <a:prstGeom prst="rect">
            <a:avLst/>
          </a:prstGeom>
        </p:spPr>
      </p:pic>
    </p:spTree>
    <p:extLst>
      <p:ext uri="{BB962C8B-B14F-4D97-AF65-F5344CB8AC3E}">
        <p14:creationId xmlns:p14="http://schemas.microsoft.com/office/powerpoint/2010/main" val="3304478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893" y="152474"/>
            <a:ext cx="10515600" cy="1325563"/>
          </a:xfrm>
        </p:spPr>
        <p:txBody>
          <a:bodyPr>
            <a:normAutofit/>
          </a:bodyPr>
          <a:lstStyle/>
          <a:p>
            <a:r>
              <a:rPr lang="en-US" sz="2600" b="1" dirty="0">
                <a:solidFill>
                  <a:schemeClr val="accent1">
                    <a:lumMod val="50000"/>
                  </a:schemeClr>
                </a:solidFill>
                <a:latin typeface="+mn-lt"/>
                <a:ea typeface="+mn-ea"/>
                <a:cs typeface="+mn-cs"/>
              </a:rPr>
              <a:t>A note on PSSD</a:t>
            </a:r>
            <a:endParaRPr lang="en-NZ" sz="2600" b="1" dirty="0">
              <a:solidFill>
                <a:schemeClr val="accent1">
                  <a:lumMod val="50000"/>
                </a:schemeClr>
              </a:solidFill>
              <a:latin typeface="+mn-lt"/>
              <a:ea typeface="+mn-ea"/>
              <a:cs typeface="+mn-cs"/>
            </a:endParaRPr>
          </a:p>
        </p:txBody>
      </p:sp>
      <p:sp>
        <p:nvSpPr>
          <p:cNvPr id="3" name="Content Placeholder 2"/>
          <p:cNvSpPr>
            <a:spLocks noGrp="1"/>
          </p:cNvSpPr>
          <p:nvPr>
            <p:ph idx="1"/>
          </p:nvPr>
        </p:nvSpPr>
        <p:spPr>
          <a:xfrm>
            <a:off x="838200" y="1286540"/>
            <a:ext cx="10515600" cy="5443869"/>
          </a:xfrm>
        </p:spPr>
        <p:txBody>
          <a:bodyPr>
            <a:normAutofit fontScale="92500" lnSpcReduction="20000"/>
          </a:bodyPr>
          <a:lstStyle/>
          <a:p>
            <a:r>
              <a:rPr lang="en-US" dirty="0"/>
              <a:t>Post-SSRI sexual dysfunction/ </a:t>
            </a:r>
            <a:r>
              <a:rPr lang="en-US" dirty="0" err="1"/>
              <a:t>Persistant</a:t>
            </a:r>
            <a:r>
              <a:rPr lang="en-US" dirty="0"/>
              <a:t> </a:t>
            </a:r>
          </a:p>
          <a:p>
            <a:r>
              <a:rPr lang="en-US" dirty="0"/>
              <a:t>Since 2006 growing number of publications, including case reports, case series and qualitative research. </a:t>
            </a:r>
          </a:p>
          <a:p>
            <a:r>
              <a:rPr lang="en-US" dirty="0"/>
              <a:t>Largely </a:t>
            </a:r>
            <a:r>
              <a:rPr lang="en-US" dirty="0" err="1"/>
              <a:t>unrecognised</a:t>
            </a:r>
            <a:r>
              <a:rPr lang="en-US" dirty="0"/>
              <a:t> in research trials and professional communities, but increasingly identified in online communities. </a:t>
            </a:r>
          </a:p>
          <a:p>
            <a:r>
              <a:rPr lang="en-US" dirty="0"/>
              <a:t>EMA recently acknowledged potential for this adverse effect with SSRIs and SNRIs. </a:t>
            </a:r>
          </a:p>
          <a:p>
            <a:r>
              <a:rPr lang="en-NZ" dirty="0"/>
              <a:t>PSSD includes decreased libido, genital anaesthesia, </a:t>
            </a:r>
            <a:r>
              <a:rPr lang="en-NZ" dirty="0" err="1"/>
              <a:t>pleasureless</a:t>
            </a:r>
            <a:r>
              <a:rPr lang="en-NZ" dirty="0"/>
              <a:t> or weak orgasm, erectile dysfunction, delayed ejaculation, loss of lubrication in women, and anorgasmia. Of these symptoms, the most characteristic triad consists of genital anaesthesia, loss of libido, and erectile dysfunction</a:t>
            </a:r>
            <a:r>
              <a:rPr lang="en-US" dirty="0"/>
              <a:t>.</a:t>
            </a:r>
          </a:p>
          <a:p>
            <a:r>
              <a:rPr lang="en-US" dirty="0"/>
              <a:t>Incidence unknown. Pathophysiology unclear but there are proposed mechanisms. </a:t>
            </a:r>
          </a:p>
          <a:p>
            <a:r>
              <a:rPr lang="en-US" dirty="0"/>
              <a:t>To be aware but not advisable to discuss necessarily. </a:t>
            </a:r>
          </a:p>
          <a:p>
            <a:r>
              <a:rPr lang="en-NZ" dirty="0"/>
              <a:t>It is important to record baseline sexual function and perform regular follow-up during and after SSRI or SNRI use.</a:t>
            </a:r>
          </a:p>
        </p:txBody>
      </p:sp>
    </p:spTree>
    <p:extLst>
      <p:ext uri="{BB962C8B-B14F-4D97-AF65-F5344CB8AC3E}">
        <p14:creationId xmlns:p14="http://schemas.microsoft.com/office/powerpoint/2010/main" val="458272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2600" b="1" dirty="0">
                <a:solidFill>
                  <a:schemeClr val="accent1">
                    <a:lumMod val="50000"/>
                  </a:schemeClr>
                </a:solidFill>
                <a:latin typeface="+mn-lt"/>
                <a:ea typeface="+mn-ea"/>
                <a:cs typeface="+mn-cs"/>
              </a:rPr>
              <a:t>Summary </a:t>
            </a:r>
          </a:p>
        </p:txBody>
      </p:sp>
      <p:sp>
        <p:nvSpPr>
          <p:cNvPr id="3" name="Content Placeholder 2"/>
          <p:cNvSpPr>
            <a:spLocks noGrp="1"/>
          </p:cNvSpPr>
          <p:nvPr>
            <p:ph idx="1"/>
          </p:nvPr>
        </p:nvSpPr>
        <p:spPr>
          <a:xfrm>
            <a:off x="838200" y="1264909"/>
            <a:ext cx="10515600" cy="5300242"/>
          </a:xfrm>
        </p:spPr>
        <p:txBody>
          <a:bodyPr vert="horz" lIns="91440" tIns="45720" rIns="91440" bIns="45720" rtlCol="0" anchor="t">
            <a:normAutofit fontScale="92500"/>
          </a:bodyPr>
          <a:lstStyle/>
          <a:p>
            <a:r>
              <a:rPr lang="en-NZ" dirty="0"/>
              <a:t>Importance of psychosexual history</a:t>
            </a:r>
            <a:endParaRPr lang="en-NZ" dirty="0">
              <a:cs typeface="Calibri"/>
            </a:endParaRPr>
          </a:p>
          <a:p>
            <a:r>
              <a:rPr lang="en-NZ" dirty="0">
                <a:cs typeface="Calibri"/>
              </a:rPr>
              <a:t>Bidirectional relationship between depression and sexual dysfunction</a:t>
            </a:r>
          </a:p>
          <a:p>
            <a:r>
              <a:rPr lang="en-NZ" dirty="0">
                <a:cs typeface="Calibri"/>
              </a:rPr>
              <a:t>Sexual dysfunction is a frequent, potentially distressing, adverse effect of antidepressants and a leading cause of medication non-adherence </a:t>
            </a:r>
          </a:p>
          <a:p>
            <a:r>
              <a:rPr lang="en-NZ" dirty="0">
                <a:cs typeface="Calibri"/>
              </a:rPr>
              <a:t>Need to actively assess and try to use validated rating scales </a:t>
            </a:r>
          </a:p>
          <a:p>
            <a:r>
              <a:rPr lang="en-NZ" dirty="0">
                <a:cs typeface="Calibri"/>
              </a:rPr>
              <a:t>Risk is greatest with SSRIs/SNRIs, less with tricyclics (except clomipramine) and mirtazapine, and least with moclobemide and bupropion</a:t>
            </a:r>
          </a:p>
          <a:p>
            <a:r>
              <a:rPr lang="en-NZ" dirty="0">
                <a:cs typeface="Calibri"/>
              </a:rPr>
              <a:t>Management requires an individualised approach (consider other causes, dose, switch, adjunct/augment, non-medication options)</a:t>
            </a:r>
          </a:p>
          <a:p>
            <a:r>
              <a:rPr lang="en-NZ" dirty="0">
                <a:cs typeface="Calibri"/>
              </a:rPr>
              <a:t>Let's take note of the WAS declaration and take a </a:t>
            </a:r>
            <a:r>
              <a:rPr lang="en-NZ" dirty="0">
                <a:ea typeface="+mn-lt"/>
                <a:cs typeface="+mn-lt"/>
              </a:rPr>
              <a:t>positive, holistic view of sexual health including sexual pleasure, and try to keep the stigma and shyness on the down low </a:t>
            </a:r>
            <a:endParaRPr lang="en-NZ" dirty="0">
              <a:cs typeface="Calibri" panose="020F0502020204030204"/>
            </a:endParaRPr>
          </a:p>
          <a:p>
            <a:endParaRPr lang="en-NZ" dirty="0">
              <a:cs typeface="Calibri" panose="020F0502020204030204"/>
            </a:endParaRPr>
          </a:p>
          <a:p>
            <a:endParaRPr lang="en-NZ" dirty="0">
              <a:cs typeface="Calibri" panose="020F0502020204030204"/>
            </a:endParaRPr>
          </a:p>
        </p:txBody>
      </p:sp>
    </p:spTree>
    <p:extLst>
      <p:ext uri="{BB962C8B-B14F-4D97-AF65-F5344CB8AC3E}">
        <p14:creationId xmlns:p14="http://schemas.microsoft.com/office/powerpoint/2010/main" val="2327455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a:solidFill>
                  <a:schemeClr val="accent1">
                    <a:lumMod val="50000"/>
                  </a:schemeClr>
                </a:solidFill>
                <a:latin typeface="+mn-lt"/>
                <a:ea typeface="+mn-ea"/>
                <a:cs typeface="+mn-cs"/>
              </a:rPr>
              <a:t>References</a:t>
            </a:r>
            <a:r>
              <a:rPr lang="en-US" dirty="0"/>
              <a:t> </a:t>
            </a:r>
            <a:endParaRPr lang="en-NZ" dirty="0"/>
          </a:p>
        </p:txBody>
      </p:sp>
      <p:sp>
        <p:nvSpPr>
          <p:cNvPr id="3" name="Content Placeholder 2"/>
          <p:cNvSpPr>
            <a:spLocks noGrp="1"/>
          </p:cNvSpPr>
          <p:nvPr>
            <p:ph idx="1"/>
          </p:nvPr>
        </p:nvSpPr>
        <p:spPr/>
        <p:txBody>
          <a:bodyPr>
            <a:normAutofit fontScale="40000" lnSpcReduction="20000"/>
          </a:bodyPr>
          <a:lstStyle/>
          <a:p>
            <a:pPr>
              <a:buFont typeface="Wingdings" panose="05000000000000000000" pitchFamily="2" charset="2"/>
              <a:buChar char="Ø"/>
            </a:pPr>
            <a:r>
              <a:rPr lang="en-NZ" dirty="0"/>
              <a:t>Jessie V. Ford, Esther Corona-Vargas, Mariana Cruz, J. Dennis </a:t>
            </a:r>
            <a:r>
              <a:rPr lang="en-NZ" dirty="0" err="1"/>
              <a:t>Fortenberry</a:t>
            </a:r>
            <a:r>
              <a:rPr lang="en-NZ" dirty="0"/>
              <a:t>, </a:t>
            </a:r>
            <a:r>
              <a:rPr lang="en-NZ" dirty="0" err="1"/>
              <a:t>Eszter</a:t>
            </a:r>
            <a:r>
              <a:rPr lang="en-NZ" dirty="0"/>
              <a:t> </a:t>
            </a:r>
            <a:r>
              <a:rPr lang="en-NZ" dirty="0" err="1"/>
              <a:t>Kismodi</a:t>
            </a:r>
            <a:r>
              <a:rPr lang="en-NZ" dirty="0"/>
              <a:t>, Anne Philpott, </a:t>
            </a:r>
            <a:r>
              <a:rPr lang="en-NZ" dirty="0" err="1"/>
              <a:t>Eusebio</a:t>
            </a:r>
            <a:r>
              <a:rPr lang="en-NZ" dirty="0"/>
              <a:t> Rubio-</a:t>
            </a:r>
            <a:r>
              <a:rPr lang="en-NZ" dirty="0" err="1"/>
              <a:t>Aurioles</a:t>
            </a:r>
            <a:r>
              <a:rPr lang="en-NZ" dirty="0"/>
              <a:t> &amp; Eli Coleman (2021) The World Association for Sexual Health’s Declaration on Sexual Pleasure: A Technical Guide, International Journal of Sexual Health, 33:4, 612-642, DOI: </a:t>
            </a:r>
            <a:r>
              <a:rPr lang="en-NZ" u="sng" dirty="0">
                <a:hlinkClick r:id="rId2"/>
              </a:rPr>
              <a:t>10.1080/19317611.2021.2023718</a:t>
            </a:r>
            <a:endParaRPr lang="en-NZ" u="sng" dirty="0"/>
          </a:p>
          <a:p>
            <a:pPr>
              <a:buFont typeface="Wingdings" panose="05000000000000000000" pitchFamily="2" charset="2"/>
              <a:buChar char="Ø"/>
            </a:pPr>
            <a:r>
              <a:rPr lang="en-NZ" dirty="0"/>
              <a:t>Rosenberg KP, Bleiberg KL, </a:t>
            </a:r>
            <a:r>
              <a:rPr lang="en-NZ" dirty="0" err="1"/>
              <a:t>Koscis</a:t>
            </a:r>
            <a:r>
              <a:rPr lang="en-NZ" dirty="0"/>
              <a:t> J, Gross C. A survey of sexual side effects among severely mentally ill patients taking psychotropic medications: impact on compliance. J Sex Marital </a:t>
            </a:r>
            <a:r>
              <a:rPr lang="en-NZ" dirty="0" err="1"/>
              <a:t>Ther</a:t>
            </a:r>
            <a:r>
              <a:rPr lang="en-NZ" dirty="0"/>
              <a:t> 2003; 29: 289–296</a:t>
            </a:r>
          </a:p>
          <a:p>
            <a:pPr>
              <a:buFont typeface="Wingdings" panose="05000000000000000000" pitchFamily="2" charset="2"/>
              <a:buChar char="Ø"/>
            </a:pPr>
            <a:r>
              <a:rPr lang="en-NZ" dirty="0"/>
              <a:t>Hirsch M, Birnbaum RJ. Sexual dysfunction caused by selective serotonin reuptake inhibitors (SSRIs): management [website]. </a:t>
            </a:r>
            <a:r>
              <a:rPr lang="en-NZ" dirty="0" err="1"/>
              <a:t>UpToDate</a:t>
            </a:r>
            <a:r>
              <a:rPr lang="en-NZ" dirty="0"/>
              <a:t> 2019, 24 Aug. https ://www.uptod ate.com/</a:t>
            </a:r>
            <a:r>
              <a:rPr lang="en-NZ" dirty="0" err="1"/>
              <a:t>conte</a:t>
            </a:r>
            <a:r>
              <a:rPr lang="en-NZ" dirty="0"/>
              <a:t> </a:t>
            </a:r>
            <a:r>
              <a:rPr lang="en-NZ" dirty="0" err="1"/>
              <a:t>nts</a:t>
            </a:r>
            <a:r>
              <a:rPr lang="en-NZ" dirty="0"/>
              <a:t>/sexual-</a:t>
            </a:r>
            <a:r>
              <a:rPr lang="en-NZ" dirty="0" err="1"/>
              <a:t>dysfu</a:t>
            </a:r>
            <a:r>
              <a:rPr lang="en-NZ" dirty="0"/>
              <a:t> </a:t>
            </a:r>
            <a:r>
              <a:rPr lang="en-NZ" dirty="0" err="1"/>
              <a:t>nction</a:t>
            </a:r>
            <a:r>
              <a:rPr lang="en-NZ" dirty="0"/>
              <a:t>-caused-by-</a:t>
            </a:r>
            <a:r>
              <a:rPr lang="en-NZ" dirty="0" err="1"/>
              <a:t>selec</a:t>
            </a:r>
            <a:r>
              <a:rPr lang="en-NZ" dirty="0"/>
              <a:t> </a:t>
            </a:r>
            <a:r>
              <a:rPr lang="en-NZ" dirty="0" err="1"/>
              <a:t>tive-serot</a:t>
            </a:r>
            <a:r>
              <a:rPr lang="en-NZ" dirty="0"/>
              <a:t> </a:t>
            </a:r>
            <a:r>
              <a:rPr lang="en-NZ" dirty="0" err="1"/>
              <a:t>onin-reupt</a:t>
            </a:r>
            <a:r>
              <a:rPr lang="en-NZ" dirty="0"/>
              <a:t> </a:t>
            </a:r>
            <a:r>
              <a:rPr lang="en-NZ" dirty="0" err="1"/>
              <a:t>ake-inhib</a:t>
            </a:r>
            <a:r>
              <a:rPr lang="en-NZ" dirty="0"/>
              <a:t> </a:t>
            </a:r>
            <a:r>
              <a:rPr lang="en-NZ" dirty="0" err="1"/>
              <a:t>itors-ssris-manag</a:t>
            </a:r>
            <a:r>
              <a:rPr lang="en-NZ" dirty="0"/>
              <a:t> </a:t>
            </a:r>
            <a:r>
              <a:rPr lang="en-NZ" dirty="0" err="1"/>
              <a:t>ement</a:t>
            </a:r>
            <a:r>
              <a:rPr lang="en-NZ" dirty="0"/>
              <a:t> </a:t>
            </a:r>
          </a:p>
          <a:p>
            <a:pPr>
              <a:buFont typeface="Wingdings" panose="05000000000000000000" pitchFamily="2" charset="2"/>
              <a:buChar char="Ø"/>
            </a:pPr>
            <a:r>
              <a:rPr lang="en-NZ" dirty="0"/>
              <a:t>Anita H. Clayton, Harry A. Croft &amp; </a:t>
            </a:r>
            <a:r>
              <a:rPr lang="en-NZ" dirty="0" err="1"/>
              <a:t>Lata</a:t>
            </a:r>
            <a:r>
              <a:rPr lang="en-NZ" dirty="0"/>
              <a:t> </a:t>
            </a:r>
            <a:r>
              <a:rPr lang="en-NZ" dirty="0" err="1"/>
              <a:t>Handiwala</a:t>
            </a:r>
            <a:r>
              <a:rPr lang="en-NZ" dirty="0"/>
              <a:t> (2014) Antidepressants and Sexual Dysfunction: Mechanisms and Clinical Implications, Postgraduate Medicine, 126:2, 91-99, DOI: 10.3810/pgm.2014.03.2744</a:t>
            </a:r>
          </a:p>
          <a:p>
            <a:pPr>
              <a:buFont typeface="Wingdings" panose="05000000000000000000" pitchFamily="2" charset="2"/>
              <a:buChar char="Ø"/>
            </a:pPr>
            <a:r>
              <a:rPr lang="en-NZ" dirty="0"/>
              <a:t>Joan Winter, Kimberly Curtis, Bo Hu &amp; Anita H. Clayton (2022) Sexual dysfunction with major depressive disorder and antidepressant treatments: impact, assessment, and management, Expert Opinion on Drug Safety, 21:7, 913-930, DOI: </a:t>
            </a:r>
            <a:r>
              <a:rPr lang="en-NZ" dirty="0">
                <a:hlinkClick r:id="rId3"/>
              </a:rPr>
              <a:t>10.1080/14740338.2022.2049753</a:t>
            </a:r>
            <a:endParaRPr lang="en-NZ" dirty="0"/>
          </a:p>
          <a:p>
            <a:pPr>
              <a:buFont typeface="Wingdings" panose="05000000000000000000" pitchFamily="2" charset="2"/>
              <a:buChar char="Ø"/>
            </a:pPr>
            <a:r>
              <a:rPr lang="en-NZ" dirty="0" err="1"/>
              <a:t>Carcedo</a:t>
            </a:r>
            <a:r>
              <a:rPr lang="en-NZ" dirty="0"/>
              <a:t>, R. J., </a:t>
            </a:r>
            <a:r>
              <a:rPr lang="en-NZ" dirty="0" err="1"/>
              <a:t>Fernández-Rouco</a:t>
            </a:r>
            <a:r>
              <a:rPr lang="en-NZ" dirty="0"/>
              <a:t>, N., </a:t>
            </a:r>
            <a:r>
              <a:rPr lang="en-NZ" dirty="0" err="1"/>
              <a:t>Fernández</a:t>
            </a:r>
            <a:r>
              <a:rPr lang="en-NZ" dirty="0"/>
              <a:t>-Fuertes, A.,A., &amp; </a:t>
            </a:r>
            <a:r>
              <a:rPr lang="en-NZ" dirty="0" err="1"/>
              <a:t>Martínez-Álvarez</a:t>
            </a:r>
            <a:r>
              <a:rPr lang="en-NZ" dirty="0"/>
              <a:t>, J. L. (2020). Association between sexual satisfaction and depression and anxiety in adolescents and young adults.</a:t>
            </a:r>
            <a:r>
              <a:rPr lang="en-NZ" i="1" dirty="0"/>
              <a:t> International Journal of Environmental Research and Public Health, 17</a:t>
            </a:r>
            <a:r>
              <a:rPr lang="en-NZ" dirty="0"/>
              <a:t>(3) </a:t>
            </a:r>
            <a:r>
              <a:rPr lang="en-NZ" dirty="0" err="1"/>
              <a:t>doi:https</a:t>
            </a:r>
            <a:r>
              <a:rPr lang="en-NZ" dirty="0"/>
              <a:t>://doi.org/10.3390/ijerph17030841</a:t>
            </a:r>
          </a:p>
          <a:p>
            <a:pPr>
              <a:buFont typeface="Wingdings" panose="05000000000000000000" pitchFamily="2" charset="2"/>
              <a:buChar char="Ø"/>
            </a:pPr>
            <a:r>
              <a:rPr lang="en-NZ" dirty="0"/>
              <a:t>Stefano </a:t>
            </a:r>
            <a:r>
              <a:rPr lang="en-NZ" dirty="0" err="1"/>
              <a:t>Eleuteri</a:t>
            </a:r>
            <a:r>
              <a:rPr lang="en-NZ" dirty="0"/>
              <a:t>, Valeria </a:t>
            </a:r>
            <a:r>
              <a:rPr lang="en-NZ" dirty="0" err="1"/>
              <a:t>Saladino</a:t>
            </a:r>
            <a:r>
              <a:rPr lang="en-NZ" dirty="0"/>
              <a:t> &amp; Valeria </a:t>
            </a:r>
            <a:r>
              <a:rPr lang="en-NZ" dirty="0" err="1"/>
              <a:t>Verrastro</a:t>
            </a:r>
            <a:r>
              <a:rPr lang="en-NZ" dirty="0"/>
              <a:t> (2017) Identity, relationships, sexuality, and risky behaviours of adolescents in the context of social media, Sexual and Relationship Therapy, 32:3-4, 354-365, DOI: </a:t>
            </a:r>
            <a:r>
              <a:rPr lang="en-NZ" u="sng" dirty="0">
                <a:hlinkClick r:id="rId4"/>
              </a:rPr>
              <a:t>10.1080/14681994.2017.1397953</a:t>
            </a:r>
            <a:endParaRPr lang="en-NZ" u="sng" dirty="0"/>
          </a:p>
          <a:p>
            <a:pPr>
              <a:buFont typeface="Wingdings" panose="05000000000000000000" pitchFamily="2" charset="2"/>
              <a:buChar char="Ø"/>
            </a:pPr>
            <a:r>
              <a:rPr lang="en-NZ" dirty="0">
                <a:hlinkClick r:id="rId5"/>
              </a:rPr>
              <a:t>Antidepressant-related sexual dysfunction — Perspectives from neuroimaging (sciencedirectassets.com)</a:t>
            </a:r>
            <a:endParaRPr lang="en-NZ" dirty="0"/>
          </a:p>
          <a:p>
            <a:pPr>
              <a:buFont typeface="Wingdings" panose="05000000000000000000" pitchFamily="2" charset="2"/>
              <a:buChar char="Ø"/>
            </a:pPr>
            <a:r>
              <a:rPr lang="en-NZ" dirty="0">
                <a:hlinkClick r:id="rId6"/>
              </a:rPr>
              <a:t>Female sexual dysfunction and adolescents.pdf</a:t>
            </a:r>
            <a:endParaRPr lang="en-NZ" dirty="0"/>
          </a:p>
          <a:p>
            <a:pPr>
              <a:buFont typeface="Wingdings" panose="05000000000000000000" pitchFamily="2" charset="2"/>
              <a:buChar char="Ø"/>
            </a:pPr>
            <a:r>
              <a:rPr lang="en-NZ" dirty="0"/>
              <a:t>Angel K. The history of 'Female Sexual Dysfunction' as a mental disorder in the 20th century. </a:t>
            </a:r>
            <a:r>
              <a:rPr lang="en-NZ" i="1" dirty="0" err="1"/>
              <a:t>Curr</a:t>
            </a:r>
            <a:r>
              <a:rPr lang="en-NZ" i="1" dirty="0"/>
              <a:t> </a:t>
            </a:r>
            <a:r>
              <a:rPr lang="en-NZ" i="1" dirty="0" err="1"/>
              <a:t>Opin</a:t>
            </a:r>
            <a:r>
              <a:rPr lang="en-NZ" i="1" dirty="0"/>
              <a:t> Psychiatry</a:t>
            </a:r>
            <a:r>
              <a:rPr lang="en-NZ" dirty="0"/>
              <a:t>. 2010;23(6):536-541. doi:10.1097/YCO.0b013e32833db7a1</a:t>
            </a:r>
          </a:p>
          <a:p>
            <a:pPr>
              <a:buFont typeface="Wingdings" panose="05000000000000000000" pitchFamily="2" charset="2"/>
              <a:buChar char="Ø"/>
            </a:pPr>
            <a:r>
              <a:rPr lang="en-NZ" dirty="0">
                <a:hlinkClick r:id="rId7"/>
              </a:rPr>
              <a:t>Psychosexual history-taking in the 21st century: new terminology, new technology and new risks (otago.ac.nz)</a:t>
            </a:r>
            <a:endParaRPr lang="en-NZ" dirty="0"/>
          </a:p>
          <a:p>
            <a:pPr>
              <a:buFont typeface="Wingdings" panose="05000000000000000000" pitchFamily="2" charset="2"/>
              <a:buChar char="Ø"/>
            </a:pPr>
            <a:r>
              <a:rPr lang="en-NZ" dirty="0" err="1"/>
              <a:t>Rothmore</a:t>
            </a:r>
            <a:r>
              <a:rPr lang="en-NZ" dirty="0"/>
              <a:t> J. Antidepressant-induced sexual dysfunction. Med J Aust. 2020 Apr;212(7):329-334. </a:t>
            </a:r>
            <a:r>
              <a:rPr lang="en-NZ" dirty="0" err="1"/>
              <a:t>doi</a:t>
            </a:r>
            <a:r>
              <a:rPr lang="en-NZ" dirty="0"/>
              <a:t>: 10.5694/mja2.50522. </a:t>
            </a:r>
            <a:r>
              <a:rPr lang="en-NZ" dirty="0" err="1"/>
              <a:t>Epub</a:t>
            </a:r>
            <a:r>
              <a:rPr lang="en-NZ" dirty="0"/>
              <a:t> 2020 Mar 15. PMID: 32172535.</a:t>
            </a:r>
          </a:p>
          <a:p>
            <a:pPr>
              <a:buFont typeface="Wingdings" panose="05000000000000000000" pitchFamily="2" charset="2"/>
              <a:buChar char="Ø"/>
            </a:pPr>
            <a:endParaRPr lang="en-NZ" dirty="0"/>
          </a:p>
          <a:p>
            <a:pPr>
              <a:buFont typeface="Wingdings" panose="05000000000000000000" pitchFamily="2" charset="2"/>
              <a:buChar char="Ø"/>
            </a:pPr>
            <a:endParaRPr lang="en-NZ" dirty="0"/>
          </a:p>
          <a:p>
            <a:pPr>
              <a:buFont typeface="Wingdings" panose="05000000000000000000" pitchFamily="2" charset="2"/>
              <a:buChar char="Ø"/>
            </a:pPr>
            <a:endParaRPr lang="en-NZ" dirty="0"/>
          </a:p>
          <a:p>
            <a:pPr>
              <a:buFont typeface="Wingdings" panose="05000000000000000000" pitchFamily="2" charset="2"/>
              <a:buChar char="Ø"/>
            </a:pPr>
            <a:endParaRPr lang="en-NZ" dirty="0"/>
          </a:p>
          <a:p>
            <a:pPr>
              <a:buFont typeface="Wingdings" panose="05000000000000000000" pitchFamily="2" charset="2"/>
              <a:buChar char="Ø"/>
            </a:pPr>
            <a:endParaRPr lang="en-NZ" dirty="0"/>
          </a:p>
          <a:p>
            <a:pPr>
              <a:buFont typeface="Wingdings" panose="05000000000000000000" pitchFamily="2" charset="2"/>
              <a:buChar char="Ø"/>
            </a:pPr>
            <a:endParaRPr lang="en-NZ" u="sng" dirty="0"/>
          </a:p>
          <a:p>
            <a:pPr>
              <a:buFont typeface="Wingdings" panose="05000000000000000000" pitchFamily="2" charset="2"/>
              <a:buChar char="Ø"/>
            </a:pPr>
            <a:endParaRPr lang="en-NZ" dirty="0"/>
          </a:p>
        </p:txBody>
      </p:sp>
    </p:spTree>
    <p:extLst>
      <p:ext uri="{BB962C8B-B14F-4D97-AF65-F5344CB8AC3E}">
        <p14:creationId xmlns:p14="http://schemas.microsoft.com/office/powerpoint/2010/main" val="1051516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56" y="365125"/>
            <a:ext cx="11155680" cy="1325563"/>
          </a:xfrm>
        </p:spPr>
        <p:txBody>
          <a:bodyPr>
            <a:normAutofit fontScale="90000"/>
          </a:bodyPr>
          <a:lstStyle/>
          <a:p>
            <a:r>
              <a:rPr lang="en-NZ" sz="2900" b="1" dirty="0">
                <a:solidFill>
                  <a:schemeClr val="accent1">
                    <a:lumMod val="50000"/>
                  </a:schemeClr>
                </a:solidFill>
                <a:latin typeface="+mn-lt"/>
                <a:ea typeface="+mn-ea"/>
                <a:cs typeface="+mn-cs"/>
              </a:rPr>
              <a:t>A Declaration on Sexual Pleasure was issued by the World Association for Sexual Health (WAS) on September 11, 2021 at the General Assembly of the 26th World Congress of Sexual Health</a:t>
            </a:r>
            <a:br>
              <a:rPr lang="en-NZ" sz="3200" b="1" dirty="0"/>
            </a:br>
            <a:endParaRPr lang="en-NZ" sz="3200" b="1" dirty="0"/>
          </a:p>
        </p:txBody>
      </p:sp>
      <p:sp>
        <p:nvSpPr>
          <p:cNvPr id="3" name="Content Placeholder 2"/>
          <p:cNvSpPr>
            <a:spLocks noGrp="1"/>
          </p:cNvSpPr>
          <p:nvPr>
            <p:ph idx="1"/>
          </p:nvPr>
        </p:nvSpPr>
        <p:spPr>
          <a:xfrm>
            <a:off x="448056" y="1825624"/>
            <a:ext cx="11064240" cy="4556887"/>
          </a:xfrm>
        </p:spPr>
        <p:txBody>
          <a:bodyPr>
            <a:normAutofit fontScale="92500" lnSpcReduction="20000"/>
          </a:bodyPr>
          <a:lstStyle/>
          <a:p>
            <a:pPr marL="0" indent="0">
              <a:buNone/>
            </a:pPr>
            <a:r>
              <a:rPr lang="en-NZ" b="1" dirty="0"/>
              <a:t>1. The possibility of having pleasurable and safe sexual experiences free of discrimination, coercion, and violence is a fundamental part of sexual health and well-being for all</a:t>
            </a:r>
          </a:p>
          <a:p>
            <a:pPr marL="0" indent="0">
              <a:buNone/>
            </a:pPr>
            <a:r>
              <a:rPr lang="en-NZ" b="1" dirty="0"/>
              <a:t>2. Access to sources of sexual pleasure is part of human experience and subjective well-being</a:t>
            </a:r>
          </a:p>
          <a:p>
            <a:pPr marL="0" indent="0">
              <a:buNone/>
            </a:pPr>
            <a:r>
              <a:rPr lang="en-NZ" b="1" dirty="0"/>
              <a:t>3. Sexual pleasure is a fundamental part of sexual rights</a:t>
            </a:r>
          </a:p>
          <a:p>
            <a:pPr marL="0" indent="0">
              <a:buNone/>
            </a:pPr>
            <a:r>
              <a:rPr lang="en-NZ" b="1" dirty="0"/>
              <a:t>4. Sexual pleasure includes the possibility of diverse sexual experiences</a:t>
            </a:r>
          </a:p>
          <a:p>
            <a:pPr marL="0" indent="0">
              <a:buNone/>
            </a:pPr>
            <a:r>
              <a:rPr lang="en-NZ" b="1" dirty="0"/>
              <a:t>5. Sexual pleasure shall be integrated into education, health promotion and service delivery, research and advocacy in all parts of the world</a:t>
            </a:r>
          </a:p>
          <a:p>
            <a:pPr marL="0" indent="0">
              <a:buNone/>
            </a:pPr>
            <a:r>
              <a:rPr lang="en-NZ" b="1" dirty="0"/>
              <a:t>6. The programmatic inclusion of sexual pleasure to meet individuals’ needs, aspirations, and realities ultimately contributes to global health and sustainable development and it should require comprehensive, immediate and sustainable action</a:t>
            </a:r>
          </a:p>
          <a:p>
            <a:pPr marL="0" indent="0">
              <a:buNone/>
            </a:pPr>
            <a:endParaRPr lang="en-US" dirty="0"/>
          </a:p>
          <a:p>
            <a:pPr marL="0" indent="0">
              <a:buNone/>
            </a:pPr>
            <a:endParaRPr lang="en-NZ" dirty="0"/>
          </a:p>
        </p:txBody>
      </p:sp>
    </p:spTree>
    <p:extLst>
      <p:ext uri="{BB962C8B-B14F-4D97-AF65-F5344CB8AC3E}">
        <p14:creationId xmlns:p14="http://schemas.microsoft.com/office/powerpoint/2010/main" val="1645399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b="1" dirty="0">
                <a:solidFill>
                  <a:schemeClr val="accent1">
                    <a:lumMod val="50000"/>
                  </a:schemeClr>
                </a:solidFill>
                <a:latin typeface="+mn-lt"/>
                <a:ea typeface="+mn-ea"/>
                <a:cs typeface="+mn-cs"/>
              </a:rPr>
              <a:t>Small nod towards a complex stigma  </a:t>
            </a:r>
            <a:endParaRPr lang="en-NZ" sz="2600" b="1" dirty="0">
              <a:solidFill>
                <a:schemeClr val="accent1">
                  <a:lumMod val="50000"/>
                </a:schemeClr>
              </a:solidFill>
              <a:latin typeface="+mn-lt"/>
              <a:ea typeface="+mn-ea"/>
              <a:cs typeface="+mn-cs"/>
            </a:endParaRPr>
          </a:p>
        </p:txBody>
      </p:sp>
      <p:sp>
        <p:nvSpPr>
          <p:cNvPr id="3" name="Content Placeholder 2"/>
          <p:cNvSpPr>
            <a:spLocks noGrp="1"/>
          </p:cNvSpPr>
          <p:nvPr>
            <p:ph idx="1"/>
          </p:nvPr>
        </p:nvSpPr>
        <p:spPr/>
        <p:txBody>
          <a:bodyPr>
            <a:normAutofit fontScale="92500" lnSpcReduction="10000"/>
          </a:bodyPr>
          <a:lstStyle/>
          <a:p>
            <a:r>
              <a:rPr lang="en-NZ" dirty="0"/>
              <a:t>For many decades the primary medical, academic and cultural discourses on sexuality have been dominated by concerns about disease, risk, danger, sin and shame.</a:t>
            </a:r>
          </a:p>
          <a:p>
            <a:r>
              <a:rPr lang="en-NZ" dirty="0"/>
              <a:t>Historically, medical science has exercised considerable authority over sexuality since the second half of the 19th century where sexual pleasure was often seen as pathology.</a:t>
            </a:r>
          </a:p>
          <a:p>
            <a:r>
              <a:rPr lang="en-NZ" dirty="0"/>
              <a:t>For example, masturbation, homosexual desire and overt sexual interest, particularly if expressed by women were, until quite recently, seen as symptomatic of psychiatric illness and perversion.</a:t>
            </a:r>
          </a:p>
          <a:p>
            <a:r>
              <a:rPr lang="en-NZ" dirty="0"/>
              <a:t>Many remnants of a focus on the negative outcomes of sexual expression remain today.</a:t>
            </a:r>
          </a:p>
          <a:p>
            <a:endParaRPr lang="en-NZ" dirty="0"/>
          </a:p>
        </p:txBody>
      </p:sp>
    </p:spTree>
    <p:extLst>
      <p:ext uri="{BB962C8B-B14F-4D97-AF65-F5344CB8AC3E}">
        <p14:creationId xmlns:p14="http://schemas.microsoft.com/office/powerpoint/2010/main" val="3776793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b="1" dirty="0">
                <a:solidFill>
                  <a:schemeClr val="accent1">
                    <a:lumMod val="50000"/>
                  </a:schemeClr>
                </a:solidFill>
                <a:latin typeface="+mn-lt"/>
                <a:ea typeface="+mn-ea"/>
                <a:cs typeface="+mn-cs"/>
              </a:rPr>
              <a:t>Sexual Response Cycle +</a:t>
            </a:r>
            <a:endParaRPr lang="en-NZ" sz="2600" b="1" dirty="0">
              <a:solidFill>
                <a:schemeClr val="accent1">
                  <a:lumMod val="50000"/>
                </a:schemeClr>
              </a:solidFill>
              <a:latin typeface="+mn-lt"/>
              <a:ea typeface="+mn-ea"/>
              <a:cs typeface="+mn-cs"/>
            </a:endParaRPr>
          </a:p>
        </p:txBody>
      </p:sp>
      <p:pic>
        <p:nvPicPr>
          <p:cNvPr id="4" name="Content Placeholder 3"/>
          <p:cNvPicPr>
            <a:picLocks noGrp="1" noChangeAspect="1"/>
          </p:cNvPicPr>
          <p:nvPr>
            <p:ph idx="1"/>
          </p:nvPr>
        </p:nvPicPr>
        <p:blipFill rotWithShape="1">
          <a:blip r:embed="rId3"/>
          <a:srcRect l="27933" t="29703" r="28986" b="33522"/>
          <a:stretch/>
        </p:blipFill>
        <p:spPr>
          <a:xfrm>
            <a:off x="1088135" y="1690688"/>
            <a:ext cx="8681885" cy="4455515"/>
          </a:xfrm>
          <a:prstGeom prst="rect">
            <a:avLst/>
          </a:prstGeom>
        </p:spPr>
      </p:pic>
      <p:sp>
        <p:nvSpPr>
          <p:cNvPr id="3" name="TextBox 2"/>
          <p:cNvSpPr txBox="1"/>
          <p:nvPr/>
        </p:nvSpPr>
        <p:spPr>
          <a:xfrm>
            <a:off x="8129015" y="932164"/>
            <a:ext cx="1467269" cy="3693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SOCIAL</a:t>
            </a:r>
            <a:endParaRPr lang="en-NZ" dirty="0"/>
          </a:p>
        </p:txBody>
      </p:sp>
      <p:sp>
        <p:nvSpPr>
          <p:cNvPr id="5" name="TextBox 4"/>
          <p:cNvSpPr txBox="1"/>
          <p:nvPr/>
        </p:nvSpPr>
        <p:spPr>
          <a:xfrm>
            <a:off x="9506711" y="3005328"/>
            <a:ext cx="1467269" cy="3693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CULTURAL</a:t>
            </a:r>
            <a:endParaRPr lang="en-NZ" dirty="0"/>
          </a:p>
        </p:txBody>
      </p:sp>
      <p:sp>
        <p:nvSpPr>
          <p:cNvPr id="6" name="TextBox 5"/>
          <p:cNvSpPr txBox="1"/>
          <p:nvPr/>
        </p:nvSpPr>
        <p:spPr>
          <a:xfrm>
            <a:off x="9939528" y="5096780"/>
            <a:ext cx="1828801" cy="3693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ENVIRONMENTAL</a:t>
            </a:r>
            <a:endParaRPr lang="en-NZ" dirty="0"/>
          </a:p>
        </p:txBody>
      </p:sp>
      <p:sp>
        <p:nvSpPr>
          <p:cNvPr id="7" name="TextBox 6"/>
          <p:cNvSpPr txBox="1"/>
          <p:nvPr/>
        </p:nvSpPr>
        <p:spPr>
          <a:xfrm>
            <a:off x="509016" y="4417076"/>
            <a:ext cx="1828801" cy="3693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PSYCHOLOGICAL</a:t>
            </a:r>
            <a:endParaRPr lang="en-NZ" dirty="0"/>
          </a:p>
        </p:txBody>
      </p:sp>
      <p:sp>
        <p:nvSpPr>
          <p:cNvPr id="8" name="TextBox 7"/>
          <p:cNvSpPr txBox="1"/>
          <p:nvPr/>
        </p:nvSpPr>
        <p:spPr>
          <a:xfrm>
            <a:off x="307848" y="1796823"/>
            <a:ext cx="1828801" cy="3693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BIOLOGICAL</a:t>
            </a:r>
            <a:endParaRPr lang="en-NZ" dirty="0"/>
          </a:p>
        </p:txBody>
      </p:sp>
      <p:cxnSp>
        <p:nvCxnSpPr>
          <p:cNvPr id="10" name="Straight Arrow Connector 9"/>
          <p:cNvCxnSpPr/>
          <p:nvPr/>
        </p:nvCxnSpPr>
        <p:spPr>
          <a:xfrm>
            <a:off x="2136649" y="2166155"/>
            <a:ext cx="201168" cy="220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371499" y="1085054"/>
            <a:ext cx="115823" cy="332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9348217" y="3374660"/>
            <a:ext cx="248067" cy="399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847088" y="4289258"/>
            <a:ext cx="289561" cy="127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9538373" y="4972544"/>
            <a:ext cx="565747" cy="308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73734" y="3209068"/>
            <a:ext cx="1828801" cy="3693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EDUCATIONAL</a:t>
            </a:r>
            <a:endParaRPr lang="en-NZ" dirty="0"/>
          </a:p>
        </p:txBody>
      </p:sp>
      <p:cxnSp>
        <p:nvCxnSpPr>
          <p:cNvPr id="22" name="Straight Arrow Connector 21"/>
          <p:cNvCxnSpPr>
            <a:stCxn id="21" idx="3"/>
          </p:cNvCxnSpPr>
          <p:nvPr/>
        </p:nvCxnSpPr>
        <p:spPr>
          <a:xfrm>
            <a:off x="2002535" y="3393734"/>
            <a:ext cx="234698" cy="83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49E0F55-9642-6183-355A-76859892BC56}"/>
              </a:ext>
            </a:extLst>
          </p:cNvPr>
          <p:cNvSpPr txBox="1"/>
          <p:nvPr/>
        </p:nvSpPr>
        <p:spPr>
          <a:xfrm>
            <a:off x="9818050" y="1695388"/>
            <a:ext cx="1420192" cy="3693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spAutoFit/>
          </a:bodyPr>
          <a:lstStyle/>
          <a:p>
            <a:r>
              <a:rPr lang="en-US" dirty="0">
                <a:cs typeface="Calibri"/>
              </a:rPr>
              <a:t>RELATIONAL </a:t>
            </a:r>
          </a:p>
        </p:txBody>
      </p:sp>
      <p:cxnSp>
        <p:nvCxnSpPr>
          <p:cNvPr id="18" name="Straight Arrow Connector 17">
            <a:extLst>
              <a:ext uri="{FF2B5EF4-FFF2-40B4-BE49-F238E27FC236}">
                <a16:creationId xmlns:a16="http://schemas.microsoft.com/office/drawing/2014/main" id="{00955F48-68DD-8419-9A45-32D598AFCF60}"/>
              </a:ext>
            </a:extLst>
          </p:cNvPr>
          <p:cNvCxnSpPr>
            <a:cxnSpLocks/>
          </p:cNvCxnSpPr>
          <p:nvPr/>
        </p:nvCxnSpPr>
        <p:spPr>
          <a:xfrm flipH="1">
            <a:off x="9483168" y="1964104"/>
            <a:ext cx="303562" cy="332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BE41F9C-9C0C-C620-8815-3EFB7F072467}"/>
              </a:ext>
            </a:extLst>
          </p:cNvPr>
          <p:cNvSpPr txBox="1"/>
          <p:nvPr/>
        </p:nvSpPr>
        <p:spPr>
          <a:xfrm>
            <a:off x="5920493" y="658575"/>
            <a:ext cx="1467269" cy="3693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SPIRTUAL</a:t>
            </a:r>
            <a:endParaRPr lang="en-NZ" dirty="0"/>
          </a:p>
        </p:txBody>
      </p:sp>
      <p:cxnSp>
        <p:nvCxnSpPr>
          <p:cNvPr id="11" name="Straight Arrow Connector 10">
            <a:extLst>
              <a:ext uri="{FF2B5EF4-FFF2-40B4-BE49-F238E27FC236}">
                <a16:creationId xmlns:a16="http://schemas.microsoft.com/office/drawing/2014/main" id="{24AD9B9F-9FC4-20F0-CA68-AA5F45332939}"/>
              </a:ext>
            </a:extLst>
          </p:cNvPr>
          <p:cNvCxnSpPr/>
          <p:nvPr/>
        </p:nvCxnSpPr>
        <p:spPr>
          <a:xfrm flipH="1">
            <a:off x="8129015" y="1373207"/>
            <a:ext cx="115823" cy="332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024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600" b="1" dirty="0">
                <a:solidFill>
                  <a:schemeClr val="accent1">
                    <a:lumMod val="50000"/>
                  </a:schemeClr>
                </a:solidFill>
                <a:latin typeface="+mn-lt"/>
                <a:ea typeface="+mn-ea"/>
                <a:cs typeface="+mn-cs"/>
              </a:rPr>
              <a:t>Sexual Dysfunction </a:t>
            </a:r>
            <a:endParaRPr lang="en-NZ" sz="2600" b="1" dirty="0">
              <a:solidFill>
                <a:schemeClr val="accent1">
                  <a:lumMod val="50000"/>
                </a:schemeClr>
              </a:solidFill>
              <a:latin typeface="+mn-lt"/>
              <a:ea typeface="+mn-ea"/>
              <a:cs typeface="+mn-cs"/>
            </a:endParaRPr>
          </a:p>
        </p:txBody>
      </p:sp>
      <p:pic>
        <p:nvPicPr>
          <p:cNvPr id="4" name="Content Placeholder 3"/>
          <p:cNvPicPr>
            <a:picLocks noGrp="1" noChangeAspect="1"/>
          </p:cNvPicPr>
          <p:nvPr>
            <p:ph idx="1"/>
          </p:nvPr>
        </p:nvPicPr>
        <p:blipFill rotWithShape="1">
          <a:blip r:embed="rId3"/>
          <a:srcRect l="28439" t="27812" r="50211" b="33732"/>
          <a:stretch/>
        </p:blipFill>
        <p:spPr>
          <a:xfrm>
            <a:off x="192833" y="1245575"/>
            <a:ext cx="5113953" cy="5537598"/>
          </a:xfrm>
          <a:prstGeom prst="rect">
            <a:avLst/>
          </a:prstGeom>
        </p:spPr>
      </p:pic>
      <p:sp>
        <p:nvSpPr>
          <p:cNvPr id="7" name="Content Placeholder 2"/>
          <p:cNvSpPr txBox="1">
            <a:spLocks/>
          </p:cNvSpPr>
          <p:nvPr/>
        </p:nvSpPr>
        <p:spPr>
          <a:xfrm>
            <a:off x="5510131" y="1585233"/>
            <a:ext cx="702787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Common</a:t>
            </a:r>
          </a:p>
          <a:p>
            <a:r>
              <a:rPr lang="en-US" sz="2000" dirty="0"/>
              <a:t>Up to 40% of the general population</a:t>
            </a:r>
          </a:p>
          <a:p>
            <a:r>
              <a:rPr lang="en-US" sz="2000" dirty="0"/>
              <a:t>50 – 70% of people affected by depression</a:t>
            </a:r>
          </a:p>
          <a:p>
            <a:r>
              <a:rPr lang="en-US" sz="2000" dirty="0"/>
              <a:t>Up to 80% of people taking SSRI medication </a:t>
            </a:r>
          </a:p>
          <a:p>
            <a:endParaRPr lang="en-US" dirty="0"/>
          </a:p>
        </p:txBody>
      </p:sp>
    </p:spTree>
    <p:extLst>
      <p:ext uri="{BB962C8B-B14F-4D97-AF65-F5344CB8AC3E}">
        <p14:creationId xmlns:p14="http://schemas.microsoft.com/office/powerpoint/2010/main" val="4277680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3"/>
          <a:stretch>
            <a:fillRect/>
          </a:stretch>
        </p:blipFill>
        <p:spPr>
          <a:xfrm>
            <a:off x="776125" y="365125"/>
            <a:ext cx="10639750" cy="5969314"/>
          </a:xfrm>
          <a:prstGeom prst="rect">
            <a:avLst/>
          </a:prstGeom>
        </p:spPr>
      </p:pic>
    </p:spTree>
    <p:extLst>
      <p:ext uri="{BB962C8B-B14F-4D97-AF65-F5344CB8AC3E}">
        <p14:creationId xmlns:p14="http://schemas.microsoft.com/office/powerpoint/2010/main" val="3123224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p:txBody>
          <a:bodyPr>
            <a:normAutofit/>
          </a:bodyPr>
          <a:lstStyle/>
          <a:p>
            <a:r>
              <a:rPr lang="en-US" sz="2600" b="1" dirty="0">
                <a:solidFill>
                  <a:schemeClr val="accent1">
                    <a:lumMod val="50000"/>
                  </a:schemeClr>
                </a:solidFill>
                <a:latin typeface="+mn-lt"/>
                <a:ea typeface="+mn-ea"/>
                <a:cs typeface="+mn-cs"/>
              </a:rPr>
              <a:t>Sexual Dysfunction and Depression</a:t>
            </a:r>
            <a:endParaRPr lang="en-NZ" sz="2600" b="1" dirty="0">
              <a:solidFill>
                <a:schemeClr val="accent1">
                  <a:lumMod val="50000"/>
                </a:schemeClr>
              </a:solidFill>
              <a:latin typeface="+mn-lt"/>
              <a:ea typeface="+mn-ea"/>
              <a:cs typeface="+mn-cs"/>
            </a:endParaRPr>
          </a:p>
        </p:txBody>
      </p:sp>
      <p:sp>
        <p:nvSpPr>
          <p:cNvPr id="5" name="Content Placeholder 4"/>
          <p:cNvSpPr>
            <a:spLocks noGrp="1"/>
          </p:cNvSpPr>
          <p:nvPr>
            <p:ph idx="1"/>
          </p:nvPr>
        </p:nvSpPr>
        <p:spPr/>
        <p:txBody>
          <a:bodyPr/>
          <a:lstStyle/>
          <a:p>
            <a:r>
              <a:rPr lang="en-US" dirty="0"/>
              <a:t>The main type of sexual dysfunction that occurs with depression is </a:t>
            </a:r>
            <a:r>
              <a:rPr lang="en-US" dirty="0">
                <a:solidFill>
                  <a:schemeClr val="accent1">
                    <a:lumMod val="75000"/>
                  </a:schemeClr>
                </a:solidFill>
              </a:rPr>
              <a:t>low sex drive</a:t>
            </a:r>
            <a:r>
              <a:rPr lang="en-US" dirty="0"/>
              <a:t>, with disorders of arousal and orgasm or ejaculation occurring less commonly.</a:t>
            </a:r>
          </a:p>
          <a:p>
            <a:r>
              <a:rPr lang="en-US" dirty="0"/>
              <a:t>Adequate treatment of depression may improve sexual functioning in some patients.</a:t>
            </a:r>
          </a:p>
          <a:p>
            <a:r>
              <a:rPr lang="en-US" dirty="0"/>
              <a:t>Large variations in types of dysfunction and methodological approaches in clinical trials make it difficult to estimate the exact incidence, which is further complicated by the overlap between sexual dysfunction and depression. </a:t>
            </a:r>
          </a:p>
          <a:p>
            <a:r>
              <a:rPr lang="en-US" dirty="0"/>
              <a:t>Strong bidirectional relationship.</a:t>
            </a:r>
          </a:p>
          <a:p>
            <a:endParaRPr lang="en-NZ" dirty="0"/>
          </a:p>
        </p:txBody>
      </p:sp>
    </p:spTree>
    <p:extLst>
      <p:ext uri="{BB962C8B-B14F-4D97-AF65-F5344CB8AC3E}">
        <p14:creationId xmlns:p14="http://schemas.microsoft.com/office/powerpoint/2010/main" val="3344731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6077" t="18986" r="36945" b="48862"/>
          <a:stretch/>
        </p:blipFill>
        <p:spPr>
          <a:xfrm>
            <a:off x="704088" y="1920241"/>
            <a:ext cx="5848988" cy="1984248"/>
          </a:xfrm>
          <a:prstGeom prst="rect">
            <a:avLst/>
          </a:prstGeom>
        </p:spPr>
      </p:pic>
      <p:pic>
        <p:nvPicPr>
          <p:cNvPr id="5" name="Picture 4"/>
          <p:cNvPicPr>
            <a:picLocks noChangeAspect="1"/>
          </p:cNvPicPr>
          <p:nvPr/>
        </p:nvPicPr>
        <p:blipFill rotWithShape="1">
          <a:blip r:embed="rId4"/>
          <a:srcRect l="7734" t="63714" r="38266" b="23394"/>
          <a:stretch/>
        </p:blipFill>
        <p:spPr>
          <a:xfrm>
            <a:off x="838200" y="4800599"/>
            <a:ext cx="8641080" cy="1289305"/>
          </a:xfrm>
          <a:prstGeom prst="rect">
            <a:avLst/>
          </a:prstGeom>
        </p:spPr>
      </p:pic>
      <p:sp>
        <p:nvSpPr>
          <p:cNvPr id="6" name="Title 5"/>
          <p:cNvSpPr>
            <a:spLocks noGrp="1"/>
          </p:cNvSpPr>
          <p:nvPr>
            <p:ph type="title"/>
          </p:nvPr>
        </p:nvSpPr>
        <p:spPr/>
        <p:txBody>
          <a:bodyPr>
            <a:normAutofit/>
          </a:bodyPr>
          <a:lstStyle/>
          <a:p>
            <a:r>
              <a:rPr lang="en-US" sz="2600" b="1" dirty="0">
                <a:solidFill>
                  <a:schemeClr val="accent1">
                    <a:lumMod val="50000"/>
                  </a:schemeClr>
                </a:solidFill>
                <a:latin typeface="+mn-lt"/>
                <a:ea typeface="+mn-ea"/>
                <a:cs typeface="+mn-cs"/>
              </a:rPr>
              <a:t>Sexual Dysfunction and Depression</a:t>
            </a:r>
            <a:endParaRPr lang="en-NZ" sz="2600" b="1" dirty="0">
              <a:solidFill>
                <a:schemeClr val="accent1">
                  <a:lumMod val="50000"/>
                </a:schemeClr>
              </a:solidFill>
              <a:latin typeface="+mn-lt"/>
              <a:ea typeface="+mn-ea"/>
              <a:cs typeface="+mn-cs"/>
            </a:endParaRPr>
          </a:p>
        </p:txBody>
      </p:sp>
    </p:spTree>
    <p:extLst>
      <p:ext uri="{BB962C8B-B14F-4D97-AF65-F5344CB8AC3E}">
        <p14:creationId xmlns:p14="http://schemas.microsoft.com/office/powerpoint/2010/main" val="1370603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1617</TotalTime>
  <Words>1789</Words>
  <Application>Microsoft Office PowerPoint</Application>
  <PresentationFormat>Widescreen</PresentationFormat>
  <Paragraphs>148</Paragraphs>
  <Slides>26</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Open Sans</vt:lpstr>
      <vt:lpstr>Verdana</vt:lpstr>
      <vt:lpstr>Wingdings</vt:lpstr>
      <vt:lpstr>Office Theme</vt:lpstr>
      <vt:lpstr>Sexual Dysfunction and Antidepressants</vt:lpstr>
      <vt:lpstr>PowerPoint Presentation</vt:lpstr>
      <vt:lpstr>A Declaration on Sexual Pleasure was issued by the World Association for Sexual Health (WAS) on September 11, 2021 at the General Assembly of the 26th World Congress of Sexual Health </vt:lpstr>
      <vt:lpstr>Small nod towards a complex stigma  </vt:lpstr>
      <vt:lpstr>Sexual Response Cycle +</vt:lpstr>
      <vt:lpstr>Sexual Dysfunction </vt:lpstr>
      <vt:lpstr>PowerPoint Presentation</vt:lpstr>
      <vt:lpstr>Sexual Dysfunction and Depression</vt:lpstr>
      <vt:lpstr>Sexual Dysfunction and Depression</vt:lpstr>
      <vt:lpstr>Antidepressants and Sexual Dysfunction</vt:lpstr>
      <vt:lpstr>Antidepressant related sexual dysfunction – Mechanism </vt:lpstr>
      <vt:lpstr>Antidepressant related sexual dysfunction – Mechanism </vt:lpstr>
      <vt:lpstr>Antidepressant related sexual dysfunction – Mechanism </vt:lpstr>
      <vt:lpstr>PowerPoint Presentation</vt:lpstr>
      <vt:lpstr>PowerPoint Presentation</vt:lpstr>
      <vt:lpstr>Assessment </vt:lpstr>
      <vt:lpstr>Assessment  CSFQ</vt:lpstr>
      <vt:lpstr>PowerPoint Presentation</vt:lpstr>
      <vt:lpstr>Comparing Antidepressants </vt:lpstr>
      <vt:lpstr>PowerPoint Presentation</vt:lpstr>
      <vt:lpstr>Management options/considerations </vt:lpstr>
      <vt:lpstr>PowerPoint Presentation</vt:lpstr>
      <vt:lpstr>PowerPoint Presentation</vt:lpstr>
      <vt:lpstr>A note on PSSD</vt:lpstr>
      <vt:lpstr>Summary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Rochelle Bradley</dc:creator>
  <cp:lastModifiedBy>Linda McLay</cp:lastModifiedBy>
  <cp:revision>1510</cp:revision>
  <dcterms:created xsi:type="dcterms:W3CDTF">2022-05-04T00:42:02Z</dcterms:created>
  <dcterms:modified xsi:type="dcterms:W3CDTF">2023-09-06T22:59:15Z</dcterms:modified>
</cp:coreProperties>
</file>