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5"/>
  </p:notesMasterIdLst>
  <p:sldIdLst>
    <p:sldId id="256" r:id="rId2"/>
    <p:sldId id="257" r:id="rId3"/>
    <p:sldId id="272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5" r:id="rId29"/>
    <p:sldId id="283" r:id="rId30"/>
    <p:sldId id="284" r:id="rId31"/>
    <p:sldId id="286" r:id="rId32"/>
    <p:sldId id="287" r:id="rId33"/>
    <p:sldId id="288" r:id="rId34"/>
    <p:sldId id="289" r:id="rId35"/>
    <p:sldId id="311" r:id="rId36"/>
    <p:sldId id="290" r:id="rId37"/>
    <p:sldId id="291" r:id="rId38"/>
    <p:sldId id="292" r:id="rId39"/>
    <p:sldId id="293" r:id="rId40"/>
    <p:sldId id="294" r:id="rId41"/>
    <p:sldId id="312" r:id="rId42"/>
    <p:sldId id="295" r:id="rId43"/>
    <p:sldId id="296" r:id="rId44"/>
    <p:sldId id="297" r:id="rId45"/>
    <p:sldId id="299" r:id="rId46"/>
    <p:sldId id="300" r:id="rId47"/>
    <p:sldId id="301" r:id="rId48"/>
    <p:sldId id="302" r:id="rId49"/>
    <p:sldId id="307" r:id="rId50"/>
    <p:sldId id="303" r:id="rId51"/>
    <p:sldId id="304" r:id="rId52"/>
    <p:sldId id="305" r:id="rId53"/>
    <p:sldId id="306" r:id="rId54"/>
    <p:sldId id="308" r:id="rId55"/>
    <p:sldId id="309" r:id="rId56"/>
    <p:sldId id="310" r:id="rId57"/>
    <p:sldId id="314" r:id="rId58"/>
    <p:sldId id="313" r:id="rId59"/>
    <p:sldId id="316" r:id="rId60"/>
    <p:sldId id="317" r:id="rId61"/>
    <p:sldId id="315" r:id="rId62"/>
    <p:sldId id="318" r:id="rId63"/>
    <p:sldId id="319" r:id="rId6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8" autoAdjust="0"/>
    <p:restoredTop sz="85829" autoAdjust="0"/>
  </p:normalViewPr>
  <p:slideViewPr>
    <p:cSldViewPr snapToGrid="0">
      <p:cViewPr varScale="1">
        <p:scale>
          <a:sx n="57" d="100"/>
          <a:sy n="57" d="100"/>
        </p:scale>
        <p:origin x="8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5A549-6C92-43DB-8073-851705479551}" type="datetimeFigureOut">
              <a:rPr lang="en-NZ" smtClean="0"/>
              <a:t>07/09/2023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825C6-8FF9-40B6-B0E9-CDCE77ECE82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97182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 err="1">
                <a:solidFill>
                  <a:srgbClr val="E8EAED"/>
                </a:solidFill>
                <a:effectLst/>
                <a:latin typeface="Google Sans"/>
              </a:rPr>
              <a:t>Autogynephilia</a:t>
            </a:r>
            <a:r>
              <a:rPr lang="en-GB" b="0" i="0" dirty="0">
                <a:solidFill>
                  <a:srgbClr val="E8EAED"/>
                </a:solidFill>
                <a:effectLst/>
                <a:latin typeface="Google Sans"/>
              </a:rPr>
              <a:t> is defined as </a:t>
            </a:r>
            <a:r>
              <a:rPr lang="en-GB" b="0" i="0" dirty="0">
                <a:solidFill>
                  <a:srgbClr val="E2EEFF"/>
                </a:solidFill>
                <a:effectLst/>
                <a:latin typeface="Google Sans"/>
              </a:rPr>
              <a:t>a male's propensity to be sexually aroused by the thought of himself as a female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825C6-8FF9-40B6-B0E9-CDCE77ECE82D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23489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You are safe when talking to the patient without other people in the room. In which case, you are addressing them by their name or in first or second person.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825C6-8FF9-40B6-B0E9-CDCE77ECE82D}" type="slidenum">
              <a:rPr lang="en-NZ" smtClean="0"/>
              <a:t>46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65173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825C6-8FF9-40B6-B0E9-CDCE77ECE82D}" type="slidenum">
              <a:rPr lang="en-NZ" smtClean="0"/>
              <a:t>47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04820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825C6-8FF9-40B6-B0E9-CDCE77ECE82D}" type="slidenum">
              <a:rPr lang="en-NZ" smtClean="0"/>
              <a:t>51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32561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825C6-8FF9-40B6-B0E9-CDCE77ECE82D}" type="slidenum">
              <a:rPr lang="en-NZ" smtClean="0"/>
              <a:t>60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98506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Kallitsounaki</a:t>
            </a:r>
            <a:r>
              <a:rPr lang="en-N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NZ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Aimilia</a:t>
            </a:r>
            <a:r>
              <a:rPr lang="en-N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and David M. Williams. "Autism spectrum disorder and gender dysphoria/incongruence. A systematic literature review and meta-analysis." </a:t>
            </a:r>
            <a:r>
              <a:rPr lang="en-NZ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Journal of Autism and Developmental Disorders</a:t>
            </a:r>
            <a:r>
              <a:rPr lang="en-N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(2022): 1-15.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825C6-8FF9-40B6-B0E9-CDCE77ECE82D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63180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825C6-8FF9-40B6-B0E9-CDCE77ECE82D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37999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825C6-8FF9-40B6-B0E9-CDCE77ECE82D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16369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825C6-8FF9-40B6-B0E9-CDCE77ECE82D}" type="slidenum">
              <a:rPr lang="en-NZ" smtClean="0"/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20406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825C6-8FF9-40B6-B0E9-CDCE77ECE82D}" type="slidenum">
              <a:rPr lang="en-NZ" smtClean="0"/>
              <a:t>19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72359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825C6-8FF9-40B6-B0E9-CDCE77ECE82D}" type="slidenum">
              <a:rPr lang="en-NZ" smtClean="0"/>
              <a:t>20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28368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825C6-8FF9-40B6-B0E9-CDCE77ECE82D}" type="slidenum">
              <a:rPr lang="en-NZ" smtClean="0"/>
              <a:t>29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9702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825C6-8FF9-40B6-B0E9-CDCE77ECE82D}" type="slidenum">
              <a:rPr lang="en-NZ" smtClean="0"/>
              <a:t>39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75647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1DA9-6A5E-4070-BCD3-5BDC1FC63A19}" type="datetimeFigureOut">
              <a:rPr lang="en-NZ" smtClean="0"/>
              <a:t>07/09/2023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89808EF2-6C1C-40C1-A537-9D0C9300039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06255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1DA9-6A5E-4070-BCD3-5BDC1FC63A19}" type="datetimeFigureOut">
              <a:rPr lang="en-NZ" smtClean="0"/>
              <a:t>07/09/2023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89808EF2-6C1C-40C1-A537-9D0C9300039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30225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1DA9-6A5E-4070-BCD3-5BDC1FC63A19}" type="datetimeFigureOut">
              <a:rPr lang="en-NZ" smtClean="0"/>
              <a:t>07/09/2023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89808EF2-6C1C-40C1-A537-9D0C9300039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14929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1DA9-6A5E-4070-BCD3-5BDC1FC63A19}" type="datetimeFigureOut">
              <a:rPr lang="en-NZ" smtClean="0"/>
              <a:t>07/09/2023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9808EF2-6C1C-40C1-A537-9D0C93000393}" type="slidenum">
              <a:rPr lang="en-NZ" smtClean="0"/>
              <a:t>‹#›</a:t>
            </a:fld>
            <a:endParaRPr lang="en-NZ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3508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1DA9-6A5E-4070-BCD3-5BDC1FC63A19}" type="datetimeFigureOut">
              <a:rPr lang="en-NZ" smtClean="0"/>
              <a:t>07/09/2023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9808EF2-6C1C-40C1-A537-9D0C9300039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0484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1DA9-6A5E-4070-BCD3-5BDC1FC63A19}" type="datetimeFigureOut">
              <a:rPr lang="en-NZ" smtClean="0"/>
              <a:t>07/09/2023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8EF2-6C1C-40C1-A537-9D0C9300039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90725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1DA9-6A5E-4070-BCD3-5BDC1FC63A19}" type="datetimeFigureOut">
              <a:rPr lang="en-NZ" smtClean="0"/>
              <a:t>07/09/2023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8EF2-6C1C-40C1-A537-9D0C9300039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27763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1DA9-6A5E-4070-BCD3-5BDC1FC63A19}" type="datetimeFigureOut">
              <a:rPr lang="en-NZ" smtClean="0"/>
              <a:t>07/09/2023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8EF2-6C1C-40C1-A537-9D0C9300039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39106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2C5D1DA9-6A5E-4070-BCD3-5BDC1FC63A19}" type="datetimeFigureOut">
              <a:rPr lang="en-NZ" smtClean="0"/>
              <a:t>07/09/2023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89808EF2-6C1C-40C1-A537-9D0C9300039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06922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1DA9-6A5E-4070-BCD3-5BDC1FC63A19}" type="datetimeFigureOut">
              <a:rPr lang="en-NZ" smtClean="0"/>
              <a:t>07/09/2023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8EF2-6C1C-40C1-A537-9D0C9300039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97604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1DA9-6A5E-4070-BCD3-5BDC1FC63A19}" type="datetimeFigureOut">
              <a:rPr lang="en-NZ" smtClean="0"/>
              <a:t>07/09/2023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89808EF2-6C1C-40C1-A537-9D0C9300039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21335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1DA9-6A5E-4070-BCD3-5BDC1FC63A19}" type="datetimeFigureOut">
              <a:rPr lang="en-NZ" smtClean="0"/>
              <a:t>07/09/2023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8EF2-6C1C-40C1-A537-9D0C9300039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24291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1DA9-6A5E-4070-BCD3-5BDC1FC63A19}" type="datetimeFigureOut">
              <a:rPr lang="en-NZ" smtClean="0"/>
              <a:t>07/09/2023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8EF2-6C1C-40C1-A537-9D0C9300039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07365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1DA9-6A5E-4070-BCD3-5BDC1FC63A19}" type="datetimeFigureOut">
              <a:rPr lang="en-NZ" smtClean="0"/>
              <a:t>07/09/2023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8EF2-6C1C-40C1-A537-9D0C9300039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20018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1DA9-6A5E-4070-BCD3-5BDC1FC63A19}" type="datetimeFigureOut">
              <a:rPr lang="en-NZ" smtClean="0"/>
              <a:t>07/09/2023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8EF2-6C1C-40C1-A537-9D0C9300039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20708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1DA9-6A5E-4070-BCD3-5BDC1FC63A19}" type="datetimeFigureOut">
              <a:rPr lang="en-NZ" smtClean="0"/>
              <a:t>07/09/2023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8EF2-6C1C-40C1-A537-9D0C9300039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92130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1DA9-6A5E-4070-BCD3-5BDC1FC63A19}" type="datetimeFigureOut">
              <a:rPr lang="en-NZ" smtClean="0"/>
              <a:t>07/09/2023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8EF2-6C1C-40C1-A537-9D0C9300039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33877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D1DA9-6A5E-4070-BCD3-5BDC1FC63A19}" type="datetimeFigureOut">
              <a:rPr lang="en-NZ" smtClean="0"/>
              <a:t>07/09/2023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08EF2-6C1C-40C1-A537-9D0C9300039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978108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93434-672E-2F84-373C-E38E4EB372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/>
              <a:t>Transgender support 102 (for non-therapists)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B4B9C9-3CD2-FDF5-0D44-1BA29E38E5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/>
              <a:t>Samantha Chow 2023</a:t>
            </a:r>
          </a:p>
        </p:txBody>
      </p:sp>
    </p:spTree>
    <p:extLst>
      <p:ext uri="{BB962C8B-B14F-4D97-AF65-F5344CB8AC3E}">
        <p14:creationId xmlns:p14="http://schemas.microsoft.com/office/powerpoint/2010/main" val="2934265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7EA87-05AA-0679-BD79-4A154ADAC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Do we have a clue?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F9550-9B00-09E7-F493-1B8C0FBC0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/>
              <a:t>Largest twin study so far</a:t>
            </a:r>
          </a:p>
          <a:p>
            <a:r>
              <a:rPr lang="en-NZ" dirty="0"/>
              <a:t>N = 67 pair of twins</a:t>
            </a:r>
          </a:p>
          <a:p>
            <a:r>
              <a:rPr lang="en-NZ" dirty="0"/>
              <a:t>0% monozygotic twins has GD together</a:t>
            </a:r>
          </a:p>
          <a:p>
            <a:r>
              <a:rPr lang="en-NZ" dirty="0"/>
              <a:t>37% dizygotic twins developed GD together</a:t>
            </a:r>
          </a:p>
          <a:p>
            <a:r>
              <a:rPr lang="en-NZ" dirty="0"/>
              <a:t>Therefore genes play a lesser role</a:t>
            </a:r>
          </a:p>
          <a:p>
            <a:r>
              <a:rPr lang="en-NZ" b="1" u="sng" dirty="0"/>
              <a:t>Intrauterine conditions </a:t>
            </a:r>
            <a:r>
              <a:rPr lang="en-NZ" dirty="0"/>
              <a:t>play a significant role</a:t>
            </a:r>
          </a:p>
          <a:p>
            <a:endParaRPr lang="en-N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DAACDB-2AF2-155F-AFF4-060C2CC31D42}"/>
              </a:ext>
            </a:extLst>
          </p:cNvPr>
          <p:cNvSpPr txBox="1"/>
          <p:nvPr/>
        </p:nvSpPr>
        <p:spPr>
          <a:xfrm>
            <a:off x="187215" y="6300396"/>
            <a:ext cx="116290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0" i="0" dirty="0">
                <a:effectLst/>
                <a:latin typeface="Arial" panose="020B0604020202020204" pitchFamily="34" charset="0"/>
              </a:rPr>
              <a:t>1. </a:t>
            </a:r>
            <a:r>
              <a:rPr lang="en-GB" sz="1200" b="0" i="0" dirty="0" err="1">
                <a:effectLst/>
                <a:latin typeface="Arial" panose="020B0604020202020204" pitchFamily="34" charset="0"/>
              </a:rPr>
              <a:t>Karamanis</a:t>
            </a:r>
            <a:r>
              <a:rPr lang="en-GB" sz="1200" b="0" i="0" dirty="0">
                <a:effectLst/>
                <a:latin typeface="Arial" panose="020B0604020202020204" pitchFamily="34" charset="0"/>
              </a:rPr>
              <a:t>, Georgios, et al. "Gender dysphoria in twins: a register-based population study." </a:t>
            </a:r>
            <a:r>
              <a:rPr lang="en-GB" sz="1200" b="0" i="1" dirty="0">
                <a:effectLst/>
                <a:latin typeface="Arial" panose="020B0604020202020204" pitchFamily="34" charset="0"/>
              </a:rPr>
              <a:t>Scientific Reports</a:t>
            </a:r>
            <a:r>
              <a:rPr lang="en-GB" sz="1200" b="0" i="0" dirty="0">
                <a:effectLst/>
                <a:latin typeface="Arial" panose="020B0604020202020204" pitchFamily="34" charset="0"/>
              </a:rPr>
              <a:t> 12.1 (2022): 13439.</a:t>
            </a:r>
            <a:endParaRPr lang="en-NZ" sz="1200" dirty="0"/>
          </a:p>
        </p:txBody>
      </p:sp>
    </p:spTree>
    <p:extLst>
      <p:ext uri="{BB962C8B-B14F-4D97-AF65-F5344CB8AC3E}">
        <p14:creationId xmlns:p14="http://schemas.microsoft.com/office/powerpoint/2010/main" val="384774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0C490-D8AC-B946-C3FA-DEF67D5D3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Intrauterine factors and ASD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7FBEC-927C-6432-C707-325C2129B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Intrauterine hormonal imbalance is a significant risk for ASD</a:t>
            </a:r>
          </a:p>
          <a:p>
            <a:r>
              <a:rPr lang="en-NZ" dirty="0"/>
              <a:t>Exposure to marijuana, herbicide, and certain metals during pregnancy</a:t>
            </a:r>
          </a:p>
          <a:p>
            <a:r>
              <a:rPr lang="en-NZ" dirty="0"/>
              <a:t>Maternal depression </a:t>
            </a:r>
          </a:p>
          <a:p>
            <a:r>
              <a:rPr lang="en-NZ" dirty="0"/>
              <a:t>Maternal infection </a:t>
            </a:r>
          </a:p>
          <a:p>
            <a:r>
              <a:rPr lang="en-NZ" dirty="0"/>
              <a:t>Maternal diabetes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09F702-A3EE-D782-1637-4CC5650B3DA8}"/>
              </a:ext>
            </a:extLst>
          </p:cNvPr>
          <p:cNvSpPr txBox="1"/>
          <p:nvPr/>
        </p:nvSpPr>
        <p:spPr>
          <a:xfrm>
            <a:off x="336988" y="6438896"/>
            <a:ext cx="111560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0" i="0" dirty="0">
                <a:effectLst/>
                <a:latin typeface="Arial" panose="020B0604020202020204" pitchFamily="34" charset="0"/>
              </a:rPr>
              <a:t>Lu, </a:t>
            </a:r>
            <a:r>
              <a:rPr lang="en-GB" sz="1200" b="0" i="0" dirty="0" err="1">
                <a:effectLst/>
                <a:latin typeface="Arial" panose="020B0604020202020204" pitchFamily="34" charset="0"/>
              </a:rPr>
              <a:t>Jianping</a:t>
            </a:r>
            <a:r>
              <a:rPr lang="en-GB" sz="1200" b="0" i="0" dirty="0">
                <a:effectLst/>
                <a:latin typeface="Arial" panose="020B0604020202020204" pitchFamily="34" charset="0"/>
              </a:rPr>
              <a:t>, et al. "Rethinking autism: The impact of maternal risk factors on autism development." </a:t>
            </a:r>
            <a:r>
              <a:rPr lang="en-GB" sz="1200" b="0" i="1" dirty="0">
                <a:effectLst/>
                <a:latin typeface="Arial" panose="020B0604020202020204" pitchFamily="34" charset="0"/>
              </a:rPr>
              <a:t>American Journal of Translational Research</a:t>
            </a:r>
            <a:r>
              <a:rPr lang="en-GB" sz="1200" b="0" i="0" dirty="0">
                <a:effectLst/>
                <a:latin typeface="Arial" panose="020B0604020202020204" pitchFamily="34" charset="0"/>
              </a:rPr>
              <a:t> 14.2 (2022): 1136.</a:t>
            </a:r>
            <a:endParaRPr lang="en-NZ" sz="1200" dirty="0"/>
          </a:p>
        </p:txBody>
      </p:sp>
    </p:spTree>
    <p:extLst>
      <p:ext uri="{BB962C8B-B14F-4D97-AF65-F5344CB8AC3E}">
        <p14:creationId xmlns:p14="http://schemas.microsoft.com/office/powerpoint/2010/main" val="280127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0C675-B80D-3235-25B2-45CEAC0FF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Other factors?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C039E-DDD6-69A6-355B-A73347128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/>
              <a:t>Epigenetics?</a:t>
            </a:r>
          </a:p>
          <a:p>
            <a:endParaRPr lang="en-NZ" dirty="0"/>
          </a:p>
          <a:p>
            <a:r>
              <a:rPr lang="en-NZ" dirty="0"/>
              <a:t>Environmental?</a:t>
            </a:r>
          </a:p>
          <a:p>
            <a:endParaRPr lang="en-NZ" dirty="0"/>
          </a:p>
          <a:p>
            <a:r>
              <a:rPr lang="en-NZ" dirty="0"/>
              <a:t>Sociological?</a:t>
            </a:r>
          </a:p>
          <a:p>
            <a:endParaRPr lang="en-NZ" dirty="0"/>
          </a:p>
          <a:p>
            <a:r>
              <a:rPr lang="en-NZ" dirty="0"/>
              <a:t>Is this a culture-bound condition?? (sharp rise in Western countries)</a:t>
            </a:r>
          </a:p>
          <a:p>
            <a:endParaRPr lang="en-NZ" dirty="0"/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430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A3F74-C314-4D27-AE76-55864AA56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Elephant in the 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0802F-5F9B-095A-D9A1-D907063D8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Most people with GD don’t have ASD</a:t>
            </a:r>
          </a:p>
          <a:p>
            <a:r>
              <a:rPr lang="en-NZ" dirty="0"/>
              <a:t>Only roughly 5 – 10% of individuals with GD has ASD</a:t>
            </a:r>
          </a:p>
          <a:p>
            <a:endParaRPr lang="en-NZ" dirty="0"/>
          </a:p>
          <a:p>
            <a:r>
              <a:rPr lang="en-NZ" dirty="0"/>
              <a:t>Is this even a pathology?</a:t>
            </a:r>
          </a:p>
          <a:p>
            <a:endParaRPr lang="en-N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C28946-2C6C-09E7-3C65-3F326F0ACC60}"/>
              </a:ext>
            </a:extLst>
          </p:cNvPr>
          <p:cNvSpPr txBox="1"/>
          <p:nvPr/>
        </p:nvSpPr>
        <p:spPr>
          <a:xfrm>
            <a:off x="368518" y="6208063"/>
            <a:ext cx="113373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1200" b="0" i="0" dirty="0" err="1">
                <a:effectLst/>
                <a:latin typeface="Arial" panose="020B0604020202020204" pitchFamily="34" charset="0"/>
              </a:rPr>
              <a:t>Kallitsounaki</a:t>
            </a:r>
            <a:r>
              <a:rPr lang="en-NZ" sz="1200" b="0" i="0" dirty="0">
                <a:effectLst/>
                <a:latin typeface="Arial" panose="020B0604020202020204" pitchFamily="34" charset="0"/>
              </a:rPr>
              <a:t>, </a:t>
            </a:r>
            <a:r>
              <a:rPr lang="en-NZ" sz="1200" b="0" i="0" dirty="0" err="1">
                <a:effectLst/>
                <a:latin typeface="Arial" panose="020B0604020202020204" pitchFamily="34" charset="0"/>
              </a:rPr>
              <a:t>Aimilia</a:t>
            </a:r>
            <a:r>
              <a:rPr lang="en-NZ" sz="1200" b="0" i="0" dirty="0">
                <a:effectLst/>
                <a:latin typeface="Arial" panose="020B0604020202020204" pitchFamily="34" charset="0"/>
              </a:rPr>
              <a:t>, and David M. Williams. "Autism spectrum disorder and gender dysphoria/incongruence. A systematic literature review and meta-analysis." </a:t>
            </a:r>
            <a:r>
              <a:rPr lang="en-NZ" sz="1200" b="0" i="1" dirty="0">
                <a:effectLst/>
                <a:latin typeface="Arial" panose="020B0604020202020204" pitchFamily="34" charset="0"/>
              </a:rPr>
              <a:t>Journal of Autism and Developmental Disorders</a:t>
            </a:r>
            <a:r>
              <a:rPr lang="en-NZ" sz="1200" b="0" i="0" dirty="0">
                <a:effectLst/>
                <a:latin typeface="Arial" panose="020B0604020202020204" pitchFamily="34" charset="0"/>
              </a:rPr>
              <a:t> (2022): 1-15.</a:t>
            </a:r>
            <a:endParaRPr lang="en-NZ" sz="1200" dirty="0"/>
          </a:p>
        </p:txBody>
      </p:sp>
    </p:spTree>
    <p:extLst>
      <p:ext uri="{BB962C8B-B14F-4D97-AF65-F5344CB8AC3E}">
        <p14:creationId xmlns:p14="http://schemas.microsoft.com/office/powerpoint/2010/main" val="238768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BDB16-B184-699A-B551-EA1D1DC4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Comorbidities (other than ASD)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34D56-8AE6-E3DC-1B8F-8FF207619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/>
              <a:t>Anxiety</a:t>
            </a:r>
          </a:p>
          <a:p>
            <a:r>
              <a:rPr lang="en-NZ" dirty="0"/>
              <a:t>Depression</a:t>
            </a:r>
          </a:p>
          <a:p>
            <a:r>
              <a:rPr lang="en-NZ" dirty="0"/>
              <a:t>Social phobia</a:t>
            </a:r>
          </a:p>
          <a:p>
            <a:r>
              <a:rPr lang="en-NZ" dirty="0"/>
              <a:t>Alcohol and drugs</a:t>
            </a:r>
          </a:p>
          <a:p>
            <a:r>
              <a:rPr lang="en-NZ" dirty="0"/>
              <a:t>Personality disorders</a:t>
            </a:r>
          </a:p>
          <a:p>
            <a:r>
              <a:rPr lang="en-NZ" dirty="0"/>
              <a:t>PTSD</a:t>
            </a:r>
          </a:p>
          <a:p>
            <a:r>
              <a:rPr lang="en-NZ" dirty="0"/>
              <a:t>Dissociative identity</a:t>
            </a:r>
          </a:p>
          <a:p>
            <a:r>
              <a:rPr lang="en-NZ" dirty="0"/>
              <a:t>You name it, we got 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FD7CA3-141C-275A-717F-DBA912650DB8}"/>
              </a:ext>
            </a:extLst>
          </p:cNvPr>
          <p:cNvSpPr txBox="1"/>
          <p:nvPr/>
        </p:nvSpPr>
        <p:spPr>
          <a:xfrm>
            <a:off x="297573" y="6402999"/>
            <a:ext cx="113294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1200" b="0" i="0" dirty="0">
                <a:effectLst/>
                <a:latin typeface="Arial" panose="020B0604020202020204" pitchFamily="34" charset="0"/>
              </a:rPr>
              <a:t>Zucker, Kenneth J., Anne A. Lawrence, and </a:t>
            </a:r>
            <a:r>
              <a:rPr lang="en-NZ" sz="1200" b="0" i="0" dirty="0" err="1">
                <a:effectLst/>
                <a:latin typeface="Arial" panose="020B0604020202020204" pitchFamily="34" charset="0"/>
              </a:rPr>
              <a:t>Baudewijntje</a:t>
            </a:r>
            <a:r>
              <a:rPr lang="en-NZ" sz="1200" b="0" i="0" dirty="0">
                <a:effectLst/>
                <a:latin typeface="Arial" panose="020B0604020202020204" pitchFamily="34" charset="0"/>
              </a:rPr>
              <a:t> PC </a:t>
            </a:r>
            <a:r>
              <a:rPr lang="en-NZ" sz="1200" b="0" i="0" dirty="0" err="1">
                <a:effectLst/>
                <a:latin typeface="Arial" panose="020B0604020202020204" pitchFamily="34" charset="0"/>
              </a:rPr>
              <a:t>Kreukels</a:t>
            </a:r>
            <a:r>
              <a:rPr lang="en-NZ" sz="1200" b="0" i="0" dirty="0">
                <a:effectLst/>
                <a:latin typeface="Arial" panose="020B0604020202020204" pitchFamily="34" charset="0"/>
              </a:rPr>
              <a:t>. "Gender dysphoria in adults." </a:t>
            </a:r>
            <a:r>
              <a:rPr lang="en-NZ" sz="1200" b="0" i="1" dirty="0">
                <a:effectLst/>
                <a:latin typeface="Arial" panose="020B0604020202020204" pitchFamily="34" charset="0"/>
              </a:rPr>
              <a:t>Annual Review of Clinical Psychology</a:t>
            </a:r>
            <a:r>
              <a:rPr lang="en-NZ" sz="1200" b="0" i="0" dirty="0">
                <a:effectLst/>
                <a:latin typeface="Arial" panose="020B0604020202020204" pitchFamily="34" charset="0"/>
              </a:rPr>
              <a:t> 12 (2016): 217-247.</a:t>
            </a:r>
            <a:endParaRPr lang="en-NZ" sz="1200" dirty="0"/>
          </a:p>
        </p:txBody>
      </p:sp>
    </p:spTree>
    <p:extLst>
      <p:ext uri="{BB962C8B-B14F-4D97-AF65-F5344CB8AC3E}">
        <p14:creationId xmlns:p14="http://schemas.microsoft.com/office/powerpoint/2010/main" val="428643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953D1-2650-D574-62DA-8E3F40533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Is it the GD? Or the stigma?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F690E-919D-98F8-F8D4-A5DD51B57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Probably both</a:t>
            </a:r>
          </a:p>
          <a:p>
            <a:endParaRPr lang="en-NZ" dirty="0"/>
          </a:p>
          <a:p>
            <a:r>
              <a:rPr lang="en-NZ" dirty="0"/>
              <a:t>Individual impact is unclear</a:t>
            </a:r>
          </a:p>
          <a:p>
            <a:endParaRPr lang="en-NZ" dirty="0"/>
          </a:p>
          <a:p>
            <a:r>
              <a:rPr lang="en-NZ" dirty="0"/>
              <a:t>No studies</a:t>
            </a:r>
          </a:p>
        </p:txBody>
      </p:sp>
    </p:spTree>
    <p:extLst>
      <p:ext uri="{BB962C8B-B14F-4D97-AF65-F5344CB8AC3E}">
        <p14:creationId xmlns:p14="http://schemas.microsoft.com/office/powerpoint/2010/main" val="956820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5D175-F7CB-B776-45BB-DE24CFE4F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Bio-psycho-social aspects of GD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EC52C-9D48-E0E4-8005-6C3FC4D7A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31899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05A9BAA-B344-45D2-838C-73856C4B1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390434AA-4632-440E-9AE7-411396A7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462FD1E-E713-4FD4-8746-671C94672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2EECF61-BF80-9786-9E87-4641961BF8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44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8A4CDE5-C7BC-41E1-8A4A-79E024CC0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6A37F3-3AA2-5C0C-2358-2C212C3D2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>
            <a:normAutofit/>
          </a:bodyPr>
          <a:lstStyle/>
          <a:p>
            <a:r>
              <a:rPr lang="en-NZ" sz="3200"/>
              <a:t>The ‘male’ vs ‘female’ brain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25C7952-5703-489E-8DBD-F2EFAC8EE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F481F-8789-AF40-0269-634412DF7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3581635" cy="3599316"/>
          </a:xfrm>
        </p:spPr>
        <p:txBody>
          <a:bodyPr>
            <a:normAutofit/>
          </a:bodyPr>
          <a:lstStyle/>
          <a:p>
            <a:r>
              <a:rPr lang="en-NZ" sz="1600" dirty="0"/>
              <a:t>Deals in averages, not absolutes</a:t>
            </a:r>
          </a:p>
          <a:p>
            <a:endParaRPr lang="en-NZ" sz="1600" dirty="0"/>
          </a:p>
        </p:txBody>
      </p:sp>
    </p:spTree>
    <p:extLst>
      <p:ext uri="{BB962C8B-B14F-4D97-AF65-F5344CB8AC3E}">
        <p14:creationId xmlns:p14="http://schemas.microsoft.com/office/powerpoint/2010/main" val="3280343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FA5AF-D6AE-F9A2-FDB3-10A7FF812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transgender brain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5510D-48E3-781A-283B-A0B90E1DE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Transwoman have brains morphology similar to ciswoman </a:t>
            </a:r>
          </a:p>
          <a:p>
            <a:endParaRPr lang="en-NZ" dirty="0"/>
          </a:p>
          <a:p>
            <a:r>
              <a:rPr lang="en-NZ" dirty="0"/>
              <a:t>Performance in cognitive tasks more congruent with gender identity (as opposed to gender assigned at birth)</a:t>
            </a:r>
          </a:p>
          <a:p>
            <a:endParaRPr lang="en-NZ" dirty="0"/>
          </a:p>
          <a:p>
            <a:r>
              <a:rPr lang="en-NZ" dirty="0"/>
              <a:t>Functional imaging shows activation patterns more representative of their gender identity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3FEEE1-AA1D-500B-2FB1-845D6A6B6DF0}"/>
              </a:ext>
            </a:extLst>
          </p:cNvPr>
          <p:cNvSpPr txBox="1"/>
          <p:nvPr/>
        </p:nvSpPr>
        <p:spPr>
          <a:xfrm>
            <a:off x="330565" y="6361331"/>
            <a:ext cx="108461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0" i="0" dirty="0">
                <a:effectLst/>
                <a:latin typeface="Arial" panose="020B0604020202020204" pitchFamily="34" charset="0"/>
              </a:rPr>
              <a:t>Nguyen, Hillary B., et al. "What has sex got to do with it? The role of hormones in the transgender brain." </a:t>
            </a:r>
            <a:r>
              <a:rPr lang="en-GB" sz="1200" b="0" i="1" dirty="0">
                <a:effectLst/>
                <a:latin typeface="Arial" panose="020B0604020202020204" pitchFamily="34" charset="0"/>
              </a:rPr>
              <a:t>Neuropsychopharmacology</a:t>
            </a:r>
            <a:r>
              <a:rPr lang="en-GB" sz="1200" b="0" i="0" dirty="0">
                <a:effectLst/>
                <a:latin typeface="Arial" panose="020B0604020202020204" pitchFamily="34" charset="0"/>
              </a:rPr>
              <a:t> 44.1 (2019): 22-37.</a:t>
            </a:r>
            <a:endParaRPr lang="en-NZ" sz="1200" dirty="0"/>
          </a:p>
        </p:txBody>
      </p:sp>
    </p:spTree>
    <p:extLst>
      <p:ext uri="{BB962C8B-B14F-4D97-AF65-F5344CB8AC3E}">
        <p14:creationId xmlns:p14="http://schemas.microsoft.com/office/powerpoint/2010/main" val="315640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259AA-13C3-D9CE-A682-684E95B21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Hormones changes the brain too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BA61B-35B5-D6A5-3B6E-0E567E30A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Testosterone produces structural change in brains of transmen</a:t>
            </a:r>
          </a:p>
          <a:p>
            <a:endParaRPr lang="en-NZ" dirty="0"/>
          </a:p>
          <a:p>
            <a:r>
              <a:rPr lang="en-NZ" dirty="0"/>
              <a:t>Partly explains the immediate relief of dysphoria despite slower physical changes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E9DF7A-7FF5-4625-E08D-C6D6772A3110}"/>
              </a:ext>
            </a:extLst>
          </p:cNvPr>
          <p:cNvSpPr txBox="1"/>
          <p:nvPr/>
        </p:nvSpPr>
        <p:spPr>
          <a:xfrm>
            <a:off x="297673" y="6438896"/>
            <a:ext cx="114250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0" i="0" dirty="0" err="1">
                <a:effectLst/>
                <a:latin typeface="Arial" panose="020B0604020202020204" pitchFamily="34" charset="0"/>
              </a:rPr>
              <a:t>Zubiaurre</a:t>
            </a:r>
            <a:r>
              <a:rPr lang="en-GB" sz="1200" b="0" i="0" dirty="0">
                <a:effectLst/>
                <a:latin typeface="Arial" panose="020B0604020202020204" pitchFamily="34" charset="0"/>
              </a:rPr>
              <a:t>-Elorza, </a:t>
            </a:r>
            <a:r>
              <a:rPr lang="en-GB" sz="1200" b="0" i="0" dirty="0" err="1">
                <a:effectLst/>
                <a:latin typeface="Arial" panose="020B0604020202020204" pitchFamily="34" charset="0"/>
              </a:rPr>
              <a:t>Leire</a:t>
            </a:r>
            <a:r>
              <a:rPr lang="en-GB" sz="1200" b="0" i="0" dirty="0">
                <a:effectLst/>
                <a:latin typeface="Arial" panose="020B0604020202020204" pitchFamily="34" charset="0"/>
              </a:rPr>
              <a:t>, et al. "The Effects of Testosterone on the Brain of Transgender Men." </a:t>
            </a:r>
            <a:r>
              <a:rPr lang="en-GB" sz="1200" b="0" i="1" dirty="0">
                <a:effectLst/>
                <a:latin typeface="Arial" panose="020B0604020202020204" pitchFamily="34" charset="0"/>
              </a:rPr>
              <a:t>Androgens: Clinical Research and Therapeutics</a:t>
            </a:r>
            <a:r>
              <a:rPr lang="en-GB" sz="1200" b="0" i="0" dirty="0">
                <a:effectLst/>
                <a:latin typeface="Arial" panose="020B0604020202020204" pitchFamily="34" charset="0"/>
              </a:rPr>
              <a:t> 2.1 (2021): 252-260.</a:t>
            </a:r>
            <a:endParaRPr lang="en-NZ" sz="1200" dirty="0"/>
          </a:p>
        </p:txBody>
      </p:sp>
    </p:spTree>
    <p:extLst>
      <p:ext uri="{BB962C8B-B14F-4D97-AF65-F5344CB8AC3E}">
        <p14:creationId xmlns:p14="http://schemas.microsoft.com/office/powerpoint/2010/main" val="2393287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D1C97-69BE-56F2-9770-1ED457824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16BB1-7CEA-5310-B577-9FE674690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Transwoman (assigned male at birth)</a:t>
            </a:r>
          </a:p>
          <a:p>
            <a:r>
              <a:rPr lang="en-NZ" dirty="0"/>
              <a:t>Psychiatrist</a:t>
            </a:r>
          </a:p>
          <a:p>
            <a:r>
              <a:rPr lang="en-NZ" dirty="0"/>
              <a:t>Immigrant</a:t>
            </a:r>
          </a:p>
          <a:p>
            <a:r>
              <a:rPr lang="en-NZ" dirty="0"/>
              <a:t>Private practice (ex-TWO)</a:t>
            </a:r>
          </a:p>
        </p:txBody>
      </p:sp>
    </p:spTree>
    <p:extLst>
      <p:ext uri="{BB962C8B-B14F-4D97-AF65-F5344CB8AC3E}">
        <p14:creationId xmlns:p14="http://schemas.microsoft.com/office/powerpoint/2010/main" val="3290847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0ECF8-3FD0-997E-0C14-E447D4A2A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Physical changes of hormones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57787A2-C288-DB8E-A662-4320279E13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5880" y="2047350"/>
            <a:ext cx="5097381" cy="4241617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730D0B-34DE-9B58-6D58-69CC06C2B3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7240" y="1615002"/>
            <a:ext cx="4562281" cy="467396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4C8D931-B641-A78E-FF96-CC5D698B6034}"/>
              </a:ext>
            </a:extLst>
          </p:cNvPr>
          <p:cNvSpPr txBox="1"/>
          <p:nvPr/>
        </p:nvSpPr>
        <p:spPr>
          <a:xfrm>
            <a:off x="265880" y="6396335"/>
            <a:ext cx="112474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1200" b="0" i="0" dirty="0" err="1">
                <a:effectLst/>
                <a:latin typeface="Arial" panose="020B0604020202020204" pitchFamily="34" charset="0"/>
              </a:rPr>
              <a:t>Hembree</a:t>
            </a:r>
            <a:r>
              <a:rPr lang="en-NZ" sz="1200" b="0" i="0" dirty="0">
                <a:effectLst/>
                <a:latin typeface="Arial" panose="020B0604020202020204" pitchFamily="34" charset="0"/>
              </a:rPr>
              <a:t>, Wylie C., et al. "Endocrine treatment of gender-dysphoric/gender-incongruent persons: an endocrine society clinical practice guideline." </a:t>
            </a:r>
            <a:r>
              <a:rPr lang="en-NZ" sz="1200" b="0" i="1" dirty="0">
                <a:effectLst/>
                <a:latin typeface="Arial" panose="020B0604020202020204" pitchFamily="34" charset="0"/>
              </a:rPr>
              <a:t>The Journal of Clinical Endocrinology &amp; Metabolism</a:t>
            </a:r>
            <a:r>
              <a:rPr lang="en-NZ" sz="1200" b="0" i="0" dirty="0">
                <a:effectLst/>
                <a:latin typeface="Arial" panose="020B0604020202020204" pitchFamily="34" charset="0"/>
              </a:rPr>
              <a:t> 102.11 (2017): 3869-3903.</a:t>
            </a:r>
            <a:endParaRPr lang="en-NZ" sz="1200" dirty="0"/>
          </a:p>
        </p:txBody>
      </p:sp>
    </p:spTree>
    <p:extLst>
      <p:ext uri="{BB962C8B-B14F-4D97-AF65-F5344CB8AC3E}">
        <p14:creationId xmlns:p14="http://schemas.microsoft.com/office/powerpoint/2010/main" val="3355789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9AD81-E54F-08EF-2474-52880C968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Surgeries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6C6DF-C32E-5E19-F34A-0103D5CDA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004721"/>
          </a:xfrm>
        </p:spPr>
        <p:txBody>
          <a:bodyPr>
            <a:normAutofit fontScale="92500" lnSpcReduction="10000"/>
          </a:bodyPr>
          <a:lstStyle/>
          <a:p>
            <a:r>
              <a:rPr lang="en-NZ" dirty="0"/>
              <a:t>Top surgery (breast implants or double mastectomy)</a:t>
            </a:r>
          </a:p>
          <a:p>
            <a:r>
              <a:rPr lang="en-NZ" dirty="0"/>
              <a:t>Bottom surgery (vaginoplasty, hysterectomy, metoidioplasty, phalloplasty)</a:t>
            </a:r>
          </a:p>
          <a:p>
            <a:r>
              <a:rPr lang="en-NZ" dirty="0"/>
              <a:t>Facial feminization </a:t>
            </a:r>
          </a:p>
          <a:p>
            <a:r>
              <a:rPr lang="en-NZ" dirty="0"/>
              <a:t>Vocal cord surgery +/- tracheal shave</a:t>
            </a:r>
          </a:p>
          <a:p>
            <a:r>
              <a:rPr lang="en-NZ" dirty="0"/>
              <a:t>Hair transplant</a:t>
            </a:r>
          </a:p>
          <a:p>
            <a:r>
              <a:rPr lang="en-NZ" dirty="0"/>
              <a:t>Laser hair removal</a:t>
            </a:r>
          </a:p>
          <a:p>
            <a:endParaRPr lang="en-NZ" dirty="0"/>
          </a:p>
          <a:p>
            <a:r>
              <a:rPr lang="en-NZ" dirty="0"/>
              <a:t>Most are available in NZ, except for facial feminization</a:t>
            </a:r>
          </a:p>
          <a:p>
            <a:r>
              <a:rPr lang="en-NZ" dirty="0"/>
              <a:t>Very limited government funding</a:t>
            </a:r>
          </a:p>
        </p:txBody>
      </p:sp>
    </p:spTree>
    <p:extLst>
      <p:ext uri="{BB962C8B-B14F-4D97-AF65-F5344CB8AC3E}">
        <p14:creationId xmlns:p14="http://schemas.microsoft.com/office/powerpoint/2010/main" val="69085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A886D-B36F-5F60-218B-25E9243E4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Psychological aspects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18094-4E99-73BA-C7BF-697B10004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Based on my clinical and lived experience</a:t>
            </a:r>
          </a:p>
          <a:p>
            <a:endParaRPr lang="en-NZ" dirty="0"/>
          </a:p>
          <a:p>
            <a:r>
              <a:rPr lang="en-NZ" dirty="0"/>
              <a:t>3 common phases: </a:t>
            </a:r>
          </a:p>
          <a:p>
            <a:pPr lvl="1"/>
            <a:r>
              <a:rPr lang="en-NZ" dirty="0"/>
              <a:t>Experimentation</a:t>
            </a:r>
          </a:p>
          <a:p>
            <a:pPr lvl="1"/>
            <a:r>
              <a:rPr lang="en-NZ" dirty="0"/>
              <a:t>Grief</a:t>
            </a:r>
          </a:p>
          <a:p>
            <a:pPr lvl="1"/>
            <a:r>
              <a:rPr lang="en-NZ" dirty="0"/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262997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C67DE-0D1E-7747-17F4-4D5C1718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Experimentation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A0203-5619-DFC4-5522-D35325A4F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b="1" u="sng" dirty="0"/>
              <a:t>“I am seeking answers”</a:t>
            </a:r>
          </a:p>
          <a:p>
            <a:endParaRPr lang="en-NZ" dirty="0"/>
          </a:p>
          <a:p>
            <a:r>
              <a:rPr lang="en-NZ" dirty="0"/>
              <a:t>Trying on different clothes/identities/sexual preference</a:t>
            </a:r>
            <a:br>
              <a:rPr lang="en-NZ" dirty="0"/>
            </a:br>
            <a:endParaRPr lang="en-NZ" dirty="0"/>
          </a:p>
          <a:p>
            <a:r>
              <a:rPr lang="en-NZ" dirty="0"/>
              <a:t>Rich inner life or fantasy</a:t>
            </a:r>
          </a:p>
          <a:p>
            <a:endParaRPr lang="en-NZ" dirty="0"/>
          </a:p>
          <a:p>
            <a:r>
              <a:rPr lang="en-NZ" dirty="0"/>
              <a:t>Core feelings:</a:t>
            </a:r>
          </a:p>
          <a:p>
            <a:pPr lvl="1"/>
            <a:r>
              <a:rPr lang="en-NZ" dirty="0"/>
              <a:t>Doubt, confusion, curiosity, playfulness</a:t>
            </a:r>
          </a:p>
        </p:txBody>
      </p:sp>
    </p:spTree>
    <p:extLst>
      <p:ext uri="{BB962C8B-B14F-4D97-AF65-F5344CB8AC3E}">
        <p14:creationId xmlns:p14="http://schemas.microsoft.com/office/powerpoint/2010/main" val="373108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0871C-64CE-A449-6429-559124A6E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Grief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DDFB3-D3F2-E8E1-92FC-255B14BCB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248123"/>
          </a:xfrm>
        </p:spPr>
        <p:txBody>
          <a:bodyPr/>
          <a:lstStyle/>
          <a:p>
            <a:r>
              <a:rPr lang="en-NZ" b="1" u="sng" dirty="0"/>
              <a:t>“I am seeking comfort”</a:t>
            </a:r>
          </a:p>
          <a:p>
            <a:endParaRPr lang="en-NZ" dirty="0"/>
          </a:p>
          <a:p>
            <a:r>
              <a:rPr lang="en-NZ" dirty="0"/>
              <a:t>Learning to reconcile the difficulties of life as a gender minority</a:t>
            </a:r>
            <a:br>
              <a:rPr lang="en-NZ" dirty="0"/>
            </a:br>
            <a:endParaRPr lang="en-NZ" dirty="0"/>
          </a:p>
          <a:p>
            <a:r>
              <a:rPr lang="en-NZ" dirty="0"/>
              <a:t>Discrimination/alienation/isolation/abandonment/loss</a:t>
            </a:r>
          </a:p>
          <a:p>
            <a:endParaRPr lang="en-NZ" dirty="0"/>
          </a:p>
          <a:p>
            <a:r>
              <a:rPr lang="en-NZ" dirty="0"/>
              <a:t>Core feelings:</a:t>
            </a:r>
          </a:p>
          <a:p>
            <a:pPr lvl="1"/>
            <a:r>
              <a:rPr lang="en-NZ" dirty="0"/>
              <a:t>Shame, guilt, disgust, loneliness, fear, anger, longing, mental fatigue</a:t>
            </a:r>
          </a:p>
        </p:txBody>
      </p:sp>
    </p:spTree>
    <p:extLst>
      <p:ext uri="{BB962C8B-B14F-4D97-AF65-F5344CB8AC3E}">
        <p14:creationId xmlns:p14="http://schemas.microsoft.com/office/powerpoint/2010/main" val="353592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3A266-B9BA-7EAD-D911-4CC68A4E1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1284F-BA2D-2973-B611-C75D0C57C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215231"/>
          </a:xfrm>
        </p:spPr>
        <p:txBody>
          <a:bodyPr/>
          <a:lstStyle/>
          <a:p>
            <a:r>
              <a:rPr lang="en-NZ" b="1" u="sng" dirty="0"/>
              <a:t>“I am seeking power”</a:t>
            </a:r>
          </a:p>
          <a:p>
            <a:endParaRPr lang="en-NZ" dirty="0"/>
          </a:p>
          <a:p>
            <a:r>
              <a:rPr lang="en-NZ" dirty="0"/>
              <a:t>Learning how to navigate a gendered world safely (i.e. passing, dating, employment, socializing, travelling, etc.)</a:t>
            </a:r>
          </a:p>
          <a:p>
            <a:endParaRPr lang="en-NZ" dirty="0"/>
          </a:p>
          <a:p>
            <a:r>
              <a:rPr lang="en-NZ" dirty="0"/>
              <a:t>Seeking medical help </a:t>
            </a:r>
          </a:p>
          <a:p>
            <a:endParaRPr lang="en-NZ" dirty="0"/>
          </a:p>
          <a:p>
            <a:r>
              <a:rPr lang="en-NZ" dirty="0"/>
              <a:t>Core feelings:</a:t>
            </a:r>
          </a:p>
          <a:p>
            <a:pPr lvl="1"/>
            <a:r>
              <a:rPr lang="en-NZ" dirty="0"/>
              <a:t>Fear, excitement, adventurous, hopeful, cautious, agency</a:t>
            </a:r>
          </a:p>
        </p:txBody>
      </p:sp>
    </p:spTree>
    <p:extLst>
      <p:ext uri="{BB962C8B-B14F-4D97-AF65-F5344CB8AC3E}">
        <p14:creationId xmlns:p14="http://schemas.microsoft.com/office/powerpoint/2010/main" val="3664961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EA560-9B57-7531-1B31-85D3ABE9D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C0916-A24D-FDE3-F53D-2B56C059E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Arrow: Left-Right 3">
            <a:extLst>
              <a:ext uri="{FF2B5EF4-FFF2-40B4-BE49-F238E27FC236}">
                <a16:creationId xmlns:a16="http://schemas.microsoft.com/office/drawing/2014/main" id="{16C5A75B-B291-8CE6-1F53-F7BBD0AAAFD6}"/>
              </a:ext>
            </a:extLst>
          </p:cNvPr>
          <p:cNvSpPr/>
          <p:nvPr/>
        </p:nvSpPr>
        <p:spPr>
          <a:xfrm rot="3109692">
            <a:off x="6513787" y="3562557"/>
            <a:ext cx="2226669" cy="76781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0CB9514-AA3D-9B8C-266A-17014D896720}"/>
              </a:ext>
            </a:extLst>
          </p:cNvPr>
          <p:cNvSpPr txBox="1">
            <a:spLocks/>
          </p:cNvSpPr>
          <p:nvPr/>
        </p:nvSpPr>
        <p:spPr>
          <a:xfrm>
            <a:off x="2981708" y="1822411"/>
            <a:ext cx="50739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NZ"/>
              <a:t>Experimentation</a:t>
            </a:r>
            <a:endParaRPr lang="en-NZ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DFD74D3-7140-BC64-13B9-254ABC49EB11}"/>
              </a:ext>
            </a:extLst>
          </p:cNvPr>
          <p:cNvSpPr txBox="1">
            <a:spLocks/>
          </p:cNvSpPr>
          <p:nvPr/>
        </p:nvSpPr>
        <p:spPr>
          <a:xfrm>
            <a:off x="-418789" y="4744963"/>
            <a:ext cx="50739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NZ" dirty="0"/>
              <a:t>Grief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F146B4C-5514-1488-BEA5-E8DC4BF2FCB6}"/>
              </a:ext>
            </a:extLst>
          </p:cNvPr>
          <p:cNvSpPr txBox="1">
            <a:spLocks/>
          </p:cNvSpPr>
          <p:nvPr/>
        </p:nvSpPr>
        <p:spPr>
          <a:xfrm>
            <a:off x="6080006" y="4744963"/>
            <a:ext cx="50739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NZ" dirty="0"/>
              <a:t>Practice</a:t>
            </a:r>
          </a:p>
        </p:txBody>
      </p:sp>
      <p:sp>
        <p:nvSpPr>
          <p:cNvPr id="8" name="Arrow: Left-Right 7">
            <a:extLst>
              <a:ext uri="{FF2B5EF4-FFF2-40B4-BE49-F238E27FC236}">
                <a16:creationId xmlns:a16="http://schemas.microsoft.com/office/drawing/2014/main" id="{C3CED739-4BAE-05EB-B81A-1C0BCB3BB8C3}"/>
              </a:ext>
            </a:extLst>
          </p:cNvPr>
          <p:cNvSpPr/>
          <p:nvPr/>
        </p:nvSpPr>
        <p:spPr>
          <a:xfrm rot="18369261">
            <a:off x="2273878" y="3562558"/>
            <a:ext cx="2226669" cy="76781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DBA9F869-718B-2EF9-309A-49F3120723FC}"/>
              </a:ext>
            </a:extLst>
          </p:cNvPr>
          <p:cNvSpPr/>
          <p:nvPr/>
        </p:nvSpPr>
        <p:spPr>
          <a:xfrm>
            <a:off x="3577509" y="5023835"/>
            <a:ext cx="3615705" cy="76781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850703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67340-9BD8-68E1-12D5-E717AE094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There are exceptions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F7D72-7D37-2687-DBB9-AE41AA02F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Some don’t need to experiment (they just know)</a:t>
            </a:r>
          </a:p>
          <a:p>
            <a:endParaRPr lang="en-NZ" dirty="0"/>
          </a:p>
          <a:p>
            <a:r>
              <a:rPr lang="en-NZ" dirty="0"/>
              <a:t>Some don’t need a lot of practice (they pass naturally)</a:t>
            </a:r>
          </a:p>
          <a:p>
            <a:endParaRPr lang="en-NZ" dirty="0"/>
          </a:p>
          <a:p>
            <a:r>
              <a:rPr lang="en-NZ" dirty="0"/>
              <a:t>Some don’t grieve for very long (well supported) </a:t>
            </a:r>
          </a:p>
        </p:txBody>
      </p:sp>
    </p:spTree>
    <p:extLst>
      <p:ext uri="{BB962C8B-B14F-4D97-AF65-F5344CB8AC3E}">
        <p14:creationId xmlns:p14="http://schemas.microsoft.com/office/powerpoint/2010/main" val="29091289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37F27-457B-0A36-2FA2-D8EED1999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Gradual psychological maturation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EB1B5-4AD1-A0C2-4BA0-A84021F15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057349"/>
          </a:xfrm>
        </p:spPr>
        <p:txBody>
          <a:bodyPr>
            <a:normAutofit lnSpcReduction="10000"/>
          </a:bodyPr>
          <a:lstStyle/>
          <a:p>
            <a:r>
              <a:rPr lang="en-NZ" dirty="0"/>
              <a:t>Learning to be grateful and patient</a:t>
            </a:r>
          </a:p>
          <a:p>
            <a:endParaRPr lang="en-NZ" dirty="0"/>
          </a:p>
          <a:p>
            <a:r>
              <a:rPr lang="en-NZ" dirty="0"/>
              <a:t>Learning to pick your battles (resource management)</a:t>
            </a:r>
          </a:p>
          <a:p>
            <a:endParaRPr lang="en-NZ" dirty="0"/>
          </a:p>
          <a:p>
            <a:r>
              <a:rPr lang="en-NZ" dirty="0"/>
              <a:t>Learning to integrate with broader world</a:t>
            </a:r>
          </a:p>
          <a:p>
            <a:endParaRPr lang="en-NZ" dirty="0"/>
          </a:p>
          <a:p>
            <a:r>
              <a:rPr lang="en-NZ" dirty="0"/>
              <a:t>Finding one’s own community</a:t>
            </a:r>
          </a:p>
          <a:p>
            <a:endParaRPr lang="en-NZ" dirty="0"/>
          </a:p>
          <a:p>
            <a:r>
              <a:rPr lang="en-NZ" dirty="0"/>
              <a:t>Increasingly resilient and robust in the face of setbacks</a:t>
            </a:r>
          </a:p>
        </p:txBody>
      </p:sp>
    </p:spTree>
    <p:extLst>
      <p:ext uri="{BB962C8B-B14F-4D97-AF65-F5344CB8AC3E}">
        <p14:creationId xmlns:p14="http://schemas.microsoft.com/office/powerpoint/2010/main" val="216121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59595-C866-48CE-B30C-42627D30B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Victim mentality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A2B0C-811A-8BD6-4609-AFBF35E28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Rooted in trauma (which is subject to </a:t>
            </a:r>
            <a:r>
              <a:rPr lang="en-NZ" b="1" u="sng" dirty="0"/>
              <a:t>perception</a:t>
            </a:r>
            <a:r>
              <a:rPr lang="en-NZ" dirty="0"/>
              <a:t>)</a:t>
            </a:r>
          </a:p>
          <a:p>
            <a:endParaRPr lang="en-NZ" dirty="0"/>
          </a:p>
          <a:p>
            <a:r>
              <a:rPr lang="en-NZ" dirty="0"/>
              <a:t>Influenced by personality structure (narcissism) </a:t>
            </a:r>
          </a:p>
          <a:p>
            <a:endParaRPr lang="en-NZ" dirty="0"/>
          </a:p>
          <a:p>
            <a:r>
              <a:rPr lang="en-NZ" dirty="0"/>
              <a:t>Reinforced by environment</a:t>
            </a:r>
          </a:p>
          <a:p>
            <a:endParaRPr lang="en-NZ" dirty="0"/>
          </a:p>
          <a:p>
            <a:r>
              <a:rPr lang="en-NZ" dirty="0"/>
              <a:t>Anger is empowering and justifiable, but self-destructive at the same time</a:t>
            </a:r>
          </a:p>
        </p:txBody>
      </p:sp>
    </p:spTree>
    <p:extLst>
      <p:ext uri="{BB962C8B-B14F-4D97-AF65-F5344CB8AC3E}">
        <p14:creationId xmlns:p14="http://schemas.microsoft.com/office/powerpoint/2010/main" val="250656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BD387-7557-B3EB-462C-31D207B2D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Basic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B6DB9-34D4-2A11-480B-02529C5AB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Z" dirty="0"/>
              <a:t>AMAB or AFAB </a:t>
            </a:r>
          </a:p>
          <a:p>
            <a:pPr lvl="1"/>
            <a:r>
              <a:rPr lang="en-NZ" dirty="0"/>
              <a:t>Assigned male/female at birth</a:t>
            </a:r>
          </a:p>
          <a:p>
            <a:r>
              <a:rPr lang="en-NZ" dirty="0"/>
              <a:t>Transgender/Transman/Transwoman</a:t>
            </a:r>
          </a:p>
          <a:p>
            <a:pPr lvl="1"/>
            <a:r>
              <a:rPr lang="en-NZ" dirty="0"/>
              <a:t>Umbrella term for people whose gender identity does not match with their assigned gender at birth</a:t>
            </a:r>
          </a:p>
          <a:p>
            <a:r>
              <a:rPr lang="en-NZ" dirty="0"/>
              <a:t>Cisgender/Cisman/Ciswoman</a:t>
            </a:r>
          </a:p>
          <a:p>
            <a:pPr lvl="1"/>
            <a:r>
              <a:rPr lang="en-NZ" dirty="0"/>
              <a:t>A term for people whose gender identity matches with their assigned gender at birth</a:t>
            </a:r>
          </a:p>
          <a:p>
            <a:r>
              <a:rPr lang="en-NZ" dirty="0"/>
              <a:t>Non-binary</a:t>
            </a:r>
          </a:p>
          <a:p>
            <a:pPr lvl="1"/>
            <a:r>
              <a:rPr lang="en-NZ" dirty="0"/>
              <a:t>Describes a gender identity that falls outside the binary categories of man and woman. They may be a mix of the two or none of them.</a:t>
            </a:r>
          </a:p>
        </p:txBody>
      </p:sp>
    </p:spTree>
    <p:extLst>
      <p:ext uri="{BB962C8B-B14F-4D97-AF65-F5344CB8AC3E}">
        <p14:creationId xmlns:p14="http://schemas.microsoft.com/office/powerpoint/2010/main" val="273972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6374F-E6EF-9AFB-CB7D-C1D9DF90E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Social aspects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4943B-D86E-6A38-94AA-F5A0BD0F8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254701"/>
          </a:xfrm>
        </p:spPr>
        <p:txBody>
          <a:bodyPr/>
          <a:lstStyle/>
          <a:p>
            <a:r>
              <a:rPr lang="en-NZ" dirty="0"/>
              <a:t>Financial costs</a:t>
            </a:r>
          </a:p>
          <a:p>
            <a:endParaRPr lang="en-NZ" dirty="0"/>
          </a:p>
          <a:p>
            <a:r>
              <a:rPr lang="en-NZ" dirty="0"/>
              <a:t>Relational costs</a:t>
            </a:r>
          </a:p>
          <a:p>
            <a:endParaRPr lang="en-NZ" dirty="0"/>
          </a:p>
          <a:p>
            <a:r>
              <a:rPr lang="en-NZ" dirty="0"/>
              <a:t>Legal ramifications</a:t>
            </a:r>
          </a:p>
          <a:p>
            <a:endParaRPr lang="en-NZ" dirty="0"/>
          </a:p>
          <a:p>
            <a:r>
              <a:rPr lang="en-NZ" dirty="0"/>
              <a:t>Minority stress</a:t>
            </a:r>
          </a:p>
          <a:p>
            <a:endParaRPr lang="en-NZ" dirty="0"/>
          </a:p>
          <a:p>
            <a:r>
              <a:rPr lang="en-NZ" dirty="0"/>
              <a:t>Transphobia</a:t>
            </a:r>
          </a:p>
          <a:p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3180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15394-FED8-295F-C336-2B0966658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Financial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AAAA3-B6CE-1160-EB51-98D1B77FF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109976"/>
          </a:xfrm>
        </p:spPr>
        <p:txBody>
          <a:bodyPr>
            <a:normAutofit fontScale="92500" lnSpcReduction="20000"/>
          </a:bodyPr>
          <a:lstStyle/>
          <a:p>
            <a:r>
              <a:rPr lang="en-NZ" dirty="0"/>
              <a:t>Average surgery costs $5,000 to $30,000 (NZD)</a:t>
            </a:r>
          </a:p>
          <a:p>
            <a:endParaRPr lang="en-NZ" dirty="0"/>
          </a:p>
          <a:p>
            <a:r>
              <a:rPr lang="en-NZ" dirty="0"/>
              <a:t>Flights and accommodation</a:t>
            </a:r>
          </a:p>
          <a:p>
            <a:endParaRPr lang="en-NZ" dirty="0"/>
          </a:p>
          <a:p>
            <a:r>
              <a:rPr lang="en-NZ" dirty="0"/>
              <a:t>Loss of income +/- failure to retain employment</a:t>
            </a:r>
          </a:p>
          <a:p>
            <a:endParaRPr lang="en-NZ" dirty="0"/>
          </a:p>
          <a:p>
            <a:r>
              <a:rPr lang="en-NZ" dirty="0"/>
              <a:t>Follow-up and post-op complications</a:t>
            </a:r>
          </a:p>
          <a:p>
            <a:endParaRPr lang="en-NZ" dirty="0"/>
          </a:p>
          <a:p>
            <a:r>
              <a:rPr lang="en-NZ" dirty="0"/>
              <a:t>More than one gender-affirming surgery</a:t>
            </a:r>
          </a:p>
          <a:p>
            <a:endParaRPr lang="en-NZ" dirty="0"/>
          </a:p>
          <a:p>
            <a:r>
              <a:rPr lang="en-NZ" dirty="0"/>
              <a:t>Expect $50,000 to $150,000 (NZD) over a lifetime </a:t>
            </a:r>
          </a:p>
        </p:txBody>
      </p:sp>
    </p:spTree>
    <p:extLst>
      <p:ext uri="{BB962C8B-B14F-4D97-AF65-F5344CB8AC3E}">
        <p14:creationId xmlns:p14="http://schemas.microsoft.com/office/powerpoint/2010/main" val="320589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F5B62-0A62-D70D-450B-C0158485B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Changes to relationship and employment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8DAAA-C12D-95D5-33E6-4528F5FA4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Divorce and separations</a:t>
            </a:r>
          </a:p>
          <a:p>
            <a:endParaRPr lang="en-NZ" dirty="0"/>
          </a:p>
          <a:p>
            <a:r>
              <a:rPr lang="en-NZ" dirty="0"/>
              <a:t>Workplace discrimination</a:t>
            </a:r>
          </a:p>
          <a:p>
            <a:endParaRPr lang="en-NZ" dirty="0"/>
          </a:p>
          <a:p>
            <a:r>
              <a:rPr lang="en-NZ" dirty="0"/>
              <a:t>Alienation from friend group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3224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D6A8A-D03B-A0F7-4701-F18550F42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Legal ramifications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66C8A-55EA-FE38-356E-783ABCFEE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Travel restrictions </a:t>
            </a:r>
          </a:p>
          <a:p>
            <a:endParaRPr lang="en-NZ" dirty="0"/>
          </a:p>
          <a:p>
            <a:r>
              <a:rPr lang="en-NZ" dirty="0"/>
              <a:t>Certain countries outlaws LGBTQ</a:t>
            </a:r>
          </a:p>
          <a:p>
            <a:endParaRPr lang="en-NZ" dirty="0"/>
          </a:p>
          <a:p>
            <a:r>
              <a:rPr lang="en-NZ" dirty="0"/>
              <a:t>Name change and sex change on legal documents</a:t>
            </a:r>
          </a:p>
          <a:p>
            <a:pPr lvl="1"/>
            <a:r>
              <a:rPr lang="en-NZ" dirty="0"/>
              <a:t>Dealing with bureaucracies </a:t>
            </a:r>
          </a:p>
          <a:p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3083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7CE6B-4A09-E477-27AE-888109299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Minority 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B89F6-29C8-2753-00FF-0C43963C0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First coined by Meyer in 2003</a:t>
            </a:r>
          </a:p>
          <a:p>
            <a:r>
              <a:rPr lang="en-NZ" dirty="0"/>
              <a:t>Conceptual framework to think about stressors faced by minorities</a:t>
            </a:r>
          </a:p>
          <a:p>
            <a:r>
              <a:rPr lang="en-NZ" dirty="0"/>
              <a:t>Stigma, prejudice, discrimination</a:t>
            </a:r>
          </a:p>
          <a:p>
            <a:r>
              <a:rPr lang="en-NZ" dirty="0"/>
              <a:t>Barriers to healthcare, hostile environment</a:t>
            </a:r>
          </a:p>
          <a:p>
            <a:r>
              <a:rPr lang="en-NZ" dirty="0"/>
              <a:t>Cumulative stress leads to or exacerbates pre-existing mental health conditions</a:t>
            </a:r>
          </a:p>
          <a:p>
            <a:pPr marL="0" indent="0">
              <a:buNone/>
            </a:pPr>
            <a:endParaRPr lang="en-N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A15D30-6D6F-A514-4C8C-B244EDAECB3F}"/>
              </a:ext>
            </a:extLst>
          </p:cNvPr>
          <p:cNvSpPr txBox="1"/>
          <p:nvPr/>
        </p:nvSpPr>
        <p:spPr>
          <a:xfrm>
            <a:off x="249688" y="6387644"/>
            <a:ext cx="116926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0" i="0" dirty="0">
                <a:effectLst/>
                <a:latin typeface="Arial" panose="020B0604020202020204" pitchFamily="34" charset="0"/>
              </a:rPr>
              <a:t>Meyer, </a:t>
            </a:r>
            <a:r>
              <a:rPr lang="en-GB" sz="1100" b="0" i="0" dirty="0" err="1">
                <a:effectLst/>
                <a:latin typeface="Arial" panose="020B0604020202020204" pitchFamily="34" charset="0"/>
              </a:rPr>
              <a:t>Ilan</a:t>
            </a:r>
            <a:r>
              <a:rPr lang="en-GB" sz="1100" b="0" i="0" dirty="0">
                <a:effectLst/>
                <a:latin typeface="Arial" panose="020B0604020202020204" pitchFamily="34" charset="0"/>
              </a:rPr>
              <a:t> H. "Prejudice, social stress, and mental health in lesbian, gay, and bisexual populations: conceptual issues and research evidence." </a:t>
            </a:r>
            <a:r>
              <a:rPr lang="en-GB" sz="1100" b="0" i="1" dirty="0">
                <a:effectLst/>
                <a:latin typeface="Arial" panose="020B0604020202020204" pitchFamily="34" charset="0"/>
              </a:rPr>
              <a:t>Psychological bulletin</a:t>
            </a:r>
            <a:r>
              <a:rPr lang="en-GB" sz="1100" b="0" i="0" dirty="0">
                <a:effectLst/>
                <a:latin typeface="Arial" panose="020B0604020202020204" pitchFamily="34" charset="0"/>
              </a:rPr>
              <a:t> 129.5 (2003): 674.</a:t>
            </a:r>
            <a:endParaRPr lang="en-NZ" sz="1100" dirty="0"/>
          </a:p>
        </p:txBody>
      </p:sp>
    </p:spTree>
    <p:extLst>
      <p:ext uri="{BB962C8B-B14F-4D97-AF65-F5344CB8AC3E}">
        <p14:creationId xmlns:p14="http://schemas.microsoft.com/office/powerpoint/2010/main" val="68322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E4768-89A5-BAF8-B627-E7E714EB6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4E6AA-CA6D-06EC-8D1D-40491FEA5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75791" cy="4148988"/>
          </a:xfrm>
        </p:spPr>
        <p:txBody>
          <a:bodyPr>
            <a:normAutofit/>
          </a:bodyPr>
          <a:lstStyle/>
          <a:p>
            <a:r>
              <a:rPr lang="en-NZ" dirty="0"/>
              <a:t>Harder to access healthcare</a:t>
            </a:r>
          </a:p>
          <a:p>
            <a:r>
              <a:rPr lang="en-NZ" dirty="0"/>
              <a:t>Harder to obtain and retain employment</a:t>
            </a:r>
          </a:p>
          <a:p>
            <a:r>
              <a:rPr lang="en-NZ" dirty="0"/>
              <a:t>Harder to secure long-term romantic partners</a:t>
            </a:r>
          </a:p>
          <a:p>
            <a:r>
              <a:rPr lang="en-NZ" dirty="0"/>
              <a:t>Smaller social circle</a:t>
            </a:r>
          </a:p>
          <a:p>
            <a:r>
              <a:rPr lang="en-NZ" dirty="0"/>
              <a:t>Harder to move around with anonymity </a:t>
            </a:r>
          </a:p>
          <a:p>
            <a:r>
              <a:rPr lang="en-NZ" dirty="0"/>
              <a:t>Becoming political targets and tokens</a:t>
            </a:r>
          </a:p>
          <a:p>
            <a:r>
              <a:rPr lang="en-NZ" dirty="0"/>
              <a:t>Fewer legal protections against discrimination</a:t>
            </a:r>
          </a:p>
          <a:p>
            <a:r>
              <a:rPr lang="en-NZ" dirty="0"/>
              <a:t>Always viewed with suspicion</a:t>
            </a:r>
          </a:p>
        </p:txBody>
      </p:sp>
    </p:spTree>
    <p:extLst>
      <p:ext uri="{BB962C8B-B14F-4D97-AF65-F5344CB8AC3E}">
        <p14:creationId xmlns:p14="http://schemas.microsoft.com/office/powerpoint/2010/main" val="2784747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88664-E5D6-A94B-F0A2-00A5438A7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Transphobia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B23E16-5E23-61A7-40C8-0B15CD7AC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9F12B3-24E2-7B8F-0C96-461F5B644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898" y="2097389"/>
            <a:ext cx="6202330" cy="435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970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F7E72-336F-801D-2532-5827EAFDC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Risks of transitioning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6B817-6A76-270A-3462-582D53FB9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689530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C990-A5D5-2233-6282-AD5DC281B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Post surgical regret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0D9B8-FE00-649F-6E08-FE042B860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0313744" cy="3599316"/>
          </a:xfrm>
        </p:spPr>
        <p:txBody>
          <a:bodyPr/>
          <a:lstStyle/>
          <a:p>
            <a:r>
              <a:rPr lang="en-NZ" dirty="0"/>
              <a:t>27 studies systematic review and meta-analysis [1]</a:t>
            </a:r>
          </a:p>
          <a:p>
            <a:r>
              <a:rPr lang="en-NZ" dirty="0"/>
              <a:t>N = 7928</a:t>
            </a:r>
          </a:p>
          <a:p>
            <a:r>
              <a:rPr lang="en-NZ" dirty="0"/>
              <a:t>Pooled prevalence of regret = 1% </a:t>
            </a:r>
          </a:p>
          <a:p>
            <a:r>
              <a:rPr lang="en-NZ" dirty="0"/>
              <a:t>Prevalence of regret post knee arthroplasty = 30% [2] (by comparison)</a:t>
            </a:r>
          </a:p>
          <a:p>
            <a:r>
              <a:rPr lang="en-NZ" dirty="0"/>
              <a:t>Most regret cited as “difficulty/dissatisfaction/acceptance or new gender role”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DE720D-7343-4354-C9FE-B5EE8E681E74}"/>
              </a:ext>
            </a:extLst>
          </p:cNvPr>
          <p:cNvSpPr txBox="1"/>
          <p:nvPr/>
        </p:nvSpPr>
        <p:spPr>
          <a:xfrm>
            <a:off x="225311" y="5889444"/>
            <a:ext cx="117671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en-GB" sz="1200" b="0" i="0" dirty="0">
                <a:effectLst/>
                <a:latin typeface="Arial" panose="020B0604020202020204" pitchFamily="34" charset="0"/>
              </a:rPr>
              <a:t>Bustos, Valeria P., et al. "Regret after gender-affirmation surgery: a systematic review and meta-analysis of prevalence." </a:t>
            </a:r>
            <a:r>
              <a:rPr lang="en-GB" sz="1200" b="0" i="1" dirty="0">
                <a:effectLst/>
                <a:latin typeface="Arial" panose="020B0604020202020204" pitchFamily="34" charset="0"/>
              </a:rPr>
              <a:t>Plastic and reconstructive surgery Global open</a:t>
            </a:r>
            <a:r>
              <a:rPr lang="en-GB" sz="1200" b="0" i="0" dirty="0">
                <a:effectLst/>
                <a:latin typeface="Arial" panose="020B0604020202020204" pitchFamily="34" charset="0"/>
              </a:rPr>
              <a:t> 9.3 (2021).</a:t>
            </a:r>
          </a:p>
          <a:p>
            <a:pPr marL="228600" indent="-228600">
              <a:buAutoNum type="arabicPeriod"/>
            </a:pPr>
            <a:r>
              <a:rPr lang="en-NZ" sz="1200" b="0" i="0" dirty="0">
                <a:effectLst/>
                <a:latin typeface="Arial" panose="020B0604020202020204" pitchFamily="34" charset="0"/>
              </a:rPr>
              <a:t>Mahdi, Aamir, et al. "Patients’ experiences of discontentment one year after total knee arthroplasty-a qualitative study." </a:t>
            </a:r>
            <a:r>
              <a:rPr lang="en-NZ" sz="1200" b="0" i="1" dirty="0">
                <a:effectLst/>
                <a:latin typeface="Arial" panose="020B0604020202020204" pitchFamily="34" charset="0"/>
              </a:rPr>
              <a:t>BMC musculoskeletal disorders</a:t>
            </a:r>
            <a:r>
              <a:rPr lang="en-NZ" sz="1200" b="0" i="0" dirty="0">
                <a:effectLst/>
                <a:latin typeface="Arial" panose="020B0604020202020204" pitchFamily="34" charset="0"/>
              </a:rPr>
              <a:t> 21.1 (2020): 1-11.</a:t>
            </a:r>
            <a:endParaRPr lang="en-NZ" sz="1200" dirty="0"/>
          </a:p>
        </p:txBody>
      </p:sp>
    </p:spTree>
    <p:extLst>
      <p:ext uri="{BB962C8B-B14F-4D97-AF65-F5344CB8AC3E}">
        <p14:creationId xmlns:p14="http://schemas.microsoft.com/office/powerpoint/2010/main" val="347162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59DD7-1702-C010-64B9-2B6E7B6C5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Rates of </a:t>
            </a:r>
            <a:r>
              <a:rPr lang="en-NZ" dirty="0" err="1"/>
              <a:t>detransitioning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F2EC8-4779-D85B-BF5E-9089C1AD1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3873153"/>
          </a:xfrm>
        </p:spPr>
        <p:txBody>
          <a:bodyPr>
            <a:normAutofit/>
          </a:bodyPr>
          <a:lstStyle/>
          <a:p>
            <a:r>
              <a:rPr lang="en-NZ" dirty="0" err="1"/>
              <a:t>Detransitioning</a:t>
            </a:r>
            <a:r>
              <a:rPr lang="en-NZ" dirty="0"/>
              <a:t> = reverting to prior gender role</a:t>
            </a:r>
          </a:p>
          <a:p>
            <a:r>
              <a:rPr lang="en-NZ" dirty="0"/>
              <a:t>United States </a:t>
            </a:r>
            <a:r>
              <a:rPr lang="en-NZ" dirty="0" err="1"/>
              <a:t>Trasgender</a:t>
            </a:r>
            <a:r>
              <a:rPr lang="en-NZ" dirty="0"/>
              <a:t> Survey 2015 </a:t>
            </a:r>
          </a:p>
          <a:p>
            <a:pPr lvl="1"/>
            <a:r>
              <a:rPr lang="en-NZ" dirty="0"/>
              <a:t>Cross sectional survey</a:t>
            </a:r>
          </a:p>
          <a:p>
            <a:pPr lvl="1"/>
            <a:r>
              <a:rPr lang="en-NZ" dirty="0"/>
              <a:t>N = 27,000 +</a:t>
            </a:r>
          </a:p>
          <a:p>
            <a:pPr lvl="1"/>
            <a:r>
              <a:rPr lang="en-NZ" dirty="0"/>
              <a:t>Adults 18 and above</a:t>
            </a:r>
          </a:p>
          <a:p>
            <a:pPr lvl="1"/>
            <a:r>
              <a:rPr lang="en-NZ" dirty="0"/>
              <a:t>8% have </a:t>
            </a:r>
            <a:r>
              <a:rPr lang="en-NZ" dirty="0" err="1"/>
              <a:t>detransitioned</a:t>
            </a:r>
            <a:r>
              <a:rPr lang="en-NZ" dirty="0"/>
              <a:t> at least once</a:t>
            </a:r>
          </a:p>
          <a:p>
            <a:pPr lvl="1"/>
            <a:r>
              <a:rPr lang="en-NZ" dirty="0"/>
              <a:t>Transwoman more likely to detransition</a:t>
            </a:r>
          </a:p>
          <a:p>
            <a:pPr lvl="1"/>
            <a:r>
              <a:rPr lang="en-NZ" dirty="0"/>
              <a:t>62% (of the 8%) later </a:t>
            </a:r>
            <a:r>
              <a:rPr lang="en-NZ" dirty="0" err="1"/>
              <a:t>retransitioned</a:t>
            </a:r>
            <a:endParaRPr lang="en-NZ" dirty="0"/>
          </a:p>
          <a:p>
            <a:endParaRPr lang="en-NZ" dirty="0"/>
          </a:p>
          <a:p>
            <a:r>
              <a:rPr lang="en-NZ" dirty="0"/>
              <a:t>Divorce rates = 30% - 40% (by comparison..)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E2811A-1DF9-4506-F7AB-8C4E9FF402FD}"/>
              </a:ext>
            </a:extLst>
          </p:cNvPr>
          <p:cNvSpPr txBox="1"/>
          <p:nvPr/>
        </p:nvSpPr>
        <p:spPr>
          <a:xfrm>
            <a:off x="179262" y="6435732"/>
            <a:ext cx="60949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1200" dirty="0"/>
              <a:t>https://www.ustranssurvey.org/reports</a:t>
            </a:r>
          </a:p>
        </p:txBody>
      </p:sp>
    </p:spTree>
    <p:extLst>
      <p:ext uri="{BB962C8B-B14F-4D97-AF65-F5344CB8AC3E}">
        <p14:creationId xmlns:p14="http://schemas.microsoft.com/office/powerpoint/2010/main" val="85794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C091E-4E7F-F4DC-A85A-A27F8827F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AEDBA-9FE8-48DB-53EA-95C2D8098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What is gender dysphoria</a:t>
            </a:r>
          </a:p>
          <a:p>
            <a:r>
              <a:rPr lang="en-NZ" dirty="0"/>
              <a:t>Comorbidities</a:t>
            </a:r>
          </a:p>
          <a:p>
            <a:r>
              <a:rPr lang="en-NZ" dirty="0"/>
              <a:t>Bio-psycho-social aspects</a:t>
            </a:r>
          </a:p>
          <a:p>
            <a:r>
              <a:rPr lang="en-NZ" dirty="0"/>
              <a:t>Risks of transitioning</a:t>
            </a:r>
          </a:p>
          <a:p>
            <a:r>
              <a:rPr lang="en-NZ" dirty="0"/>
              <a:t>Creating a safe space</a:t>
            </a:r>
          </a:p>
          <a:p>
            <a:r>
              <a:rPr lang="en-NZ" dirty="0"/>
              <a:t>Informed consent model</a:t>
            </a:r>
          </a:p>
          <a:p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505435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092AFA-9045-DC3F-3090-8013D9C72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439" y="0"/>
            <a:ext cx="4527996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98F1634-8A66-86FD-AF38-745C96FE0DDD}"/>
              </a:ext>
            </a:extLst>
          </p:cNvPr>
          <p:cNvSpPr/>
          <p:nvPr/>
        </p:nvSpPr>
        <p:spPr>
          <a:xfrm>
            <a:off x="3370276" y="4749618"/>
            <a:ext cx="5144322" cy="109859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6608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74197-2570-57AE-36D3-E190CFE5E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Long term side effects of hormones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819FA-2457-A478-E0B1-09B48EEC9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Slightly increased risk of DVT and ischaemic strokes in transwomen on hormones [1] </a:t>
            </a:r>
          </a:p>
          <a:p>
            <a:endParaRPr lang="en-NZ" dirty="0"/>
          </a:p>
          <a:p>
            <a:r>
              <a:rPr lang="en-NZ" dirty="0"/>
              <a:t>Increase bone formation, but decrease bone mineral density in transwomen, transmen has no change. [2]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27320E-9FD5-ED86-DB4A-A8BAAB2DE241}"/>
              </a:ext>
            </a:extLst>
          </p:cNvPr>
          <p:cNvSpPr txBox="1"/>
          <p:nvPr/>
        </p:nvSpPr>
        <p:spPr>
          <a:xfrm>
            <a:off x="163195" y="5936189"/>
            <a:ext cx="113484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GB" sz="1200" b="0" i="0" dirty="0" err="1">
                <a:effectLst/>
                <a:latin typeface="Arial" panose="020B0604020202020204" pitchFamily="34" charset="0"/>
              </a:rPr>
              <a:t>Getahun</a:t>
            </a:r>
            <a:r>
              <a:rPr lang="en-GB" sz="1200" b="0" i="0" dirty="0">
                <a:effectLst/>
                <a:latin typeface="Arial" panose="020B0604020202020204" pitchFamily="34" charset="0"/>
              </a:rPr>
              <a:t>, </a:t>
            </a:r>
            <a:r>
              <a:rPr lang="en-GB" sz="1200" b="0" i="0" dirty="0" err="1">
                <a:effectLst/>
                <a:latin typeface="Arial" panose="020B0604020202020204" pitchFamily="34" charset="0"/>
              </a:rPr>
              <a:t>Darios</a:t>
            </a:r>
            <a:r>
              <a:rPr lang="en-GB" sz="1200" b="0" i="0" dirty="0">
                <a:effectLst/>
                <a:latin typeface="Arial" panose="020B0604020202020204" pitchFamily="34" charset="0"/>
              </a:rPr>
              <a:t>, et al. "Cross-sex hormones and acute cardiovascular events in transgender persons: a cohort study." </a:t>
            </a:r>
            <a:r>
              <a:rPr lang="en-GB" sz="1200" b="0" i="1" dirty="0">
                <a:effectLst/>
                <a:latin typeface="Arial" panose="020B0604020202020204" pitchFamily="34" charset="0"/>
              </a:rPr>
              <a:t>Annals of internal medicine</a:t>
            </a:r>
            <a:r>
              <a:rPr lang="en-GB" sz="1200" b="0" i="0" dirty="0">
                <a:effectLst/>
                <a:latin typeface="Arial" panose="020B0604020202020204" pitchFamily="34" charset="0"/>
              </a:rPr>
              <a:t> 169.4 (2018): 205-213.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b="0" i="0" dirty="0">
                <a:effectLst/>
                <a:latin typeface="Arial" panose="020B0604020202020204" pitchFamily="34" charset="0"/>
              </a:rPr>
              <a:t>Delgado-Ruiz, Rafael, Patricia Swanson, and Georgios Romanos. "Systematic review of the long-term effects of transgender hormone therapy on bone markers and bone mineral density and their potential effects in implant therapy." </a:t>
            </a:r>
            <a:r>
              <a:rPr lang="en-GB" sz="1200" b="0" i="1" dirty="0">
                <a:effectLst/>
                <a:latin typeface="Arial" panose="020B0604020202020204" pitchFamily="34" charset="0"/>
              </a:rPr>
              <a:t>Journal of Clinical Medicine</a:t>
            </a:r>
            <a:r>
              <a:rPr lang="en-GB" sz="1200" b="0" i="0" dirty="0">
                <a:effectLst/>
                <a:latin typeface="Arial" panose="020B0604020202020204" pitchFamily="34" charset="0"/>
              </a:rPr>
              <a:t> 8.6 (2019): 784.</a:t>
            </a:r>
            <a:endParaRPr lang="en-NZ" sz="1200" dirty="0"/>
          </a:p>
        </p:txBody>
      </p:sp>
    </p:spTree>
    <p:extLst>
      <p:ext uri="{BB962C8B-B14F-4D97-AF65-F5344CB8AC3E}">
        <p14:creationId xmlns:p14="http://schemas.microsoft.com/office/powerpoint/2010/main" val="41892851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CB66A-FF27-A752-12FD-3CE513407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How do I create a safe space?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1C0C7-972F-24E8-48F4-492963EFD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567751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A3459-3E94-64AA-68FD-4CB753693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Train your receptionist and admin 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F209C-9021-DFE7-FF33-3B24F8792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Receptionist is the point of first contact</a:t>
            </a:r>
          </a:p>
          <a:p>
            <a:r>
              <a:rPr lang="en-NZ" dirty="0"/>
              <a:t>First impressions are very important</a:t>
            </a:r>
          </a:p>
          <a:p>
            <a:endParaRPr lang="en-NZ" dirty="0"/>
          </a:p>
          <a:p>
            <a:r>
              <a:rPr lang="en-NZ" dirty="0"/>
              <a:t>Gender inclusive registration forms</a:t>
            </a:r>
          </a:p>
          <a:p>
            <a:pPr lvl="1"/>
            <a:r>
              <a:rPr lang="en-NZ" dirty="0"/>
              <a:t>Legal name &amp; preferred name</a:t>
            </a:r>
          </a:p>
          <a:p>
            <a:pPr lvl="1"/>
            <a:r>
              <a:rPr lang="en-NZ" dirty="0"/>
              <a:t>Preferred pronoun</a:t>
            </a:r>
          </a:p>
          <a:p>
            <a:pPr lvl="1"/>
            <a:endParaRPr lang="en-NZ" dirty="0"/>
          </a:p>
          <a:p>
            <a:r>
              <a:rPr lang="en-NZ" dirty="0"/>
              <a:t>Modified name tags or bed labels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3807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8AFD3-AA57-1758-47C8-C6C053228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Modified name tags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0CEE2-7C82-335D-568B-5F2F4C0C9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221809"/>
          </a:xfrm>
        </p:spPr>
        <p:txBody>
          <a:bodyPr/>
          <a:lstStyle/>
          <a:p>
            <a:r>
              <a:rPr lang="en-NZ" dirty="0"/>
              <a:t>Legal name (preferred name) </a:t>
            </a:r>
            <a:r>
              <a:rPr lang="en-NZ" i="1" dirty="0"/>
              <a:t>pronouns</a:t>
            </a:r>
          </a:p>
          <a:p>
            <a:endParaRPr lang="en-NZ" dirty="0"/>
          </a:p>
          <a:p>
            <a:r>
              <a:rPr lang="en-NZ" dirty="0"/>
              <a:t>Example: </a:t>
            </a:r>
          </a:p>
          <a:p>
            <a:pPr lvl="1"/>
            <a:r>
              <a:rPr lang="en-NZ" dirty="0"/>
              <a:t>Michael (Cynthia) </a:t>
            </a:r>
            <a:r>
              <a:rPr lang="en-NZ" sz="1800" i="1" dirty="0"/>
              <a:t>she/her</a:t>
            </a:r>
          </a:p>
          <a:p>
            <a:pPr lvl="1"/>
            <a:r>
              <a:rPr lang="en-NZ" dirty="0"/>
              <a:t>Ashley (Alex) </a:t>
            </a:r>
            <a:r>
              <a:rPr lang="en-NZ" sz="1800" i="1" dirty="0"/>
              <a:t>he/him</a:t>
            </a:r>
            <a:endParaRPr lang="en-NZ" i="1" dirty="0"/>
          </a:p>
          <a:p>
            <a:pPr lvl="1"/>
            <a:r>
              <a:rPr lang="en-NZ" dirty="0"/>
              <a:t>Michelle (</a:t>
            </a:r>
            <a:r>
              <a:rPr lang="en-NZ" dirty="0" err="1"/>
              <a:t>Maika</a:t>
            </a:r>
            <a:r>
              <a:rPr lang="en-NZ" dirty="0"/>
              <a:t>) </a:t>
            </a:r>
            <a:r>
              <a:rPr lang="en-NZ" sz="1800" i="1" dirty="0"/>
              <a:t>they/them</a:t>
            </a:r>
            <a:endParaRPr lang="en-NZ" i="1" dirty="0"/>
          </a:p>
          <a:p>
            <a:pPr lvl="1"/>
            <a:endParaRPr lang="en-NZ" sz="1800" i="1" dirty="0"/>
          </a:p>
          <a:p>
            <a:r>
              <a:rPr lang="en-NZ" sz="2200" dirty="0"/>
              <a:t>LARGE font with coloured labels</a:t>
            </a:r>
          </a:p>
          <a:p>
            <a:r>
              <a:rPr lang="en-NZ" sz="2200" dirty="0"/>
              <a:t>Place it somewhere with high visibility</a:t>
            </a:r>
          </a:p>
          <a:p>
            <a:r>
              <a:rPr lang="en-NZ" sz="2200" dirty="0"/>
              <a:t>Both patients and staff can read easily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6273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E8D36-B30A-3147-0058-14A6A06FF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How to avoid misgendering a patient?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10C9D-4AEC-8A24-8218-4C962ED6B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40123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FA157-3F1C-16BF-99FD-84B15F00B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B41BC-2506-AB8B-A501-F8C56A8FB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B57364-EA8F-5AC5-28EA-F25AF4728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309" y="0"/>
            <a:ext cx="10017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82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36C2C-C379-5D6C-1D7A-10F65E129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A60CA-CB33-A923-455C-9F4B7409B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543474-A6ED-B4A3-0DC3-575AE88DB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309" y="0"/>
            <a:ext cx="10017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938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51A17-BCDA-23E2-A3F8-3F5101264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DF6F1-4D33-210F-F4B9-90AC70DE7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28B336-DDC8-70FC-0036-CA69D1563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309" y="0"/>
            <a:ext cx="10017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2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9F9A3-64D7-52C6-D80F-BA35785CF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Slow down… and think…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5BA1D-9BD3-C7AB-4FB8-4663152D3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89294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97B43-2771-1C4F-3EA1-8D882B8AF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2C34400-DCB7-109C-152C-960200123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What is gender dysphoria?</a:t>
            </a:r>
          </a:p>
        </p:txBody>
      </p:sp>
    </p:spTree>
    <p:extLst>
      <p:ext uri="{BB962C8B-B14F-4D97-AF65-F5344CB8AC3E}">
        <p14:creationId xmlns:p14="http://schemas.microsoft.com/office/powerpoint/2010/main" val="19154939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AA172-0312-3F93-520C-2399897AF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3040C-D294-3505-3A43-20CCCE423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04F789-DC2C-D626-0D94-710F0A0FD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309" y="0"/>
            <a:ext cx="10017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6005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8138C-8E2F-BA72-7AB2-948B8385D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Isn’t </a:t>
            </a:r>
            <a:r>
              <a:rPr lang="en-NZ"/>
              <a:t>that obvious?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930E3-4A28-4E4C-37C9-7B8676D1D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Yes…</a:t>
            </a:r>
          </a:p>
          <a:p>
            <a:endParaRPr lang="en-NZ" dirty="0"/>
          </a:p>
          <a:p>
            <a:r>
              <a:rPr lang="en-NZ" dirty="0"/>
              <a:t>And No. </a:t>
            </a:r>
          </a:p>
        </p:txBody>
      </p:sp>
    </p:spTree>
    <p:extLst>
      <p:ext uri="{BB962C8B-B14F-4D97-AF65-F5344CB8AC3E}">
        <p14:creationId xmlns:p14="http://schemas.microsoft.com/office/powerpoint/2010/main" val="11257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EC6F8-B1A4-32F4-222A-48AAA4F64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Gender is performative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81941-2FA2-A7E8-A0CF-4D60900D5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Appearance</a:t>
            </a:r>
          </a:p>
          <a:p>
            <a:endParaRPr lang="en-NZ" dirty="0"/>
          </a:p>
          <a:p>
            <a:r>
              <a:rPr lang="en-NZ" dirty="0"/>
              <a:t>Voice</a:t>
            </a:r>
          </a:p>
          <a:p>
            <a:endParaRPr lang="en-NZ" dirty="0"/>
          </a:p>
          <a:p>
            <a:r>
              <a:rPr lang="en-NZ" dirty="0"/>
              <a:t>Mannerisms</a:t>
            </a:r>
          </a:p>
          <a:p>
            <a:endParaRPr lang="en-NZ" dirty="0"/>
          </a:p>
          <a:p>
            <a:r>
              <a:rPr lang="en-NZ" dirty="0"/>
              <a:t>We are </a:t>
            </a:r>
            <a:r>
              <a:rPr lang="en-NZ" b="1" u="sng" dirty="0"/>
              <a:t>VERY</a:t>
            </a:r>
            <a:r>
              <a:rPr lang="en-NZ" dirty="0"/>
              <a:t> quick to determine gender based on performance</a:t>
            </a:r>
          </a:p>
        </p:txBody>
      </p:sp>
    </p:spTree>
    <p:extLst>
      <p:ext uri="{BB962C8B-B14F-4D97-AF65-F5344CB8AC3E}">
        <p14:creationId xmlns:p14="http://schemas.microsoft.com/office/powerpoint/2010/main" val="155061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4FAAB-9B47-F97D-73E0-F788212BA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Slowing down takes EFFORT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25E0D5-889E-C5A0-466A-0C7E48A2C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929" y="2493331"/>
            <a:ext cx="3371784" cy="3801144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D435A1A-45AF-E13B-00F3-5E86C7DC73B4}"/>
              </a:ext>
            </a:extLst>
          </p:cNvPr>
          <p:cNvSpPr/>
          <p:nvPr/>
        </p:nvSpPr>
        <p:spPr>
          <a:xfrm>
            <a:off x="4646431" y="2493331"/>
            <a:ext cx="5491388" cy="2729023"/>
          </a:xfrm>
          <a:custGeom>
            <a:avLst/>
            <a:gdLst>
              <a:gd name="connsiteX0" fmla="*/ 1197025 w 5491388"/>
              <a:gd name="connsiteY0" fmla="*/ 0 h 2729023"/>
              <a:gd name="connsiteX1" fmla="*/ 5036542 w 5491388"/>
              <a:gd name="connsiteY1" fmla="*/ 0 h 2729023"/>
              <a:gd name="connsiteX2" fmla="*/ 5491388 w 5491388"/>
              <a:gd name="connsiteY2" fmla="*/ 454846 h 2729023"/>
              <a:gd name="connsiteX3" fmla="*/ 5491388 w 5491388"/>
              <a:gd name="connsiteY3" fmla="*/ 2274177 h 2729023"/>
              <a:gd name="connsiteX4" fmla="*/ 5036542 w 5491388"/>
              <a:gd name="connsiteY4" fmla="*/ 2729023 h 2729023"/>
              <a:gd name="connsiteX5" fmla="*/ 1197025 w 5491388"/>
              <a:gd name="connsiteY5" fmla="*/ 2729023 h 2729023"/>
              <a:gd name="connsiteX6" fmla="*/ 751420 w 5491388"/>
              <a:gd name="connsiteY6" fmla="*/ 2365845 h 2729023"/>
              <a:gd name="connsiteX7" fmla="*/ 742368 w 5491388"/>
              <a:gd name="connsiteY7" fmla="*/ 2276050 h 2729023"/>
              <a:gd name="connsiteX8" fmla="*/ 0 w 5491388"/>
              <a:gd name="connsiteY8" fmla="*/ 2021978 h 2729023"/>
              <a:gd name="connsiteX9" fmla="*/ 742179 w 5491388"/>
              <a:gd name="connsiteY9" fmla="*/ 1767970 h 2729023"/>
              <a:gd name="connsiteX10" fmla="*/ 742179 w 5491388"/>
              <a:gd name="connsiteY10" fmla="*/ 454846 h 2729023"/>
              <a:gd name="connsiteX11" fmla="*/ 1197025 w 5491388"/>
              <a:gd name="connsiteY11" fmla="*/ 0 h 2729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91388" h="2729023">
                <a:moveTo>
                  <a:pt x="1197025" y="0"/>
                </a:moveTo>
                <a:lnTo>
                  <a:pt x="5036542" y="0"/>
                </a:lnTo>
                <a:cubicBezTo>
                  <a:pt x="5287747" y="0"/>
                  <a:pt x="5491388" y="203641"/>
                  <a:pt x="5491388" y="454846"/>
                </a:cubicBezTo>
                <a:lnTo>
                  <a:pt x="5491388" y="2274177"/>
                </a:lnTo>
                <a:cubicBezTo>
                  <a:pt x="5491388" y="2525382"/>
                  <a:pt x="5287747" y="2729023"/>
                  <a:pt x="5036542" y="2729023"/>
                </a:cubicBezTo>
                <a:lnTo>
                  <a:pt x="1197025" y="2729023"/>
                </a:lnTo>
                <a:cubicBezTo>
                  <a:pt x="977221" y="2729023"/>
                  <a:pt x="793833" y="2573111"/>
                  <a:pt x="751420" y="2365845"/>
                </a:cubicBezTo>
                <a:lnTo>
                  <a:pt x="742368" y="2276050"/>
                </a:lnTo>
                <a:lnTo>
                  <a:pt x="0" y="2021978"/>
                </a:lnTo>
                <a:lnTo>
                  <a:pt x="742179" y="1767970"/>
                </a:lnTo>
                <a:lnTo>
                  <a:pt x="742179" y="454846"/>
                </a:lnTo>
                <a:cubicBezTo>
                  <a:pt x="742179" y="203641"/>
                  <a:pt x="945820" y="0"/>
                  <a:pt x="1197025" y="0"/>
                </a:cubicBez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Z" sz="3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363B24-D110-F6A3-241E-B7BB3E3BC856}"/>
              </a:ext>
            </a:extLst>
          </p:cNvPr>
          <p:cNvSpPr txBox="1"/>
          <p:nvPr/>
        </p:nvSpPr>
        <p:spPr>
          <a:xfrm>
            <a:off x="5683417" y="3150054"/>
            <a:ext cx="4118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dirty="0"/>
              <a:t>My pronouns are ‘she/her’</a:t>
            </a:r>
          </a:p>
        </p:txBody>
      </p:sp>
    </p:spTree>
    <p:extLst>
      <p:ext uri="{BB962C8B-B14F-4D97-AF65-F5344CB8AC3E}">
        <p14:creationId xmlns:p14="http://schemas.microsoft.com/office/powerpoint/2010/main" val="99503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00E21-0D53-F0A5-35FC-62797494C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Are you willing to exert effort to slow down?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9EF5F-2B8B-B9C7-08B6-376DBB9D2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“Hell no. Everybody deserves equal treatment.” </a:t>
            </a:r>
          </a:p>
          <a:p>
            <a:endParaRPr lang="en-NZ" dirty="0"/>
          </a:p>
          <a:p>
            <a:r>
              <a:rPr lang="en-NZ" dirty="0"/>
              <a:t>“I don’t tell you what to say, so don’t tell me what to say.”</a:t>
            </a:r>
          </a:p>
          <a:p>
            <a:endParaRPr lang="en-NZ" dirty="0"/>
          </a:p>
          <a:p>
            <a:r>
              <a:rPr lang="en-NZ" dirty="0"/>
              <a:t>“Oh I’m sure they don’t mind.”</a:t>
            </a:r>
          </a:p>
          <a:p>
            <a:endParaRPr lang="en-NZ" dirty="0"/>
          </a:p>
          <a:p>
            <a:r>
              <a:rPr lang="en-NZ" dirty="0"/>
              <a:t>“This is too hard, I’m going to screw up, I can’t do it!”</a:t>
            </a:r>
          </a:p>
          <a:p>
            <a:endParaRPr lang="en-NZ" dirty="0"/>
          </a:p>
          <a:p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1118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BF2FE-0C8E-3EF4-6522-A2A4F08EC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It takes the right attitude…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1DD44-EFD6-707D-5B42-B771459A2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…And lots of practice</a:t>
            </a:r>
          </a:p>
          <a:p>
            <a:endParaRPr lang="en-NZ" dirty="0"/>
          </a:p>
          <a:p>
            <a:r>
              <a:rPr lang="en-NZ" dirty="0"/>
              <a:t>You will misgender occasionally</a:t>
            </a:r>
          </a:p>
          <a:p>
            <a:endParaRPr lang="en-NZ" dirty="0"/>
          </a:p>
          <a:p>
            <a:r>
              <a:rPr lang="en-NZ" dirty="0"/>
              <a:t>Apologize (don’t ignore it)</a:t>
            </a:r>
          </a:p>
          <a:p>
            <a:endParaRPr lang="en-NZ" dirty="0"/>
          </a:p>
          <a:p>
            <a:r>
              <a:rPr lang="en-NZ" dirty="0"/>
              <a:t>Move on, try again. </a:t>
            </a:r>
          </a:p>
        </p:txBody>
      </p:sp>
    </p:spTree>
    <p:extLst>
      <p:ext uri="{BB962C8B-B14F-4D97-AF65-F5344CB8AC3E}">
        <p14:creationId xmlns:p14="http://schemas.microsoft.com/office/powerpoint/2010/main" val="269331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E52F3-5E8C-DF79-A322-2944F1FDC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Informed consent model</a:t>
            </a:r>
          </a:p>
        </p:txBody>
      </p:sp>
    </p:spTree>
    <p:extLst>
      <p:ext uri="{BB962C8B-B14F-4D97-AF65-F5344CB8AC3E}">
        <p14:creationId xmlns:p14="http://schemas.microsoft.com/office/powerpoint/2010/main" val="41197869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03935-4FF1-DEA6-9731-2F4F751D0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What is informed consent?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0FCCB2-242B-0B8F-0B50-ADAAE4393ADA}"/>
              </a:ext>
            </a:extLst>
          </p:cNvPr>
          <p:cNvSpPr txBox="1"/>
          <p:nvPr/>
        </p:nvSpPr>
        <p:spPr>
          <a:xfrm>
            <a:off x="779721" y="2842438"/>
            <a:ext cx="99733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“Informed consent is the process of exchanging information so that a patient / consumer can make an informed decision about their healthcare options, including the option of refusing the treatment, procedure or intervention.”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- </a:t>
            </a:r>
            <a:r>
              <a:rPr lang="en-GB" sz="2800" dirty="0" err="1"/>
              <a:t>Te</a:t>
            </a:r>
            <a:r>
              <a:rPr lang="en-GB" sz="2800" dirty="0"/>
              <a:t> </a:t>
            </a:r>
            <a:r>
              <a:rPr lang="en-GB" sz="2800" dirty="0" err="1"/>
              <a:t>Whatu</a:t>
            </a:r>
            <a:r>
              <a:rPr lang="en-GB" sz="2800" dirty="0"/>
              <a:t> Ora Waitemata 2023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24718548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8961E-0CD7-D75F-9FA2-DAC7BDC44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Gatekeeping model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B0EC0-BCFF-E5F9-F902-6B05E79E4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Patients require clinician’s authorization to access healthcare</a:t>
            </a:r>
          </a:p>
          <a:p>
            <a:endParaRPr lang="en-NZ" dirty="0"/>
          </a:p>
          <a:p>
            <a:r>
              <a:rPr lang="en-NZ" dirty="0"/>
              <a:t>Clinicians can deny healthcare even if patient is making an informed decision</a:t>
            </a:r>
          </a:p>
          <a:p>
            <a:endParaRPr lang="en-NZ" dirty="0"/>
          </a:p>
          <a:p>
            <a:r>
              <a:rPr lang="en-NZ" dirty="0"/>
              <a:t>Is this a human rights violation? (debate)</a:t>
            </a:r>
          </a:p>
          <a:p>
            <a:endParaRPr lang="en-NZ" dirty="0"/>
          </a:p>
          <a:p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751568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69E66-DD57-010E-9A59-AA689BE81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831C3-73EA-0DC3-4129-67CA66713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7E5574-394B-5789-4D89-6F0703D4A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679" y="1557661"/>
            <a:ext cx="9274683" cy="409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63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506CC-3F49-A188-8DC5-08C315726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DSM 5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26768-06DB-C305-ABFA-BCBDE4B12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/>
              <a:t>A marked incongruence between one’s experienced/expressed gender and assigned gender, of at least 6 months duration, as manifested by at least two or more of the following: </a:t>
            </a:r>
          </a:p>
          <a:p>
            <a:r>
              <a:rPr lang="en-GB" dirty="0"/>
              <a:t>1. A marked incongruence between one’s experienced/expressed gender and primary and/or secondary sex characteristics (or in young adolescents, the anticipated secondary sex characteristics). </a:t>
            </a:r>
          </a:p>
          <a:p>
            <a:r>
              <a:rPr lang="en-GB" dirty="0"/>
              <a:t>2. A strong desire to be rid of one’s primary and/or secondary sex characteristics because of a marked incongruence with one’s experienced/expressed gender (or in young adolescents, a desire to prevent the development of the anticipated secondary sex characteristics). </a:t>
            </a:r>
          </a:p>
          <a:p>
            <a:r>
              <a:rPr lang="en-GB" dirty="0"/>
              <a:t>3. A strong desire for the primary and/or secondary sex characteristics of the other gender. </a:t>
            </a:r>
          </a:p>
          <a:p>
            <a:r>
              <a:rPr lang="en-GB" dirty="0"/>
              <a:t>4. A strong desire to be of the other gender (or some alternative gender different from one’s assigned gender). </a:t>
            </a:r>
          </a:p>
          <a:p>
            <a:r>
              <a:rPr lang="en-GB" dirty="0"/>
              <a:t>5. A strong desire to be treated as the other gender (or some alternative gender different from one’s assigned gender). </a:t>
            </a:r>
          </a:p>
          <a:p>
            <a:r>
              <a:rPr lang="en-GB" dirty="0"/>
              <a:t>6. A strong conviction that one has the typical feelings and reactions of the other gender (or some alternative gender different from one’s assigned gender).</a:t>
            </a:r>
          </a:p>
          <a:p>
            <a:pPr marL="0" indent="0">
              <a:buNone/>
            </a:pPr>
            <a:r>
              <a:rPr lang="en-GB" dirty="0"/>
              <a:t>The condition is associated with clinically significant distress or impairment in social, occupational, or other important areas of functioning.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7099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99D01-8E38-8698-55DD-924F8856F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Exceptions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490CC-40F0-32DA-AF58-894FB9B44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860088" cy="4113546"/>
          </a:xfrm>
        </p:spPr>
        <p:txBody>
          <a:bodyPr>
            <a:normAutofit/>
          </a:bodyPr>
          <a:lstStyle/>
          <a:p>
            <a:r>
              <a:rPr lang="en-NZ" dirty="0"/>
              <a:t>Patients requesting dangerous or unprecedented treatment</a:t>
            </a:r>
          </a:p>
          <a:p>
            <a:pPr lvl="1"/>
            <a:r>
              <a:rPr lang="en-NZ" dirty="0"/>
              <a:t>Wanting 10x dose of oestrogen </a:t>
            </a:r>
          </a:p>
          <a:p>
            <a:pPr lvl="1"/>
            <a:endParaRPr lang="en-NZ" dirty="0"/>
          </a:p>
          <a:p>
            <a:r>
              <a:rPr lang="en-NZ" dirty="0"/>
              <a:t>Patients who have </a:t>
            </a:r>
            <a:r>
              <a:rPr lang="en-NZ" b="1" u="sng" dirty="0"/>
              <a:t>severe</a:t>
            </a:r>
            <a:r>
              <a:rPr lang="en-NZ" dirty="0"/>
              <a:t> and </a:t>
            </a:r>
            <a:r>
              <a:rPr lang="en-NZ" b="1" u="sng" dirty="0"/>
              <a:t>uncontrolled</a:t>
            </a:r>
            <a:r>
              <a:rPr lang="en-NZ" dirty="0"/>
              <a:t> mental illness</a:t>
            </a:r>
          </a:p>
          <a:p>
            <a:pPr lvl="1"/>
            <a:r>
              <a:rPr lang="en-NZ" dirty="0"/>
              <a:t>Psychosis</a:t>
            </a:r>
          </a:p>
          <a:p>
            <a:pPr lvl="1"/>
            <a:r>
              <a:rPr lang="en-NZ" dirty="0"/>
              <a:t>Dissociative identity disorder</a:t>
            </a:r>
          </a:p>
          <a:p>
            <a:pPr lvl="1"/>
            <a:r>
              <a:rPr lang="en-NZ" dirty="0"/>
              <a:t>Suicidal</a:t>
            </a:r>
          </a:p>
          <a:p>
            <a:pPr lvl="1"/>
            <a:endParaRPr lang="en-NZ" dirty="0"/>
          </a:p>
          <a:p>
            <a:r>
              <a:rPr lang="en-NZ" dirty="0"/>
              <a:t>Patients who have severe intellectual disability</a:t>
            </a:r>
          </a:p>
          <a:p>
            <a:pPr lvl="1"/>
            <a:r>
              <a:rPr lang="en-NZ" dirty="0"/>
              <a:t>Inability to comprehend information</a:t>
            </a:r>
          </a:p>
          <a:p>
            <a:pPr lvl="1"/>
            <a:r>
              <a:rPr lang="en-NZ" dirty="0"/>
              <a:t>Inability to articulate wishes</a:t>
            </a:r>
          </a:p>
        </p:txBody>
      </p:sp>
    </p:spTree>
    <p:extLst>
      <p:ext uri="{BB962C8B-B14F-4D97-AF65-F5344CB8AC3E}">
        <p14:creationId xmlns:p14="http://schemas.microsoft.com/office/powerpoint/2010/main" val="46820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62DC8-0371-E0AA-18AE-AEEA51D80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right to deny healthcare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DBDA369-9827-79A8-9DF8-225687FEB81E}"/>
              </a:ext>
            </a:extLst>
          </p:cNvPr>
          <p:cNvSpPr txBox="1">
            <a:spLocks/>
          </p:cNvSpPr>
          <p:nvPr/>
        </p:nvSpPr>
        <p:spPr>
          <a:xfrm>
            <a:off x="680321" y="2272192"/>
            <a:ext cx="10515600" cy="3263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New Zealand Bill of Rights said:</a:t>
            </a:r>
          </a:p>
          <a:p>
            <a:pPr lvl="1"/>
            <a:r>
              <a:rPr lang="en-NZ" dirty="0"/>
              <a:t>Everyone has the right to freedom of thought, conscience, religion, and belief, including the right to adopt and hold opinions without interference. </a:t>
            </a:r>
          </a:p>
          <a:p>
            <a:pPr lvl="1"/>
            <a:r>
              <a:rPr lang="en-NZ" dirty="0"/>
              <a:t>But doctors have no right to refuse medical assistance in dying, abortion, or contraception</a:t>
            </a:r>
          </a:p>
          <a:p>
            <a:r>
              <a:rPr lang="en-NZ" dirty="0"/>
              <a:t>No provision for gender-affirming healthcare in the BOR</a:t>
            </a:r>
          </a:p>
          <a:p>
            <a:r>
              <a:rPr lang="en-NZ" dirty="0"/>
              <a:t>Clinicians have the freedom to deny treatment based on a </a:t>
            </a:r>
            <a:r>
              <a:rPr lang="en-NZ" b="1" u="sng" dirty="0"/>
              <a:t>conscientious objection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627C55-D331-19B1-F659-C1F253FE344D}"/>
              </a:ext>
            </a:extLst>
          </p:cNvPr>
          <p:cNvSpPr txBox="1"/>
          <p:nvPr/>
        </p:nvSpPr>
        <p:spPr>
          <a:xfrm>
            <a:off x="754380" y="6176963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New Zealand Bill of Rights Act 1990, s 13.</a:t>
            </a:r>
            <a:endParaRPr lang="en-NZ" sz="1400" dirty="0"/>
          </a:p>
        </p:txBody>
      </p:sp>
    </p:spTree>
    <p:extLst>
      <p:ext uri="{BB962C8B-B14F-4D97-AF65-F5344CB8AC3E}">
        <p14:creationId xmlns:p14="http://schemas.microsoft.com/office/powerpoint/2010/main" val="199739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3D1E9-693E-0FFA-97B8-403A9B4D6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In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B2891-371A-AB40-7640-127F178B1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Brief introduction to the clinical presentation of gender dysphoria with its variations and nuances.</a:t>
            </a:r>
          </a:p>
          <a:p>
            <a:endParaRPr lang="en-NZ" dirty="0"/>
          </a:p>
          <a:p>
            <a:r>
              <a:rPr lang="en-NZ" dirty="0"/>
              <a:t>Potential biological underpinnings, psychological aspects, and sociological considerations of GD. </a:t>
            </a:r>
          </a:p>
          <a:p>
            <a:endParaRPr lang="en-NZ" dirty="0"/>
          </a:p>
          <a:p>
            <a:r>
              <a:rPr lang="en-NZ" dirty="0"/>
              <a:t>The risks associated with medical and social transitioning. </a:t>
            </a:r>
          </a:p>
        </p:txBody>
      </p:sp>
    </p:spTree>
    <p:extLst>
      <p:ext uri="{BB962C8B-B14F-4D97-AF65-F5344CB8AC3E}">
        <p14:creationId xmlns:p14="http://schemas.microsoft.com/office/powerpoint/2010/main" val="2962100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C8C5D-0CA1-1CCF-AC26-26FC2A362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In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93594-D1E0-2BEF-316C-521CF5F10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Practical ways to create a safe space</a:t>
            </a:r>
          </a:p>
          <a:p>
            <a:endParaRPr lang="en-NZ" dirty="0"/>
          </a:p>
          <a:p>
            <a:r>
              <a:rPr lang="en-NZ" dirty="0"/>
              <a:t>Informed consent model is preferred over the gatekeeping model with a few exceptions</a:t>
            </a:r>
          </a:p>
        </p:txBody>
      </p:sp>
    </p:spTree>
    <p:extLst>
      <p:ext uri="{BB962C8B-B14F-4D97-AF65-F5344CB8AC3E}">
        <p14:creationId xmlns:p14="http://schemas.microsoft.com/office/powerpoint/2010/main" val="4194061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627C-1028-DB66-7969-1FFE61219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Less mentioned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5FBA2-D9E5-D2D0-67A5-4C87AECA6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Eroticization of the body and feelings (</a:t>
            </a:r>
            <a:r>
              <a:rPr lang="en-NZ" dirty="0" err="1"/>
              <a:t>e.g</a:t>
            </a:r>
            <a:r>
              <a:rPr lang="en-NZ" dirty="0"/>
              <a:t> </a:t>
            </a:r>
            <a:r>
              <a:rPr lang="en-NZ" dirty="0" err="1"/>
              <a:t>Autogynephelia</a:t>
            </a:r>
            <a:r>
              <a:rPr lang="en-NZ" dirty="0"/>
              <a:t>)</a:t>
            </a:r>
          </a:p>
          <a:p>
            <a:r>
              <a:rPr lang="en-NZ" dirty="0"/>
              <a:t>Social dysphoria without body dysphoria (e.g. non-binary)</a:t>
            </a:r>
          </a:p>
          <a:p>
            <a:r>
              <a:rPr lang="en-NZ" dirty="0"/>
              <a:t>Fluid gender identity</a:t>
            </a:r>
          </a:p>
          <a:p>
            <a:r>
              <a:rPr lang="en-NZ" dirty="0"/>
              <a:t>Atypical patterns of socialization </a:t>
            </a:r>
          </a:p>
          <a:p>
            <a:r>
              <a:rPr lang="en-NZ" dirty="0"/>
              <a:t>Exists on a spectrum</a:t>
            </a:r>
          </a:p>
        </p:txBody>
      </p:sp>
    </p:spTree>
    <p:extLst>
      <p:ext uri="{BB962C8B-B14F-4D97-AF65-F5344CB8AC3E}">
        <p14:creationId xmlns:p14="http://schemas.microsoft.com/office/powerpoint/2010/main" val="222538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323588A-CA0F-3BBC-47DE-259934296BE1}"/>
              </a:ext>
            </a:extLst>
          </p:cNvPr>
          <p:cNvSpPr/>
          <p:nvPr/>
        </p:nvSpPr>
        <p:spPr>
          <a:xfrm>
            <a:off x="4177822" y="457199"/>
            <a:ext cx="3732712" cy="3629670"/>
          </a:xfrm>
          <a:prstGeom prst="ellipse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800" dirty="0">
                <a:solidFill>
                  <a:schemeClr val="tx1"/>
                </a:solidFill>
              </a:rPr>
              <a:t>Mental </a:t>
            </a:r>
          </a:p>
          <a:p>
            <a:pPr algn="ctr"/>
            <a:r>
              <a:rPr lang="en-NZ" sz="2800" dirty="0">
                <a:solidFill>
                  <a:schemeClr val="tx1"/>
                </a:solidFill>
              </a:rPr>
              <a:t>Illness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586B02E-0C1E-42A6-B5B6-75D8C3DBDE6B}"/>
              </a:ext>
            </a:extLst>
          </p:cNvPr>
          <p:cNvSpPr/>
          <p:nvPr/>
        </p:nvSpPr>
        <p:spPr>
          <a:xfrm>
            <a:off x="2983115" y="2778578"/>
            <a:ext cx="3732712" cy="3629670"/>
          </a:xfrm>
          <a:prstGeom prst="ellipse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800" dirty="0">
                <a:solidFill>
                  <a:schemeClr val="tx1"/>
                </a:solidFill>
              </a:rPr>
              <a:t>Minority </a:t>
            </a:r>
          </a:p>
          <a:p>
            <a:pPr algn="ctr"/>
            <a:r>
              <a:rPr lang="en-NZ" sz="2800" dirty="0">
                <a:solidFill>
                  <a:schemeClr val="tx1"/>
                </a:solidFill>
              </a:rPr>
              <a:t>Stress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78DAF45-D0A5-960C-639A-DB6A97E4E657}"/>
              </a:ext>
            </a:extLst>
          </p:cNvPr>
          <p:cNvSpPr/>
          <p:nvPr/>
        </p:nvSpPr>
        <p:spPr>
          <a:xfrm>
            <a:off x="5505879" y="2771131"/>
            <a:ext cx="3732712" cy="3629670"/>
          </a:xfrm>
          <a:prstGeom prst="ellipse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800" dirty="0">
                <a:solidFill>
                  <a:schemeClr val="tx1"/>
                </a:solidFill>
              </a:rPr>
              <a:t>Gender </a:t>
            </a:r>
          </a:p>
          <a:p>
            <a:pPr algn="ctr"/>
            <a:r>
              <a:rPr lang="en-NZ" sz="2800" dirty="0">
                <a:solidFill>
                  <a:schemeClr val="tx1"/>
                </a:solidFill>
              </a:rPr>
              <a:t>Dysphoria</a:t>
            </a:r>
          </a:p>
        </p:txBody>
      </p:sp>
    </p:spTree>
    <p:extLst>
      <p:ext uri="{BB962C8B-B14F-4D97-AF65-F5344CB8AC3E}">
        <p14:creationId xmlns:p14="http://schemas.microsoft.com/office/powerpoint/2010/main" val="1741597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E9F6A-9058-DC96-BCBD-5199CF195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What causes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50730-8F69-AD55-9070-E1E53C4FA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Long story short…</a:t>
            </a:r>
          </a:p>
          <a:p>
            <a:endParaRPr lang="en-NZ" dirty="0"/>
          </a:p>
          <a:p>
            <a:r>
              <a:rPr lang="en-NZ" dirty="0"/>
              <a:t>We don’t know</a:t>
            </a:r>
          </a:p>
          <a:p>
            <a:endParaRPr lang="en-NZ" dirty="0"/>
          </a:p>
          <a:p>
            <a:r>
              <a:rPr lang="en-NZ" dirty="0"/>
              <a:t>But it is highly comorbid with autism (?neurodevelopmental disorder)</a:t>
            </a:r>
          </a:p>
        </p:txBody>
      </p:sp>
    </p:spTree>
    <p:extLst>
      <p:ext uri="{BB962C8B-B14F-4D97-AF65-F5344CB8AC3E}">
        <p14:creationId xmlns:p14="http://schemas.microsoft.com/office/powerpoint/2010/main" val="256038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9737</TotalTime>
  <Words>2321</Words>
  <Application>Microsoft Office PowerPoint</Application>
  <PresentationFormat>Widescreen</PresentationFormat>
  <Paragraphs>372</Paragraphs>
  <Slides>63</Slides>
  <Notes>13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8" baseType="lpstr">
      <vt:lpstr>Arial</vt:lpstr>
      <vt:lpstr>Calibri</vt:lpstr>
      <vt:lpstr>Google Sans</vt:lpstr>
      <vt:lpstr>Trebuchet MS</vt:lpstr>
      <vt:lpstr>Berlin</vt:lpstr>
      <vt:lpstr>Transgender support 102 (for non-therapists)</vt:lpstr>
      <vt:lpstr>Introduction</vt:lpstr>
      <vt:lpstr>Basic terminology</vt:lpstr>
      <vt:lpstr>Topics</vt:lpstr>
      <vt:lpstr>What is gender dysphoria?</vt:lpstr>
      <vt:lpstr>DSM 5 Criteria</vt:lpstr>
      <vt:lpstr>Less mentioned features</vt:lpstr>
      <vt:lpstr>PowerPoint Presentation</vt:lpstr>
      <vt:lpstr>What causes it?</vt:lpstr>
      <vt:lpstr>Do we have a clue?</vt:lpstr>
      <vt:lpstr>Intrauterine factors and ASD</vt:lpstr>
      <vt:lpstr>Other factors?</vt:lpstr>
      <vt:lpstr>Elephant in the room</vt:lpstr>
      <vt:lpstr>Comorbidities (other than ASD)</vt:lpstr>
      <vt:lpstr>Is it the GD? Or the stigma?</vt:lpstr>
      <vt:lpstr>Bio-psycho-social aspects of GD</vt:lpstr>
      <vt:lpstr>The ‘male’ vs ‘female’ brain</vt:lpstr>
      <vt:lpstr>The transgender brain</vt:lpstr>
      <vt:lpstr>Hormones changes the brain too</vt:lpstr>
      <vt:lpstr>Physical changes of hormones</vt:lpstr>
      <vt:lpstr>Surgeries</vt:lpstr>
      <vt:lpstr>Psychological aspects</vt:lpstr>
      <vt:lpstr>Experimentation</vt:lpstr>
      <vt:lpstr>Grief</vt:lpstr>
      <vt:lpstr>Practice</vt:lpstr>
      <vt:lpstr>PowerPoint Presentation</vt:lpstr>
      <vt:lpstr>There are exceptions</vt:lpstr>
      <vt:lpstr>Gradual psychological maturation</vt:lpstr>
      <vt:lpstr>Victim mentality</vt:lpstr>
      <vt:lpstr>Social aspects</vt:lpstr>
      <vt:lpstr>Financial costs</vt:lpstr>
      <vt:lpstr>Changes to relationship and employment</vt:lpstr>
      <vt:lpstr>Legal ramifications</vt:lpstr>
      <vt:lpstr>Minority stress</vt:lpstr>
      <vt:lpstr>Examples</vt:lpstr>
      <vt:lpstr>Transphobia</vt:lpstr>
      <vt:lpstr>Risks of transitioning</vt:lpstr>
      <vt:lpstr>Post surgical regret</vt:lpstr>
      <vt:lpstr>Rates of detransitioning</vt:lpstr>
      <vt:lpstr>PowerPoint Presentation</vt:lpstr>
      <vt:lpstr>Long term side effects of hormones</vt:lpstr>
      <vt:lpstr>How do I create a safe space?</vt:lpstr>
      <vt:lpstr>Train your receptionist and admin staff</vt:lpstr>
      <vt:lpstr>Modified name tags</vt:lpstr>
      <vt:lpstr>How to avoid misgendering a patient?</vt:lpstr>
      <vt:lpstr>PowerPoint Presentation</vt:lpstr>
      <vt:lpstr>PowerPoint Presentation</vt:lpstr>
      <vt:lpstr>PowerPoint Presentation</vt:lpstr>
      <vt:lpstr>Slow down… and think…</vt:lpstr>
      <vt:lpstr>PowerPoint Presentation</vt:lpstr>
      <vt:lpstr>Isn’t that obvious?</vt:lpstr>
      <vt:lpstr>Gender is performative</vt:lpstr>
      <vt:lpstr>Slowing down takes EFFORT</vt:lpstr>
      <vt:lpstr>Are you willing to exert effort to slow down?</vt:lpstr>
      <vt:lpstr>It takes the right attitude…</vt:lpstr>
      <vt:lpstr>Informed consent model</vt:lpstr>
      <vt:lpstr>What is informed consent?</vt:lpstr>
      <vt:lpstr>Gatekeeping model </vt:lpstr>
      <vt:lpstr>PowerPoint Presentation</vt:lpstr>
      <vt:lpstr>Exceptions</vt:lpstr>
      <vt:lpstr>The right to deny healthcare</vt:lpstr>
      <vt:lpstr>In summary</vt:lpstr>
      <vt:lpstr>In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Transgender support 102</dc:title>
  <dc:creator>Samantha Chow</dc:creator>
  <cp:lastModifiedBy>Linda McLay</cp:lastModifiedBy>
  <cp:revision>13</cp:revision>
  <dcterms:created xsi:type="dcterms:W3CDTF">2023-06-12T10:23:06Z</dcterms:created>
  <dcterms:modified xsi:type="dcterms:W3CDTF">2023-09-06T23:26:22Z</dcterms:modified>
</cp:coreProperties>
</file>