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5f5eedbc10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5f5eedbc10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f5eedbc10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5f5eedbc10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5f5eedbc10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5f5eedbc10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5f5eedbc10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5f5eedbc10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5f5eedbc10_0_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5f5eedbc10_0_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of 8 coil depth : 1-3.4cm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Figure of 8 coil surface spread area: 5cm2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Circular coils: 34cm2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5f5eedbc10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5f5eedbc10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DLPFC - part of default mode network and central executive network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5f5eedbc10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5f5eedbc10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modulating GABA inhibitory pathways, increase endogenous dopamine, change in receptor numbers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- reduced β-adrenoreceptors in frontal/cingulate cortices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- increased NMDA receptors in ventromedial thalamus/amygdala/parietal cortex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5f5eedbc10_0_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5f5eedbc10_0_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5f5eedbc10_0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5f5eedbc10_0_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5f5eedbc10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5f5eedbc10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f5eedbc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f5eedbc1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5f5eedbc1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5f5eedbc1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5f5eedbc1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5f5eedbc1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5f5eedbc10_0_7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5f5eedbc10_0_7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5f5eedbc10_0_7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5f5eedbc10_0_7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5f5eedbc10_0_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5f5eedbc10_0_6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5f5eedbc10_0_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5f5eedbc10_0_7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5f5eedbc10_0_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5f5eedbc10_0_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5f5eedbc10_0_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5f5eedbc10_0_7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5f5eedbc10_0_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5f5eedbc10_0_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5f5eedbc10_0_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5f5eedbc10_0_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1030e86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61030e86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61030e866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61030e866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5f5eedbc10_0_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5f5eedbc10_0_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5f5eedbc10_0_7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5f5eedbc10_0_7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5f5eedbc1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5f5eedbc1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5f5eedbc1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5f5eedbc1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5f5eedbc1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5f5eedbc1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5f5eedbc1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5f5eedbc1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5f5eedbc1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5f5eedbc1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5f5eedbc10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5f5eedbc10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rTMS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2"/>
                </a:solidFill>
              </a:rPr>
              <a:t>An introduction to repetitive transcranial magnetic stimulation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12th Aug 2023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 Lawrence Leung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Ashburn Clinic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prototype TMS machine</a:t>
            </a:r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725" y="1064175"/>
            <a:ext cx="8520600" cy="389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TMS machine</a:t>
            </a:r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endParaRPr/>
          </a:p>
        </p:txBody>
      </p:sp>
      <p:pic>
        <p:nvPicPr>
          <p:cNvPr id="118" name="Google Shape;1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2061" y="1017723"/>
            <a:ext cx="5859876" cy="38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Anthony Barker’s legacy</a:t>
            </a:r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Chose not to patent the device</a:t>
            </a:r>
            <a:endParaRPr/>
          </a:p>
        </p:txBody>
      </p:sp>
      <p:pic>
        <p:nvPicPr>
          <p:cNvPr id="125" name="Google Shape;1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7301" y="304425"/>
            <a:ext cx="3631124" cy="4534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Improved coil shape</a:t>
            </a:r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(A) Circular coil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(B) planar figure-eight coil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(C) butterfly coil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(D) quadruple butterfly coil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(E) slinky coil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(F) eccentric figure-eight coil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(G) double-D coil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(H) H6-coil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(I) cloverleaf coil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(J) figure-eight coil with iron core</a:t>
            </a:r>
            <a:endParaRPr/>
          </a:p>
        </p:txBody>
      </p:sp>
      <p:pic>
        <p:nvPicPr>
          <p:cNvPr id="132" name="Google Shape;13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5099" y="226538"/>
            <a:ext cx="5307197" cy="469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Angulated figure of 8 coil, with cooling</a:t>
            </a:r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2 vortices merge at the centre of figure 8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Enables localised and focal brain stimulation: 3x stronger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Angulated coil reaches deeper target area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Capable of repetitive stimulation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it become a treatment for depression?</a:t>
            </a:r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Functional imaging studies in Major Depressive Disorder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 dorsolateral prefrontal cortex (DLPFC) underactive compared to R DLPFC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Theory: stimulating L DLPFC leads to improvement in symptoms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Also can be done bilaterally by inhibiting R DLPFC</a:t>
            </a:r>
            <a:endParaRPr/>
          </a:p>
        </p:txBody>
      </p:sp>
      <p:pic>
        <p:nvPicPr>
          <p:cNvPr id="145" name="Google Shape;14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6495" y="2571750"/>
            <a:ext cx="3091017" cy="239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Proposed mechanisms of action</a:t>
            </a:r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Effects on neurotransmitters and synaptic plasticity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Effects on gene/enzyme expressions in neurons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Neuroprotective effects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Neurotrophic effects - increase BDNF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“Quantum effects”!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/>
              <a:t>Chervyakov, A. V., Chernyavsky, A. Y., Sinitsyn, D. O., &amp; Piradov, M. A. (2015). Possible Mechanisms Underlying the Therapeutic Effects of Transcranial Magnetic Stimulation. Frontiers in Human Neuroscience, 9. doi:10.3389/fnhum.2015.00303</a:t>
            </a:r>
            <a:endParaRPr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8" name="Google Shape;15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891" y="0"/>
            <a:ext cx="691021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Evidence</a:t>
            </a:r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Case reports 1995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Pilot controlled clinical trials 1996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Larger scale multi-site clinical trials 2000s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Meta-analyses from 2001 onwards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Sham-TMS allows double blinding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Sackeim et al. 2020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5010 patients, 103 practices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Includes intention-to-treat basis and treatment completers (at least 20 sessions)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Response rates: 83% for 20+ sessions group, 58% for ITI group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Remission rates: 62% for 20+ sessions group, 28% for ITI group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Evidence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Contents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Demonstrative video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Background and development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Proposed mechanism of action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Evidence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Treatment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Time for questions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Evidence</a:t>
            </a:r>
            <a:endParaRPr/>
          </a:p>
        </p:txBody>
      </p:sp>
      <p:sp>
        <p:nvSpPr>
          <p:cNvPr id="176" name="Google Shape;176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Meta-analysis shows moderate to large effect size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Slotema et al. 2010: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34 trials (7 antidepressant free, 17 stable on Rx, 5 simultaneously commenced Rx and TMS), 1383 patients, active vs sham TMS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Effect size 0.55 (p&lt;0.001)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Fail-safe number of 18462 studies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Kedzior et al. 2014: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increase in effect size in newer studies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18 trials from 2010-2013: effect size 0.8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40 trials from 1997-2008: effect size 0.54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Combined treatment with psychotherapy (Donse 2018)</a:t>
            </a:r>
            <a:endParaRPr/>
          </a:p>
        </p:txBody>
      </p:sp>
      <p:sp>
        <p:nvSpPr>
          <p:cNvPr id="182" name="Google Shape;182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Combined rTMS and PT: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66% response rate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56% remission rate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60% sustained remission on follow-up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Early symptom improvement highly predictive of response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Compared to medications</a:t>
            </a:r>
            <a:endParaRPr/>
          </a:p>
        </p:txBody>
      </p:sp>
      <p:sp>
        <p:nvSpPr>
          <p:cNvPr id="188" name="Google Shape;188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STAR*D 2006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Level 1: response rate 47%, remission rate 27-33%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Level 2: remission rate (switch) 18-27%, (augmentation) 17-39%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Level 3: remission rate (switch) 8-20%, (augmentation) 13-25%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Level 4: response rate 12-24%, remission rate 7-16%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Fitzgerald et al 2016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1100 patients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45% response rate in group of patients who averaged more than 5.5 failed medication trials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on evidence</a:t>
            </a:r>
            <a:endParaRPr/>
          </a:p>
        </p:txBody>
      </p:sp>
      <p:sp>
        <p:nvSpPr>
          <p:cNvPr id="194" name="Google Shape;194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Australia: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Recommended for public funding through Medical Services Advisory Committee, based on formal application supported by RANZCP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Funding approved by Australian Federal Government 2021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Canada: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Ontario Health Technology Assessment Group 2021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“Most rTMS modalities are likely more effective than sham rTMS on all outcomes.”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“All rTMS modalities are similar to ECT and to one another in response and remission rates.”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“rTMS was cost-effective compared to pharmacotherapy, at a willingness to pay of $50,000 per quality-adjusted life year.”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Canada:		approval of TMS 1997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US:			FDA approval 2008 (also approved for OCD)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AU:			covered by Medicare Benefits Schedule from 2021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NZ:			in Auckland, Tauranga, Rotorua, now Dunedin (Wellington soon)</a:t>
            </a:r>
            <a:endParaRPr/>
          </a:p>
        </p:txBody>
      </p:sp>
      <p:sp>
        <p:nvSpPr>
          <p:cNvPr id="200" name="Google Shape;200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Availability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rTMS treatment for MDD look like?</a:t>
            </a:r>
            <a:endParaRPr/>
          </a:p>
        </p:txBody>
      </p:sp>
      <p:sp>
        <p:nvSpPr>
          <p:cNvPr id="206" name="Google Shape;206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Multiple protocols exists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Amplitude of stimulation depends on individual Resting Motor Threshold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Standard: 30 sessions of treatment, usually daily over 6 weeks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Early responders may see improvement at 10 sessions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Most would see improvement by 15-25 sessions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If responded, wean off sessions over 3-4 weeks may be recommended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Protocols</a:t>
            </a:r>
            <a:endParaRPr/>
          </a:p>
        </p:txBody>
      </p:sp>
      <p:sp>
        <p:nvSpPr>
          <p:cNvPr id="212" name="Google Shape;212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Original: 37.5 minutes, 10Hz, L DLPFC (3000 pulses)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19 minutes, 10Hz, L DLPFC (3000 pulses)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Bilateral: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10Hz to L DLPFC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1Hz to R DLPFC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iTBS (intermittent theta burst stimulation)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Trains of 5x 20ms of 50Hz, 200ms apart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8s in between trains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3 minutes in total</a:t>
            </a:r>
            <a:endParaRPr/>
          </a:p>
        </p:txBody>
      </p:sp>
      <p:pic>
        <p:nvPicPr>
          <p:cNvPr id="213" name="Google Shape;21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3900" y="1610724"/>
            <a:ext cx="3940100" cy="316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Contraindications</a:t>
            </a:r>
            <a:endParaRPr/>
          </a:p>
        </p:txBody>
      </p:sp>
      <p:sp>
        <p:nvSpPr>
          <p:cNvPr id="219" name="Google Shape;219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Absolute: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Ferromagnetic objects in head/neck area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Relative: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History of seizures/epilepsy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History of major head trauma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History of stroke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History of neurosurgery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Caution with pregnancy - not yet well studied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Tolerability and side effects</a:t>
            </a:r>
            <a:endParaRPr/>
          </a:p>
        </p:txBody>
      </p:sp>
      <p:sp>
        <p:nvSpPr>
          <p:cNvPr id="225" name="Google Shape;225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Seizures (&lt;1:30000 treatment)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Headache (20%)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Scalp discomfort (5%)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Neck pain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Muscle twitching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Jaw clenching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Fatigue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Dizziness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Tinnitus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Discontinuation rates of rTMS 2.7% (Zis et al., 2020)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Numerically but not statistically lower than sham-treated patients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evidence of long term adverse consequences:</a:t>
            </a:r>
            <a:endParaRPr/>
          </a:p>
        </p:txBody>
      </p:sp>
      <p:sp>
        <p:nvSpPr>
          <p:cNvPr id="231" name="Google Shape;231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Cognition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Perceptual abilities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Motor functions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Permanent hearing loss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https://www.youtube.com/watch?v=UmSe9LIq3LM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Concurrent medication use (Hunter et al. 2019)</a:t>
            </a:r>
            <a:endParaRPr/>
          </a:p>
        </p:txBody>
      </p:sp>
      <p:sp>
        <p:nvSpPr>
          <p:cNvPr id="237" name="Google Shape;237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Benzodiazepine: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Less improvement at 2 weeks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Stimulants: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Greater improvement at 2 weeks, and across 6 weeks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SSRI, SNRI, TCA, MAOI, antipsychotics, anti-epileptics, lithium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No statistically significant difference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 and cost</a:t>
            </a:r>
            <a:endParaRPr/>
          </a:p>
        </p:txBody>
      </p:sp>
      <p:sp>
        <p:nvSpPr>
          <p:cNvPr id="243" name="Google Shape;243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Not currently publicly funded, available privately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Referral by GP, psychiatrist or clinical psychologist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Cost $4500nzd at Ashburn Clinic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Includes pre-assessment interview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Measuring of RMT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30 sessions of treatment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Monitoring of progress at sessions 10, 20 and 30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Wean off sessions at additional cost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249" name="Google Shape;249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Available treatments for Psychiatric Disorders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Pharmacotherapy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Psychotherapy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Neuromodulation (eg ECT)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Emerging trends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Pharmacogenetics (precision medicine)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Psychedelics (+ therapy)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TMS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Emerging trends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Pharmacogenetics (precision medicine)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Psychedelics (+ therapy)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TMS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Non-invasive procedure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Magnetic pulses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Stimulate brain cells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 of electrical brain stimulation</a:t>
            </a:r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Wide area stimulation: ECT (1930s)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Precise brain stimulation (invasive):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Awake brain surgery with intraoperative motor mapping - to preserve function in motor area tumour resection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Deep brain stimulation, with electrode implant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Precise brain stimulation (“non-invasive” 1980s):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Transcranial electrical stimulation of motor cortex, invoking motor response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Published in nature: “stimulation of the cerebral cortex in the intact human subject”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Painful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Early attempts of electromagnetic brain stimulation</a:t>
            </a:r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Jacques-Arsene d’Arsonval, Paris 1896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Silvanus P Thompson, London 1910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Conducted research in nerve stimulation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Using magnetic field to induce an electrical current with a Faraday coil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Move a hand muscle by stimulating motor cortex</a:t>
            </a:r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Anthony Barker, PhD, 1985 UK</a:t>
            </a:r>
            <a:endParaRPr/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1512" y="2475875"/>
            <a:ext cx="2840976" cy="209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1253</Words>
  <Application>Microsoft Office PowerPoint</Application>
  <PresentationFormat>On-screen Show (16:9)</PresentationFormat>
  <Paragraphs>199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Arial</vt:lpstr>
      <vt:lpstr>Simple Light</vt:lpstr>
      <vt:lpstr>rTMS An introduction to repetitive transcranial magnetic stimulation</vt:lpstr>
      <vt:lpstr>Contents</vt:lpstr>
      <vt:lpstr>Video</vt:lpstr>
      <vt:lpstr>Available treatments for Psychiatric Disorders</vt:lpstr>
      <vt:lpstr>Emerging trends</vt:lpstr>
      <vt:lpstr>Emerging trends</vt:lpstr>
      <vt:lpstr>History of electrical brain stimulation</vt:lpstr>
      <vt:lpstr>Early attempts of electromagnetic brain stimulation</vt:lpstr>
      <vt:lpstr>Anthony Barker, PhD, 1985 UK</vt:lpstr>
      <vt:lpstr>The prototype TMS machine</vt:lpstr>
      <vt:lpstr>TMS machine</vt:lpstr>
      <vt:lpstr>Anthony Barker’s legacy</vt:lpstr>
      <vt:lpstr>Improved coil shape</vt:lpstr>
      <vt:lpstr>Angulated figure of 8 coil, with cooling</vt:lpstr>
      <vt:lpstr>How did it become a treatment for depression?</vt:lpstr>
      <vt:lpstr>Proposed mechanisms of action</vt:lpstr>
      <vt:lpstr>PowerPoint Presentation</vt:lpstr>
      <vt:lpstr>Evidence</vt:lpstr>
      <vt:lpstr>Evidence</vt:lpstr>
      <vt:lpstr>Evidence</vt:lpstr>
      <vt:lpstr>Combined treatment with psychotherapy (Donse 2018)</vt:lpstr>
      <vt:lpstr>Compared to medications</vt:lpstr>
      <vt:lpstr>Conclusion on evidence</vt:lpstr>
      <vt:lpstr>Availability</vt:lpstr>
      <vt:lpstr>What does rTMS treatment for MDD look like?</vt:lpstr>
      <vt:lpstr>Protocols</vt:lpstr>
      <vt:lpstr>Contraindications</vt:lpstr>
      <vt:lpstr>Tolerability and side effects</vt:lpstr>
      <vt:lpstr>No evidence of long term adverse consequences:</vt:lpstr>
      <vt:lpstr>Concurrent medication use (Hunter et al. 2019)</vt:lpstr>
      <vt:lpstr>Access and cost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rTMS An introduction to repetitive transcranial magnetic stimulation</dc:title>
  <dc:creator>Linda McLay</dc:creator>
  <cp:lastModifiedBy>Linda McLay</cp:lastModifiedBy>
  <cp:revision>1</cp:revision>
  <dcterms:modified xsi:type="dcterms:W3CDTF">2023-09-06T23:04:22Z</dcterms:modified>
</cp:coreProperties>
</file>